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59" r:id="rId9"/>
    <p:sldId id="270" r:id="rId10"/>
    <p:sldId id="271" r:id="rId11"/>
    <p:sldId id="260" r:id="rId12"/>
    <p:sldId id="263" r:id="rId13"/>
    <p:sldId id="262" r:id="rId14"/>
    <p:sldId id="272" r:id="rId15"/>
    <p:sldId id="268" r:id="rId16"/>
    <p:sldId id="26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009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BC49-9773-4595-94AD-55C0C09C0FCA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611D-F5A5-4884-9AE9-2063F6F9B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29476"/>
            <a:ext cx="12192000" cy="2028524"/>
          </a:xfrm>
          <a:solidFill>
            <a:srgbClr val="009FC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11" y="1392194"/>
            <a:ext cx="6024777" cy="26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BA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0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7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9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5BAA"/>
                </a:solidFill>
              </a:defRPr>
            </a:lvl1pPr>
            <a:lvl2pPr>
              <a:defRPr sz="2800">
                <a:solidFill>
                  <a:srgbClr val="005BAA"/>
                </a:solidFill>
              </a:defRPr>
            </a:lvl2pPr>
            <a:lvl3pPr>
              <a:defRPr sz="2400">
                <a:solidFill>
                  <a:srgbClr val="005BAA"/>
                </a:solidFill>
              </a:defRPr>
            </a:lvl3pPr>
            <a:lvl4pPr>
              <a:defRPr sz="2000">
                <a:solidFill>
                  <a:srgbClr val="005BAA"/>
                </a:solidFill>
              </a:defRPr>
            </a:lvl4pPr>
            <a:lvl5pPr>
              <a:defRPr sz="2000">
                <a:solidFill>
                  <a:srgbClr val="005BA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5BA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64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10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C1A1C-3E66-40A5-A62B-77BE04960FD8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7AA68-F76B-40AF-AB78-C609690AF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6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C1A1C-3E66-40A5-A62B-77BE04960FD8}" type="datetimeFigureOut">
              <a:rPr lang="en-GB" smtClean="0"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7AA68-F76B-40AF-AB78-C609690AF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FC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BA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81" y="5763800"/>
            <a:ext cx="1869991" cy="8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  <a:lvl2pPr>
              <a:defRPr>
                <a:solidFill>
                  <a:srgbClr val="005BAA"/>
                </a:solidFill>
              </a:defRPr>
            </a:lvl2pPr>
            <a:lvl3pPr>
              <a:defRPr>
                <a:solidFill>
                  <a:srgbClr val="005BAA"/>
                </a:solidFill>
              </a:defRPr>
            </a:lvl3pPr>
            <a:lvl4pPr>
              <a:defRPr>
                <a:solidFill>
                  <a:srgbClr val="005BAA"/>
                </a:solidFill>
              </a:defRPr>
            </a:lvl4pPr>
            <a:lvl5pPr>
              <a:defRPr>
                <a:solidFill>
                  <a:srgbClr val="005BA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5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6238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421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19" y="5771996"/>
            <a:ext cx="1845275" cy="8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502876"/>
            <a:ext cx="12192000" cy="1355124"/>
          </a:xfrm>
          <a:prstGeom prst="rect">
            <a:avLst/>
          </a:prstGeom>
          <a:solidFill>
            <a:srgbClr val="009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2833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5BA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280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BA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19" y="5771996"/>
            <a:ext cx="1845275" cy="8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651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6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20" y="5773699"/>
            <a:ext cx="1867844" cy="8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511113"/>
            <a:ext cx="12192000" cy="1346885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651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62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9F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20" y="5773699"/>
            <a:ext cx="1867844" cy="8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5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  <a:lvl2pPr>
              <a:defRPr>
                <a:solidFill>
                  <a:srgbClr val="005BAA"/>
                </a:solidFill>
              </a:defRPr>
            </a:lvl2pPr>
            <a:lvl3pPr>
              <a:defRPr>
                <a:solidFill>
                  <a:srgbClr val="005BAA"/>
                </a:solidFill>
              </a:defRPr>
            </a:lvl3pPr>
            <a:lvl4pPr>
              <a:defRPr>
                <a:solidFill>
                  <a:srgbClr val="005BAA"/>
                </a:solidFill>
              </a:defRPr>
            </a:lvl4pPr>
            <a:lvl5pPr>
              <a:defRPr>
                <a:solidFill>
                  <a:srgbClr val="005BA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  <a:lvl2pPr>
              <a:defRPr>
                <a:solidFill>
                  <a:srgbClr val="005BAA"/>
                </a:solidFill>
              </a:defRPr>
            </a:lvl2pPr>
            <a:lvl3pPr>
              <a:defRPr>
                <a:solidFill>
                  <a:srgbClr val="005BAA"/>
                </a:solidFill>
              </a:defRPr>
            </a:lvl3pPr>
            <a:lvl4pPr>
              <a:defRPr>
                <a:solidFill>
                  <a:srgbClr val="005BAA"/>
                </a:solidFill>
              </a:defRPr>
            </a:lvl4pPr>
            <a:lvl5pPr>
              <a:defRPr>
                <a:solidFill>
                  <a:srgbClr val="005BA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2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7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81" y="5763800"/>
            <a:ext cx="1869991" cy="8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2" r:id="rId5"/>
    <p:sldLayoutId id="214748366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9F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BA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BA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BA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BA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BA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12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the curriculum designed overtime to maximise the likelihood that children will remember and connect the steps they have </a:t>
            </a:r>
            <a:r>
              <a:rPr lang="en-GB"/>
              <a:t>been taught?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2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and Balanced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6" y="1846407"/>
            <a:ext cx="10515600" cy="4351338"/>
          </a:xfrm>
        </p:spPr>
        <p:txBody>
          <a:bodyPr/>
          <a:lstStyle/>
          <a:p>
            <a:r>
              <a:rPr lang="en-GB" dirty="0"/>
              <a:t>Looking at the offer as a whole – not just timetabled lessons</a:t>
            </a:r>
          </a:p>
          <a:p>
            <a:r>
              <a:rPr lang="en-GB" dirty="0"/>
              <a:t>Early reading (phonics) and maths at EYFS &amp; KS1</a:t>
            </a:r>
          </a:p>
          <a:p>
            <a:r>
              <a:rPr lang="en-GB" dirty="0"/>
              <a:t>Looking for a broad curriculum throughout the school, particularly at KS2</a:t>
            </a:r>
          </a:p>
          <a:p>
            <a:r>
              <a:rPr lang="en-GB" dirty="0"/>
              <a:t>Looking for connections across the curriculum (subjects and time)</a:t>
            </a:r>
          </a:p>
          <a:p>
            <a:r>
              <a:rPr lang="en-GB" dirty="0"/>
              <a:t>Focus is on pupils’ work across the curriculum – not on internal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Focus on teaching of reading throughout the school</a:t>
            </a:r>
          </a:p>
          <a:p>
            <a:r>
              <a:rPr lang="en-GB" dirty="0"/>
              <a:t>Focus on teaching phonics</a:t>
            </a:r>
          </a:p>
          <a:p>
            <a:r>
              <a:rPr lang="en-GB" dirty="0"/>
              <a:t>Recognition of the impact limited vocabulary has on attainment</a:t>
            </a:r>
          </a:p>
          <a:p>
            <a:r>
              <a:rPr lang="en-GB" dirty="0"/>
              <a:t>Looking at key groups </a:t>
            </a:r>
            <a:r>
              <a:rPr lang="en-GB" dirty="0" err="1"/>
              <a:t>eg</a:t>
            </a:r>
            <a:r>
              <a:rPr lang="en-GB" dirty="0"/>
              <a:t>. those who didn’t achieve phonics at Yr1, those who just missed expected at KS1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0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IDSR</a:t>
            </a:r>
          </a:p>
          <a:p>
            <a:r>
              <a:rPr lang="en-GB" dirty="0"/>
              <a:t>Not interested in internal progress and attainment data</a:t>
            </a:r>
          </a:p>
          <a:p>
            <a:r>
              <a:rPr lang="en-GB" dirty="0"/>
              <a:t>Conversations about assessment frequency and purpose</a:t>
            </a:r>
          </a:p>
          <a:p>
            <a:r>
              <a:rPr lang="en-GB" dirty="0"/>
              <a:t>Discussion on quality assurance</a:t>
            </a:r>
          </a:p>
          <a:p>
            <a:r>
              <a:rPr lang="en-GB" dirty="0"/>
              <a:t>Concern about over testing, impact on teacher work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3" y="1489364"/>
            <a:ext cx="4963452" cy="25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00" y="1510145"/>
            <a:ext cx="595907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1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2" y="721447"/>
            <a:ext cx="5282922" cy="351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84" y="816489"/>
            <a:ext cx="5238461" cy="34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4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6" y="1004455"/>
            <a:ext cx="11339065" cy="31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Research on effective management – distributed leadership</a:t>
            </a:r>
          </a:p>
          <a:p>
            <a:r>
              <a:rPr lang="en-GB" dirty="0"/>
              <a:t>Implications for the role of middle leaders/subject leads</a:t>
            </a:r>
          </a:p>
          <a:p>
            <a:r>
              <a:rPr lang="en-GB" dirty="0"/>
              <a:t>SLT invited to observations but subject leads working with the inspector…</a:t>
            </a:r>
          </a:p>
          <a:p>
            <a:r>
              <a:rPr lang="en-GB" dirty="0"/>
              <a:t>Ability of governors to talk about the curriculum</a:t>
            </a:r>
          </a:p>
          <a:p>
            <a:r>
              <a:rPr lang="en-GB" dirty="0"/>
              <a:t>Lesson observations are core activity</a:t>
            </a:r>
          </a:p>
          <a:p>
            <a:r>
              <a:rPr lang="en-GB" dirty="0"/>
              <a:t>Many discussions with leaders at all levels</a:t>
            </a:r>
          </a:p>
          <a:p>
            <a:r>
              <a:rPr lang="en-GB" dirty="0"/>
              <a:t>Lots of discussions with pupils</a:t>
            </a:r>
          </a:p>
          <a:p>
            <a:r>
              <a:rPr lang="en-GB" dirty="0"/>
              <a:t>Lots of looking at 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OFSTED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Pilot - Ivybridge Primary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3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Nothing much has changed! Judgement is still effective/not effective</a:t>
            </a:r>
          </a:p>
          <a:p>
            <a:r>
              <a:rPr lang="en-GB" dirty="0"/>
              <a:t>If you are part of the pilot this is the only thing that could be reported externally…</a:t>
            </a:r>
          </a:p>
          <a:p>
            <a:r>
              <a:rPr lang="en-GB" dirty="0"/>
              <a:t>Focus is on school having effective systems for identifying pupils at risk, what you do to support them </a:t>
            </a:r>
            <a:r>
              <a:rPr lang="en-GB" dirty="0" err="1"/>
              <a:t>eg</a:t>
            </a:r>
            <a:r>
              <a:rPr lang="en-GB" dirty="0"/>
              <a:t>. engaging with other agencies</a:t>
            </a:r>
          </a:p>
          <a:p>
            <a:r>
              <a:rPr lang="en-GB" dirty="0"/>
              <a:t>How the curriculum supports safeguarding</a:t>
            </a:r>
          </a:p>
          <a:p>
            <a:r>
              <a:rPr lang="en-GB" dirty="0"/>
              <a:t>Management of systems and procedures </a:t>
            </a:r>
            <a:r>
              <a:rPr lang="en-GB" dirty="0" err="1"/>
              <a:t>eg</a:t>
            </a:r>
            <a:r>
              <a:rPr lang="en-GB" dirty="0"/>
              <a:t>. Recruitment, staff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3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Sorry – can’t talk about the methodology!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Schools will receive a phone call by 10am, the inspector will arrive at the school by 12.30pm</a:t>
            </a:r>
          </a:p>
          <a:p>
            <a:r>
              <a:rPr lang="en-GB" dirty="0"/>
              <a:t>The inspector will not have done any prep before arriving in school, not even looked at the website, IDSR, previous inspection report etc.</a:t>
            </a:r>
          </a:p>
          <a:p>
            <a:r>
              <a:rPr lang="en-GB" dirty="0"/>
              <a:t>The first afternoon is preparation and planning for the inspection.</a:t>
            </a:r>
          </a:p>
          <a:p>
            <a:r>
              <a:rPr lang="en-GB" dirty="0"/>
              <a:t>Short inspections will last 2 days rather than the current 1 day, starting the following morning</a:t>
            </a:r>
          </a:p>
          <a:p>
            <a:r>
              <a:rPr lang="en-GB" dirty="0"/>
              <a:t>Focus is very much on “Quality of Education” which has replaced Teaching, Learning and Assessment and Outcomes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9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2" y="304800"/>
            <a:ext cx="11431110" cy="52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5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reading……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framework is clearly based on the outcomes of research which has been taking place.</a:t>
            </a:r>
          </a:p>
          <a:p>
            <a:r>
              <a:rPr lang="en-GB" dirty="0"/>
              <a:t>Education Inspection Framework – overview of research. OFSTED Jan 2019</a:t>
            </a:r>
          </a:p>
          <a:p>
            <a:r>
              <a:rPr lang="en-GB" dirty="0"/>
              <a:t>The Education Inspection Framework – draft for consultation. OFSTED Jan 2019</a:t>
            </a:r>
          </a:p>
          <a:p>
            <a:r>
              <a:rPr lang="en-GB" dirty="0" err="1"/>
              <a:t>Powerpoints</a:t>
            </a:r>
            <a:r>
              <a:rPr lang="en-GB" dirty="0"/>
              <a:t> from inspector training…..available online (www.slideshare/OFSTEDnews)</a:t>
            </a:r>
          </a:p>
        </p:txBody>
      </p:sp>
    </p:spTree>
    <p:extLst>
      <p:ext uri="{BB962C8B-B14F-4D97-AF65-F5344CB8AC3E}">
        <p14:creationId xmlns:p14="http://schemas.microsoft.com/office/powerpoint/2010/main" val="158185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26" y="227209"/>
            <a:ext cx="6504709" cy="62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49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Curriculum intent, implementation and impact.</a:t>
            </a:r>
          </a:p>
          <a:p>
            <a:r>
              <a:rPr lang="en-GB" dirty="0"/>
              <a:t>Intent – what underpins your curriculum – values, school context… as John Yates has been saying for years “why you teach what you teach….”</a:t>
            </a:r>
          </a:p>
          <a:p>
            <a:r>
              <a:rPr lang="en-GB" dirty="0"/>
              <a:t>Implementation – overall curriculum framework, what you intend to teach, when and how.</a:t>
            </a:r>
          </a:p>
          <a:p>
            <a:r>
              <a:rPr lang="en-GB" dirty="0"/>
              <a:t>Impact – progress being made by pupils, attainment</a:t>
            </a:r>
          </a:p>
          <a:p>
            <a:r>
              <a:rPr lang="en-GB" dirty="0"/>
              <a:t>No expectations as to what form plans </a:t>
            </a:r>
            <a:r>
              <a:rPr lang="en-GB" dirty="0" err="1"/>
              <a:t>etc</a:t>
            </a:r>
            <a:r>
              <a:rPr lang="en-GB" dirty="0"/>
              <a:t> take as long as there is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8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the research…Quality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Subject disciplines even within a topic based approach</a:t>
            </a:r>
          </a:p>
          <a:p>
            <a:r>
              <a:rPr lang="en-GB" dirty="0"/>
              <a:t>Breadth and depth of content</a:t>
            </a:r>
          </a:p>
          <a:p>
            <a:r>
              <a:rPr lang="en-GB" dirty="0"/>
              <a:t>Seeing the curriculum as the progression model</a:t>
            </a:r>
          </a:p>
          <a:p>
            <a:r>
              <a:rPr lang="en-GB" dirty="0"/>
              <a:t>Clear purpose for assessment</a:t>
            </a:r>
          </a:p>
          <a:p>
            <a:r>
              <a:rPr lang="en-GB" dirty="0"/>
              <a:t>Ongoing review and evaluation of curriculum design</a:t>
            </a:r>
          </a:p>
          <a:p>
            <a:r>
              <a:rPr lang="en-GB" dirty="0"/>
              <a:t>Clear curriculum leadership and ownership</a:t>
            </a:r>
          </a:p>
          <a:p>
            <a:r>
              <a:rPr lang="en-GB" dirty="0"/>
              <a:t>Considering local context and filling gaps from pupils’ background</a:t>
            </a:r>
          </a:p>
        </p:txBody>
      </p:sp>
    </p:spTree>
    <p:extLst>
      <p:ext uri="{BB962C8B-B14F-4D97-AF65-F5344CB8AC3E}">
        <p14:creationId xmlns:p14="http://schemas.microsoft.com/office/powerpoint/2010/main" val="424152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593</Words>
  <Application>Microsoft Macintosh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New OFSTED Framework</vt:lpstr>
      <vt:lpstr>Safeguarding</vt:lpstr>
      <vt:lpstr>Sorry – can’t talk about the methodology!</vt:lpstr>
      <vt:lpstr>PowerPoint Presentation</vt:lpstr>
      <vt:lpstr>Some reading……</vt:lpstr>
      <vt:lpstr>PowerPoint Presentation</vt:lpstr>
      <vt:lpstr>Main Focus</vt:lpstr>
      <vt:lpstr>From the research…Quality Curriculum</vt:lpstr>
      <vt:lpstr>Main question</vt:lpstr>
      <vt:lpstr>Broad and Balanced</vt:lpstr>
      <vt:lpstr>Reading</vt:lpstr>
      <vt:lpstr>Assessment and Data</vt:lpstr>
      <vt:lpstr>PowerPoint Presentation</vt:lpstr>
      <vt:lpstr>PowerPoint Presentation</vt:lpstr>
      <vt:lpstr>PowerPoint Presentation</vt:lpstr>
      <vt:lpstr>Leadership implications</vt:lpstr>
    </vt:vector>
  </TitlesOfParts>
  <Company>Tudor Park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Young</dc:creator>
  <cp:lastModifiedBy>Microsoft Office User</cp:lastModifiedBy>
  <cp:revision>5</cp:revision>
  <dcterms:created xsi:type="dcterms:W3CDTF">2018-09-12T10:52:56Z</dcterms:created>
  <dcterms:modified xsi:type="dcterms:W3CDTF">2019-03-17T15:45:43Z</dcterms:modified>
</cp:coreProperties>
</file>