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8" r:id="rId2"/>
    <p:sldId id="320" r:id="rId3"/>
    <p:sldId id="324" r:id="rId4"/>
    <p:sldId id="350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51" r:id="rId13"/>
    <p:sldId id="259" r:id="rId14"/>
    <p:sldId id="260" r:id="rId15"/>
    <p:sldId id="352" r:id="rId16"/>
    <p:sldId id="353" r:id="rId17"/>
    <p:sldId id="354" r:id="rId18"/>
    <p:sldId id="285" r:id="rId19"/>
    <p:sldId id="355" r:id="rId20"/>
    <p:sldId id="356" r:id="rId21"/>
  </p:sldIdLst>
  <p:sldSz cx="9144000" cy="6858000" type="screen4x3"/>
  <p:notesSz cx="6742113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ce Gibson" initials="LG" lastIdx="6" clrIdx="0">
    <p:extLst>
      <p:ext uri="{19B8F6BF-5375-455C-9EA6-DF929625EA0E}">
        <p15:presenceInfo xmlns:p15="http://schemas.microsoft.com/office/powerpoint/2012/main" userId="S-1-5-21-652591064-1320141047-2598803432-22885" providerId="AD"/>
      </p:ext>
    </p:extLst>
  </p:cmAuthor>
  <p:cmAuthor id="2" name="John Wood" initials="JW" lastIdx="2" clrIdx="1">
    <p:extLst>
      <p:ext uri="{19B8F6BF-5375-455C-9EA6-DF929625EA0E}">
        <p15:presenceInfo xmlns:p15="http://schemas.microsoft.com/office/powerpoint/2012/main" userId="S-1-5-21-652591064-1320141047-2598803432-24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990099"/>
    <a:srgbClr val="CC66FF"/>
    <a:srgbClr val="CC00FF"/>
    <a:srgbClr val="FF99CC"/>
    <a:srgbClr val="FFCCCC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5" autoAdjust="0"/>
    <p:restoredTop sz="91297" autoAdjust="0"/>
  </p:normalViewPr>
  <p:slideViewPr>
    <p:cSldViewPr>
      <p:cViewPr varScale="1">
        <p:scale>
          <a:sx n="104" d="100"/>
          <a:sy n="104" d="100"/>
        </p:scale>
        <p:origin x="18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6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222" y="1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68B6053-E04E-4AB9-BE00-54E1C8756B0E}" type="datetimeFigureOut">
              <a:rPr lang="en-GB"/>
              <a:pPr>
                <a:defRPr/>
              </a:pPr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979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222" y="9376979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AE0F6C-C2DC-49E5-97E7-ECE3A23CF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09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222" y="1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83C0EDF-270D-48F1-BA51-BB92A72EE752}" type="datetimeFigureOut">
              <a:rPr lang="en-GB"/>
              <a:pPr>
                <a:defRPr/>
              </a:pPr>
              <a:t>11/03/2019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898" y="4690069"/>
            <a:ext cx="5394320" cy="4442225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6979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222" y="9376979"/>
            <a:ext cx="2922317" cy="494107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42D60E-0BF2-45EA-9CB9-5EFA74C19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917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7EC6FB-F565-4C57-A832-8105D3C71F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7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2D60E-0BF2-45EA-9CB9-5EFA74C193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C347-4E57-4820-A91E-D402F5A0D9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4C4B-4136-4DFE-8459-DEA617BF4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3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9" y="-17463"/>
            <a:ext cx="2106612" cy="6143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8" y="-17463"/>
            <a:ext cx="6172200" cy="6143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60A2-0BFD-4275-86F2-F90E1DCC50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A49C-3306-40C7-AA13-8B4BD1076D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2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C25C-731B-4DDE-BE10-61FCD73F3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9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0B61-012B-4388-B9EF-2208F6D128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7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1697-2B24-4402-9EDF-42B21DBF9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1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22AD-590B-4925-976B-94B7CC5B4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6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42E5-7B95-424E-82B2-33AD76ABC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3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5F53-2AA9-450A-92D3-970B0A72F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9E2A-E0C8-43D7-973E-A099249D7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01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-1746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Subheading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2EB47612-A464-46D3-9A90-2176C18F8F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ndy.odonoghue@Hounslow.gov.uk" TargetMode="External"/><Relationship Id="rId2" Type="http://schemas.openxmlformats.org/officeDocument/2006/relationships/hyperlink" Target="mailto:Anne.doran@Hounslow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erisse.macsorely@Hounslow.gov.uk" TargetMode="External"/><Relationship Id="rId5" Type="http://schemas.openxmlformats.org/officeDocument/2006/relationships/hyperlink" Target="mailto:Helen.booth@Hounslow.gov.uk" TargetMode="External"/><Relationship Id="rId4" Type="http://schemas.openxmlformats.org/officeDocument/2006/relationships/hyperlink" Target="mailto:Sandra.morrison@Hounslow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F9C6E3-3E17-407D-8183-75CD1516B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SEND Briefing </a:t>
            </a:r>
            <a:endParaRPr lang="en-GB" sz="8000" dirty="0">
              <a:solidFill>
                <a:schemeClr val="tx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6BE868B-DACD-4908-B25E-F023D62D1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Partnership Meeting </a:t>
            </a:r>
          </a:p>
          <a:p>
            <a:r>
              <a:rPr lang="en-US" dirty="0"/>
              <a:t>Thursday, 14</a:t>
            </a:r>
            <a:r>
              <a:rPr lang="en-US" baseline="30000" dirty="0"/>
              <a:t>th</a:t>
            </a:r>
            <a:r>
              <a:rPr lang="en-US" dirty="0"/>
              <a:t> March 2019</a:t>
            </a:r>
            <a:br>
              <a:rPr lang="en-US" dirty="0"/>
            </a:br>
            <a:r>
              <a:rPr lang="en-US" sz="2400" dirty="0" err="1"/>
              <a:t>Annita</a:t>
            </a:r>
            <a:r>
              <a:rPr lang="en-US" sz="2400" dirty="0"/>
              <a:t> Cornish - Head of SEN &amp; Disability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D87EB-7AEB-40CA-A92D-3F528D68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569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Joint commissioning of health/ care services on EHC plans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New children and young people’s panel to launch April 2019 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SEN placement demand programme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Training to social care and health colleagues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Process for ‘social care’ assessment for all referrals</a:t>
            </a:r>
          </a:p>
          <a:p>
            <a:pPr marL="628650" indent="-571500"/>
            <a:endParaRPr lang="en-GB" sz="3600" b="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9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Therapy provision 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/>
            <a:r>
              <a:rPr lang="en-GB" sz="3600" b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Patchy service 0-25 which is confusing </a:t>
            </a:r>
          </a:p>
          <a:p>
            <a:pPr marL="628650" indent="-571500"/>
            <a:endParaRPr lang="en-GB" sz="3600" b="0" dirty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Jointly commissioned single provider by 2019/ 20 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Co-produced specification </a:t>
            </a:r>
          </a:p>
          <a:p>
            <a:pPr marL="628650" indent="-571500"/>
            <a:endParaRPr lang="en-GB" sz="3600" b="0" dirty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628650" indent="-571500"/>
            <a:endParaRPr lang="en-GB" sz="3600" b="0" dirty="0">
              <a:solidFill>
                <a:srgbClr val="CC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61A09E-60F7-4D67-806A-27ACF4DA0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alibri Light" panose="020F0302020204030204" pitchFamily="34" charset="0"/>
              </a:rPr>
              <a:t>HOW DOES IT WORK?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CEA259-5261-48BD-B79B-104E3E22C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3" y="1268760"/>
            <a:ext cx="8229600" cy="485740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000" i="1" dirty="0">
                <a:solidFill>
                  <a:srgbClr val="7030A0"/>
                </a:solidFill>
                <a:latin typeface="Calibri Light" panose="020F0302020204030204" pitchFamily="34" charset="0"/>
              </a:rPr>
              <a:t>The Call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Calibri Light" panose="020F0302020204030204" pitchFamily="34" charset="0"/>
              </a:rPr>
              <a:t>DCS called on Monday confirming the inspection the following week</a:t>
            </a:r>
          </a:p>
          <a:p>
            <a:pPr marL="0" indent="0" eaLnBrk="1" hangingPunct="1">
              <a:buNone/>
              <a:defRPr/>
            </a:pPr>
            <a:r>
              <a:rPr lang="en-US" altLang="en-US" sz="2000" i="1" dirty="0">
                <a:solidFill>
                  <a:srgbClr val="7030A0"/>
                </a:solidFill>
                <a:latin typeface="Calibri Light" panose="020F0302020204030204" pitchFamily="34" charset="0"/>
              </a:rPr>
              <a:t>How Long?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000" b="0" dirty="0">
                <a:latin typeface="Calibri Light" panose="020F0302020204030204" pitchFamily="34" charset="0"/>
              </a:rPr>
              <a:t> </a:t>
            </a:r>
            <a:r>
              <a:rPr lang="en-US" altLang="en-US" sz="1800" dirty="0">
                <a:latin typeface="Calibri Light" panose="020F0302020204030204" pitchFamily="34" charset="0"/>
              </a:rPr>
              <a:t>1 week ‘Local Area’ Inspection</a:t>
            </a:r>
          </a:p>
          <a:p>
            <a:pPr marL="0" indent="0" eaLnBrk="1" hangingPunct="1">
              <a:buNone/>
              <a:defRPr/>
            </a:pPr>
            <a:r>
              <a:rPr lang="en-US" altLang="en-US" sz="2000" i="1" dirty="0">
                <a:solidFill>
                  <a:srgbClr val="7030A0"/>
                </a:solidFill>
                <a:latin typeface="Calibri Light" panose="020F0302020204030204" pitchFamily="34" charset="0"/>
              </a:rPr>
              <a:t>The Inspection Team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Calibri Light" panose="020F0302020204030204" pitchFamily="34" charset="0"/>
              </a:rPr>
              <a:t>OFSTED &amp; CQC</a:t>
            </a:r>
          </a:p>
          <a:p>
            <a:pPr marL="0" indent="0" eaLnBrk="1" hangingPunct="1">
              <a:buNone/>
              <a:defRPr/>
            </a:pPr>
            <a:r>
              <a:rPr lang="en-US" altLang="en-US" sz="2000" i="1" dirty="0">
                <a:solidFill>
                  <a:srgbClr val="7030A0"/>
                </a:solidFill>
                <a:latin typeface="Calibri Light" panose="020F0302020204030204" pitchFamily="34" charset="0"/>
              </a:rPr>
              <a:t>What will it look at? </a:t>
            </a:r>
            <a:endParaRPr lang="en-US" altLang="en-US" sz="1800" i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How well is Local Area implementing SEND duties in the Children &amp; Families Act 2014</a:t>
            </a:r>
          </a:p>
          <a:p>
            <a:pPr marL="0" indent="0" eaLnBrk="1" hangingPunct="1">
              <a:buNone/>
              <a:defRPr/>
            </a:pPr>
            <a:r>
              <a:rPr lang="en-GB" sz="2000" i="1" dirty="0">
                <a:solidFill>
                  <a:srgbClr val="7030A0"/>
                </a:solidFill>
                <a:latin typeface="Calibri Light" panose="020F0302020204030204" pitchFamily="34" charset="0"/>
              </a:rPr>
              <a:t>Focus on 3 key aspects: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The effectiveness of the arrangements for: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latin typeface="Calibri Light" panose="020F0302020204030204" pitchFamily="34" charset="0"/>
              </a:rPr>
              <a:t>	- Identification of children &amp; young people who have SEND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latin typeface="Calibri Light" panose="020F0302020204030204" pitchFamily="34" charset="0"/>
              </a:rPr>
              <a:t>	- Assessing &amp; meeting the needs of children &amp; young people who have SEND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1800" dirty="0">
                <a:latin typeface="Calibri Light" panose="020F0302020204030204" pitchFamily="34" charset="0"/>
              </a:rPr>
              <a:t>	- Improving outcomes for children and young people who have SEND</a:t>
            </a:r>
          </a:p>
          <a:p>
            <a:pPr marL="0" indent="0" eaLnBrk="1" hangingPunct="1">
              <a:buNone/>
              <a:defRPr/>
            </a:pPr>
            <a:endParaRPr lang="en-GB" sz="4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0" dirty="0">
              <a:latin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0" dirty="0">
              <a:latin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3B3C850-0DE3-46E7-AF3F-47F158127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alibri Light" panose="020F0302020204030204" pitchFamily="34" charset="0"/>
              </a:rPr>
              <a:t>THE INSPECTION WEEK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CEA259-5261-48BD-B79B-104E3E22C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3" y="1196752"/>
            <a:ext cx="8229600" cy="492941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1800" i="1" dirty="0">
                <a:solidFill>
                  <a:srgbClr val="7030A0"/>
                </a:solidFill>
                <a:latin typeface="Calibri Light" panose="020F0302020204030204" pitchFamily="34" charset="0"/>
              </a:rPr>
              <a:t>Inspection fieldwork - Discussions with: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Elected member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key local area officers from health, education and social care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meetings with leaders of early years settings, schools, colleges, and specialist   services.</a:t>
            </a:r>
          </a:p>
          <a:p>
            <a:pPr marL="0" indent="0" eaLnBrk="1" hangingPunct="1">
              <a:buNone/>
              <a:defRPr/>
            </a:pPr>
            <a:r>
              <a:rPr lang="en-GB" sz="1800" i="1" dirty="0">
                <a:solidFill>
                  <a:srgbClr val="7030A0"/>
                </a:solidFill>
                <a:latin typeface="Calibri Light" panose="020F0302020204030204" pitchFamily="34" charset="0"/>
              </a:rPr>
              <a:t>Visits to settings and services: - Focusing on: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their understanding of and participation in meeting the areas’ responsibility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Their impact on improving outcomes for CYP</a:t>
            </a:r>
          </a:p>
          <a:p>
            <a:pPr marL="0" indent="0" eaLnBrk="1" hangingPunct="1">
              <a:buNone/>
              <a:defRPr/>
            </a:pPr>
            <a:r>
              <a:rPr lang="en-GB" sz="1800" i="1" dirty="0">
                <a:solidFill>
                  <a:srgbClr val="7030A0"/>
                </a:solidFill>
                <a:latin typeface="Calibri Light" panose="020F0302020204030204" pitchFamily="34" charset="0"/>
              </a:rPr>
              <a:t>Review a sample of children and young people's files </a:t>
            </a:r>
            <a:r>
              <a:rPr lang="en-GB" sz="2000" i="1" dirty="0">
                <a:solidFill>
                  <a:srgbClr val="7030A0"/>
                </a:solidFill>
                <a:latin typeface="Calibri Light" panose="020F0302020204030204" pitchFamily="34" charset="0"/>
              </a:rPr>
              <a:t>t</a:t>
            </a:r>
            <a:r>
              <a:rPr lang="en-GB" sz="1800" i="1" dirty="0">
                <a:solidFill>
                  <a:srgbClr val="7030A0"/>
                </a:solidFill>
                <a:latin typeface="Calibri Light" panose="020F0302020204030204" pitchFamily="34" charset="0"/>
              </a:rPr>
              <a:t>o inform inspection findings</a:t>
            </a:r>
          </a:p>
          <a:p>
            <a:pPr marL="0" indent="0" eaLnBrk="1" hangingPunct="1">
              <a:buNone/>
              <a:defRPr/>
            </a:pPr>
            <a:r>
              <a:rPr lang="en-GB" sz="1800" i="1" dirty="0">
                <a:solidFill>
                  <a:srgbClr val="7030A0"/>
                </a:solidFill>
                <a:latin typeface="Calibri Light" panose="020F0302020204030204" pitchFamily="34" charset="0"/>
              </a:rPr>
              <a:t>Views of Service users – Strong emphasis on gathering the views of young people, and parents and carers, involving:</a:t>
            </a:r>
            <a:endParaRPr lang="en-GB" sz="1400" i="1" dirty="0">
              <a:solidFill>
                <a:srgbClr val="7030A0"/>
              </a:solidFill>
              <a:latin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meetings during visits to early years settings, schools and colleges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meeting with established parent and carer groups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meeting with any reference groups established in the local area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latin typeface="Calibri Light" panose="020F0302020204030204" pitchFamily="34" charset="0"/>
              </a:rPr>
              <a:t>a webinar for parents and carers during the inspection</a:t>
            </a:r>
          </a:p>
          <a:p>
            <a:pPr marL="0" indent="0" eaLnBrk="1" hangingPunct="1">
              <a:buFontTx/>
              <a:buNone/>
              <a:defRPr/>
            </a:pPr>
            <a:endParaRPr lang="en-GB" sz="40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0" dirty="0">
              <a:latin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0" dirty="0">
              <a:latin typeface="Calibri Light" panose="020F03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61A4-5B79-4B33-B5ED-5B9E8502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 Light" panose="020F0302020204030204" pitchFamily="34" charset="0"/>
              </a:rPr>
              <a:t>HOW WILL INSPECTORS REPORT THE FINDINGS?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2E9F-0B28-4F2D-8FE1-527EDD5CA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Calibri Light" panose="020F0302020204030204" pitchFamily="34" charset="0"/>
                <a:cs typeface="Arial" panose="020B0604020202020204" pitchFamily="34" charset="0"/>
              </a:rPr>
              <a:t>At the end of the inspection, the inspection team will evaluate all the evidence gathered</a:t>
            </a:r>
          </a:p>
          <a:p>
            <a:endParaRPr lang="en-GB" sz="22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Calibri Light" panose="020F0302020204030204" pitchFamily="34" charset="0"/>
                <a:cs typeface="Arial" panose="020B0604020202020204" pitchFamily="34" charset="0"/>
              </a:rPr>
              <a:t>Ofsted and the CQC will write a joint inspection outcome letter. The letter will explain the main findings and make recommendations for improvement</a:t>
            </a:r>
          </a:p>
          <a:p>
            <a:endParaRPr lang="en-GB" sz="22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Calibri Light" panose="020F0302020204030204" pitchFamily="34" charset="0"/>
                <a:cs typeface="Arial" panose="020B0604020202020204" pitchFamily="34" charset="0"/>
              </a:rPr>
              <a:t>It will also highlight any strengths that inspectors identify to help other services and areas develop and improve</a:t>
            </a:r>
          </a:p>
          <a:p>
            <a:endParaRPr lang="en-GB" sz="22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latin typeface="Calibri Light" panose="020F0302020204030204" pitchFamily="34" charset="0"/>
                <a:cs typeface="Arial" panose="020B0604020202020204" pitchFamily="34" charset="0"/>
              </a:rPr>
              <a:t>These letters will be published on the Ofsted website and on the CQC website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69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ECDF-BDD9-4494-BBF4-70CC41F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-17462"/>
            <a:ext cx="8229600" cy="749300"/>
          </a:xfrm>
        </p:spPr>
        <p:txBody>
          <a:bodyPr/>
          <a:lstStyle/>
          <a:p>
            <a:r>
              <a:rPr lang="en-GB" sz="2800" dirty="0"/>
              <a:t>Visits to providers, services and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3AAD-1C53-4236-A4F6-386BDAF0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/>
              <a:t>Inspectors will visit education providers to:</a:t>
            </a:r>
          </a:p>
          <a:p>
            <a:pPr lvl="1"/>
            <a:r>
              <a:rPr lang="en-GB" dirty="0"/>
              <a:t>Gather views of children, YP and parents  </a:t>
            </a:r>
          </a:p>
          <a:p>
            <a:pPr lvl="1"/>
            <a:r>
              <a:rPr lang="en-GB" dirty="0"/>
              <a:t>Sample student files or other sources of information </a:t>
            </a:r>
          </a:p>
          <a:p>
            <a:pPr lvl="1"/>
            <a:r>
              <a:rPr lang="en-GB" dirty="0"/>
              <a:t>Discuss with staff, leaders and managers contribution to and understanding of local area’s evaluation </a:t>
            </a:r>
            <a:r>
              <a:rPr lang="en-GB" sz="1800" dirty="0"/>
              <a:t>(p13 Inspection Handbook)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F82F8-50FD-4BFA-B8FE-51C8E540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A49C-3306-40C7-AA13-8B4BD1076DA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3BA7B3C0-38E3-4CFA-B791-F6D4162247C0}"/>
              </a:ext>
            </a:extLst>
          </p:cNvPr>
          <p:cNvSpPr/>
          <p:nvPr/>
        </p:nvSpPr>
        <p:spPr>
          <a:xfrm>
            <a:off x="7286200" y="1033925"/>
            <a:ext cx="2254696" cy="1368152"/>
          </a:xfrm>
          <a:prstGeom prst="wedgeRectCallout">
            <a:avLst>
              <a:gd name="adj1" fmla="val -61722"/>
              <a:gd name="adj2" fmla="val 244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A2A9D-DF41-4BFA-91C4-3E1455B80225}"/>
              </a:ext>
            </a:extLst>
          </p:cNvPr>
          <p:cNvSpPr txBox="1"/>
          <p:nvPr/>
        </p:nvSpPr>
        <p:spPr>
          <a:xfrm>
            <a:off x="7286200" y="1124744"/>
            <a:ext cx="18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parents and children who inspectors could speak to</a:t>
            </a:r>
          </a:p>
        </p:txBody>
      </p:sp>
    </p:spTree>
    <p:extLst>
      <p:ext uri="{BB962C8B-B14F-4D97-AF65-F5344CB8AC3E}">
        <p14:creationId xmlns:p14="http://schemas.microsoft.com/office/powerpoint/2010/main" val="227233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310A-5BA6-457C-B5BC-15166153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4C61-FA9D-4D66-A81D-356CDEA7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40000" lnSpcReduction="20000"/>
          </a:bodyPr>
          <a:lstStyle/>
          <a:p>
            <a:r>
              <a:rPr lang="en-GB" sz="4500" dirty="0"/>
              <a:t>These will be chosen by inspectors and can cover any aspect of SEND</a:t>
            </a:r>
          </a:p>
          <a:p>
            <a:pPr marL="0" indent="0">
              <a:buNone/>
            </a:pPr>
            <a:endParaRPr lang="en-GB" sz="4500" dirty="0"/>
          </a:p>
          <a:p>
            <a:r>
              <a:rPr lang="en-GB" sz="4500" dirty="0"/>
              <a:t>Learning  from the experience of others and thinking about the Hounslow context these are the suggested focus groups: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SEND strategy/ SEF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Early years</a:t>
            </a:r>
          </a:p>
          <a:p>
            <a:pPr lvl="1"/>
            <a:r>
              <a:rPr lang="en-GB" sz="4500" b="1" dirty="0">
                <a:solidFill>
                  <a:schemeClr val="accent6">
                    <a:lumMod val="50000"/>
                  </a:schemeClr>
                </a:solidFill>
              </a:rPr>
              <a:t>EHC assessment</a:t>
            </a:r>
          </a:p>
          <a:p>
            <a:pPr lvl="1"/>
            <a:r>
              <a:rPr lang="en-GB" sz="4500" b="1" dirty="0">
                <a:solidFill>
                  <a:schemeClr val="accent6">
                    <a:lumMod val="50000"/>
                  </a:schemeClr>
                </a:solidFill>
              </a:rPr>
              <a:t>Assessment and meeting needs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CAMHS 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CDT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Joint commissioning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CLA/ health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Universal nursing services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0-25 disability team/ short breaks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Therapies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Preparing for Adulthood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Independent advice and support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Evidence and impact outcomes</a:t>
            </a:r>
          </a:p>
          <a:p>
            <a:pPr lvl="1"/>
            <a:r>
              <a:rPr lang="en-GB" sz="4500" dirty="0">
                <a:solidFill>
                  <a:schemeClr val="accent6">
                    <a:lumMod val="50000"/>
                  </a:schemeClr>
                </a:solidFill>
              </a:rPr>
              <a:t>Early identification </a:t>
            </a:r>
          </a:p>
          <a:p>
            <a:pPr lvl="1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3EF9E-3737-4225-B7B7-EF2EBEE9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A49C-3306-40C7-AA13-8B4BD1076DA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2152416-411E-41AC-863B-CA80AEE271E1}"/>
              </a:ext>
            </a:extLst>
          </p:cNvPr>
          <p:cNvSpPr/>
          <p:nvPr/>
        </p:nvSpPr>
        <p:spPr>
          <a:xfrm>
            <a:off x="5580112" y="2492896"/>
            <a:ext cx="2520280" cy="1656184"/>
          </a:xfrm>
          <a:prstGeom prst="wedgeRectCallout">
            <a:avLst>
              <a:gd name="adj1" fmla="val -54407"/>
              <a:gd name="adj2" fmla="val 74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5AF3-4838-424E-8B2F-20F6E3A11475}"/>
              </a:ext>
            </a:extLst>
          </p:cNvPr>
          <p:cNvSpPr txBox="1"/>
          <p:nvPr/>
        </p:nvSpPr>
        <p:spPr>
          <a:xfrm>
            <a:off x="5797116" y="2598003"/>
            <a:ext cx="20152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 you help?</a:t>
            </a:r>
          </a:p>
        </p:txBody>
      </p:sp>
    </p:spTree>
    <p:extLst>
      <p:ext uri="{BB962C8B-B14F-4D97-AF65-F5344CB8AC3E}">
        <p14:creationId xmlns:p14="http://schemas.microsoft.com/office/powerpoint/2010/main" val="111059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7193-1FF7-415F-9E7F-317BBF8A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 Demand: some of the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BB95A-BA5C-42AD-AC3B-99917D98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Increase in special school places</a:t>
            </a:r>
          </a:p>
          <a:p>
            <a:r>
              <a:rPr lang="en-GB" dirty="0">
                <a:solidFill>
                  <a:srgbClr val="FF00FF"/>
                </a:solidFill>
              </a:rPr>
              <a:t>65 from 520 in 2017/18 to 585 in 2018/19</a:t>
            </a:r>
          </a:p>
          <a:p>
            <a:r>
              <a:rPr lang="en-GB" dirty="0">
                <a:solidFill>
                  <a:srgbClr val="FF00FF"/>
                </a:solidFill>
              </a:rPr>
              <a:t>additional 11 </a:t>
            </a:r>
            <a:r>
              <a:rPr lang="en-GB" dirty="0" err="1">
                <a:solidFill>
                  <a:srgbClr val="FF00FF"/>
                </a:solidFill>
              </a:rPr>
              <a:t>fte</a:t>
            </a:r>
            <a:r>
              <a:rPr lang="en-GB" dirty="0">
                <a:solidFill>
                  <a:srgbClr val="FF00FF"/>
                </a:solidFill>
              </a:rPr>
              <a:t> places as in-year growth resulting in of 591 </a:t>
            </a:r>
            <a:r>
              <a:rPr lang="en-GB" dirty="0" err="1">
                <a:solidFill>
                  <a:srgbClr val="FF00FF"/>
                </a:solidFill>
              </a:rPr>
              <a:t>fte</a:t>
            </a:r>
            <a:r>
              <a:rPr lang="en-GB" dirty="0">
                <a:solidFill>
                  <a:srgbClr val="FF00FF"/>
                </a:solidFill>
              </a:rPr>
              <a:t> places</a:t>
            </a:r>
            <a:r>
              <a:rPr lang="en-GB" dirty="0"/>
              <a:t>.  </a:t>
            </a:r>
          </a:p>
          <a:p>
            <a:r>
              <a:rPr lang="en-GB" dirty="0"/>
              <a:t>LBH special schools been occupied by 581 </a:t>
            </a:r>
            <a:r>
              <a:rPr lang="en-GB" dirty="0" err="1"/>
              <a:t>fte</a:t>
            </a:r>
            <a:r>
              <a:rPr lang="en-GB" dirty="0"/>
              <a:t> pupils or an occupancy rate of 98.3%.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EF2E1-1BA2-4B72-B061-D5C53272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A49C-3306-40C7-AA13-8B4BD1076DA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8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>
            <a:extLst>
              <a:ext uri="{FF2B5EF4-FFF2-40B4-BE49-F238E27FC236}">
                <a16:creationId xmlns:a16="http://schemas.microsoft.com/office/drawing/2014/main" id="{F2AE41E0-F2F4-452C-9609-F88C21A03537}"/>
              </a:ext>
            </a:extLst>
          </p:cNvPr>
          <p:cNvSpPr/>
          <p:nvPr/>
        </p:nvSpPr>
        <p:spPr>
          <a:xfrm>
            <a:off x="-61438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E2ED9-7CA4-4373-9C0A-37EC80F5E4C0}"/>
              </a:ext>
            </a:extLst>
          </p:cNvPr>
          <p:cNvSpPr txBox="1"/>
          <p:nvPr/>
        </p:nvSpPr>
        <p:spPr>
          <a:xfrm>
            <a:off x="334326" y="1064157"/>
            <a:ext cx="807719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88% since 2012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19% in 12 months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54% for post 16s in 12 months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60F2D2D4-5BB7-4BBF-8B59-2E39C0158364}"/>
              </a:ext>
            </a:extLst>
          </p:cNvPr>
          <p:cNvSpPr txBox="1"/>
          <p:nvPr/>
        </p:nvSpPr>
        <p:spPr>
          <a:xfrm>
            <a:off x="334326" y="353399"/>
            <a:ext cx="8352473" cy="456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0" fontAlgn="base" latinLnBrk="0" hangingPunct="0">
              <a:lnSpc>
                <a:spcPts val="3570"/>
              </a:lnSpc>
              <a:spcBef>
                <a:spcPts val="17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4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EHCPs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BF36A378-D12A-48BA-922C-7EC68FD8B174}"/>
              </a:ext>
            </a:extLst>
          </p:cNvPr>
          <p:cNvSpPr/>
          <p:nvPr/>
        </p:nvSpPr>
        <p:spPr>
          <a:xfrm>
            <a:off x="838200" y="1371600"/>
            <a:ext cx="484632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11BDE95-A66A-4B73-BA87-11851EBCA320}"/>
              </a:ext>
            </a:extLst>
          </p:cNvPr>
          <p:cNvSpPr/>
          <p:nvPr/>
        </p:nvSpPr>
        <p:spPr>
          <a:xfrm>
            <a:off x="806371" y="2226148"/>
            <a:ext cx="484632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83E969E-7225-40C8-8D69-1809BDF8D552}"/>
              </a:ext>
            </a:extLst>
          </p:cNvPr>
          <p:cNvSpPr/>
          <p:nvPr/>
        </p:nvSpPr>
        <p:spPr>
          <a:xfrm>
            <a:off x="806371" y="3033945"/>
            <a:ext cx="484632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0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75C52-711C-4FFE-BCC0-44712E172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 Service contacts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DF31B2-C252-4C59-ADC5-77C411B0DB0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226369"/>
          <a:ext cx="8496944" cy="491305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48076">
                  <a:extLst>
                    <a:ext uri="{9D8B030D-6E8A-4147-A177-3AD203B41FA5}">
                      <a16:colId xmlns:a16="http://schemas.microsoft.com/office/drawing/2014/main" val="1483599024"/>
                    </a:ext>
                  </a:extLst>
                </a:gridCol>
                <a:gridCol w="3645295">
                  <a:extLst>
                    <a:ext uri="{9D8B030D-6E8A-4147-A177-3AD203B41FA5}">
                      <a16:colId xmlns:a16="http://schemas.microsoft.com/office/drawing/2014/main" val="1529191419"/>
                    </a:ext>
                  </a:extLst>
                </a:gridCol>
                <a:gridCol w="3303573">
                  <a:extLst>
                    <a:ext uri="{9D8B030D-6E8A-4147-A177-3AD203B41FA5}">
                      <a16:colId xmlns:a16="http://schemas.microsoft.com/office/drawing/2014/main" val="2396845678"/>
                    </a:ext>
                  </a:extLst>
                </a:gridCol>
              </a:tblGrid>
              <a:tr h="352977">
                <a:tc>
                  <a:txBody>
                    <a:bodyPr/>
                    <a:lstStyle/>
                    <a:p>
                      <a:r>
                        <a:rPr lang="en-GB" dirty="0"/>
                        <a:t>Team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 Manager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83022"/>
                  </a:ext>
                </a:extLst>
              </a:tr>
              <a:tr h="870354">
                <a:tc>
                  <a:txBody>
                    <a:bodyPr/>
                    <a:lstStyle/>
                    <a:p>
                      <a:r>
                        <a:rPr lang="en-GB" sz="1600" b="1" dirty="0"/>
                        <a:t>EY SEN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SEN support to PVIs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Anne Doran</a:t>
                      </a:r>
                    </a:p>
                    <a:p>
                      <a:r>
                        <a:rPr lang="en-GB" sz="1600" b="1" dirty="0">
                          <a:hlinkClick r:id="rId2"/>
                        </a:rPr>
                        <a:t>Anne.doran@Hounslow.gov.uk</a:t>
                      </a:r>
                      <a:r>
                        <a:rPr lang="en-GB" sz="1600" b="1" dirty="0"/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886828"/>
                  </a:ext>
                </a:extLst>
              </a:tr>
              <a:tr h="870354">
                <a:tc>
                  <a:txBody>
                    <a:bodyPr/>
                    <a:lstStyle/>
                    <a:p>
                      <a:r>
                        <a:rPr lang="en-GB" sz="1600" b="1" dirty="0"/>
                        <a:t>0-25 Disability 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Social work team for CYP0-25 with disabilities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Mandy </a:t>
                      </a:r>
                      <a:r>
                        <a:rPr lang="en-GB" sz="1600" b="1" dirty="0" err="1"/>
                        <a:t>O’Donoghue</a:t>
                      </a:r>
                      <a:r>
                        <a:rPr lang="en-GB" sz="1600" b="1" dirty="0"/>
                        <a:t> </a:t>
                      </a:r>
                    </a:p>
                    <a:p>
                      <a:r>
                        <a:rPr lang="en-GB" sz="1600" b="1" dirty="0">
                          <a:hlinkClick r:id="rId3"/>
                        </a:rPr>
                        <a:t>Mandy.odonoghue@Hounslow.gov.uk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07914"/>
                  </a:ext>
                </a:extLst>
              </a:tr>
              <a:tr h="870354">
                <a:tc>
                  <a:txBody>
                    <a:bodyPr/>
                    <a:lstStyle/>
                    <a:p>
                      <a:r>
                        <a:rPr lang="en-GB" sz="1600" b="1" dirty="0"/>
                        <a:t>SEN Assessment Team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EHC assessment pathway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Sandra Morrison 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hlinkClick r:id="rId4"/>
                        </a:rPr>
                        <a:t>Sandra.morrison@Hounslow.gov.uk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56624"/>
                  </a:ext>
                </a:extLst>
              </a:tr>
              <a:tr h="737977">
                <a:tc>
                  <a:txBody>
                    <a:bodyPr/>
                    <a:lstStyle/>
                    <a:p>
                      <a:r>
                        <a:rPr lang="en-GB" sz="1600" b="1" dirty="0"/>
                        <a:t>EPS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Educational psychology service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Helen Booth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hlinkClick r:id="rId5"/>
                        </a:rPr>
                        <a:t>Helen.booth@Hounslow.gov.uk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50868"/>
                  </a:ext>
                </a:extLst>
              </a:tr>
              <a:tr h="1198259">
                <a:tc>
                  <a:txBody>
                    <a:bodyPr/>
                    <a:lstStyle/>
                    <a:p>
                      <a:r>
                        <a:rPr lang="en-GB" sz="1600" b="1" dirty="0"/>
                        <a:t>Placement and </a:t>
                      </a:r>
                      <a:r>
                        <a:rPr lang="en-GB" sz="1600" b="1" dirty="0" err="1"/>
                        <a:t>Monitoreing</a:t>
                      </a:r>
                      <a:endParaRPr lang="en-GB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AP </a:t>
                      </a:r>
                    </a:p>
                    <a:p>
                      <a:r>
                        <a:rPr lang="en-GB" sz="1600" b="1" dirty="0"/>
                        <a:t>Post 16 commissioning</a:t>
                      </a:r>
                    </a:p>
                    <a:p>
                      <a:r>
                        <a:rPr lang="en-GB" sz="1600" b="1" dirty="0"/>
                        <a:t>Monitoring of placements </a:t>
                      </a:r>
                    </a:p>
                    <a:p>
                      <a:r>
                        <a:rPr lang="en-GB" sz="1600" b="1" dirty="0"/>
                        <a:t>FAP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Cherisse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Macsorely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hlinkClick r:id="rId6"/>
                        </a:rPr>
                        <a:t>Cherisse.macsorely@Hounslow.gov.uk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83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DD290-AD99-4262-BA81-090A9CB5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A49C-3306-40C7-AA13-8B4BD1076DA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A9190-2966-4930-89E1-581025BC2F33}"/>
              </a:ext>
            </a:extLst>
          </p:cNvPr>
          <p:cNvSpPr txBox="1"/>
          <p:nvPr/>
        </p:nvSpPr>
        <p:spPr>
          <a:xfrm>
            <a:off x="255588" y="7647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Head of SEN and Disability: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Annita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Cornish </a:t>
            </a:r>
          </a:p>
        </p:txBody>
      </p:sp>
    </p:spTree>
    <p:extLst>
      <p:ext uri="{BB962C8B-B14F-4D97-AF65-F5344CB8AC3E}">
        <p14:creationId xmlns:p14="http://schemas.microsoft.com/office/powerpoint/2010/main" val="285633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75E7-9366-49F1-ABD7-045644F5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953B-8A0F-47B8-BC98-E4D171F2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b="0" dirty="0"/>
          </a:p>
          <a:p>
            <a:r>
              <a:rPr lang="en-GB" sz="3000" b="0" dirty="0"/>
              <a:t>Share SEND vision, strategy and key strategic priorities </a:t>
            </a:r>
          </a:p>
          <a:p>
            <a:r>
              <a:rPr lang="en-GB" sz="3000" b="0" dirty="0"/>
              <a:t>Sharing SEND SEF, the SEND reforms, where are we? </a:t>
            </a:r>
          </a:p>
          <a:p>
            <a:r>
              <a:rPr lang="en-GB" sz="3000" b="0" dirty="0"/>
              <a:t>Preparing partners for the SEND inspection </a:t>
            </a:r>
          </a:p>
          <a:p>
            <a:r>
              <a:rPr lang="en-GB" sz="3000" b="0" dirty="0"/>
              <a:t>Update HEP on SEND Service key contacts</a:t>
            </a:r>
          </a:p>
          <a:p>
            <a:endParaRPr lang="en-GB" sz="3000" dirty="0"/>
          </a:p>
          <a:p>
            <a:endParaRPr lang="en-GB" sz="3200" b="0" dirty="0"/>
          </a:p>
          <a:p>
            <a:endParaRPr lang="en-GB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8FAE9-0CB1-4763-9AE5-73608649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30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7272362" cy="764704"/>
          </a:xfrm>
        </p:spPr>
        <p:txBody>
          <a:bodyPr/>
          <a:lstStyle/>
          <a:p>
            <a:pPr algn="ctr"/>
            <a:r>
              <a:rPr lang="en-GB" altLang="en-US" sz="2400" dirty="0"/>
              <a:t>  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8182BE-EDFC-404C-8628-8EA292772453}"/>
              </a:ext>
            </a:extLst>
          </p:cNvPr>
          <p:cNvSpPr txBox="1">
            <a:spLocks/>
          </p:cNvSpPr>
          <p:nvPr/>
        </p:nvSpPr>
        <p:spPr bwMode="auto">
          <a:xfrm>
            <a:off x="179512" y="44624"/>
            <a:ext cx="727236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</a:t>
            </a:r>
            <a:b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Close</a:t>
            </a:r>
            <a:br>
              <a:rPr kumimoji="0" lang="en-GB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12EA-90E5-4339-A83C-84FCA48F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Thank you for listening.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8BB7D-3379-4B44-929B-3722ECB8E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62363"/>
            <a:ext cx="3240360" cy="4118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F3AFE-3D1F-46E3-A9D6-790E47FE3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241585"/>
            <a:ext cx="6242304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BE20-D02A-47EB-9EAB-8DFF83F5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 implementation- where are we?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90AF0D-B3BF-4A69-856C-422C194DB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41949">
            <a:off x="658812" y="1052736"/>
            <a:ext cx="3659534" cy="51450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F12C5-106A-427A-ACC2-14B2DAC3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A49C-3306-40C7-AA13-8B4BD1076DA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F9877-6F55-46B8-BE6B-C74005598C37}"/>
              </a:ext>
            </a:extLst>
          </p:cNvPr>
          <p:cNvSpPr txBox="1"/>
          <p:nvPr/>
        </p:nvSpPr>
        <p:spPr>
          <a:xfrm>
            <a:off x="4323821" y="980728"/>
            <a:ext cx="44587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Securing a sharp Monitoring Evaluation and Review Cycle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E995B-D2DC-4E3A-858F-9EB12D53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42" y="2345639"/>
            <a:ext cx="3791976" cy="41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31" y="153310"/>
            <a:ext cx="8737475" cy="571501"/>
          </a:xfrm>
        </p:spPr>
        <p:txBody>
          <a:bodyPr anchor="t">
            <a:no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KEY STRATEGIC PRIOROITES FOR SEND </a:t>
            </a:r>
            <a:r>
              <a:rPr lang="en-US" altLang="en-US" sz="2800" dirty="0">
                <a:latin typeface="Calibri Light" panose="020F0302020204030204" pitchFamily="34" charset="0"/>
                <a:cs typeface="Arial" panose="020B0604020202020204" pitchFamily="34" charset="0"/>
              </a:rPr>
              <a:t>TO IMPROVE OUTCOMES FOR CYP</a:t>
            </a:r>
            <a:r>
              <a:rPr lang="en-US" alt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3831" y="1124744"/>
            <a:ext cx="8577584" cy="4896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933EAC-B741-4D9D-8384-459152DDA7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2585" y="1124744"/>
          <a:ext cx="8577584" cy="491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204">
                  <a:extLst>
                    <a:ext uri="{9D8B030D-6E8A-4147-A177-3AD203B41FA5}">
                      <a16:colId xmlns:a16="http://schemas.microsoft.com/office/drawing/2014/main" val="134771149"/>
                    </a:ext>
                  </a:extLst>
                </a:gridCol>
                <a:gridCol w="7959380">
                  <a:extLst>
                    <a:ext uri="{9D8B030D-6E8A-4147-A177-3AD203B41FA5}">
                      <a16:colId xmlns:a16="http://schemas.microsoft.com/office/drawing/2014/main" val="3571285148"/>
                    </a:ext>
                  </a:extLst>
                </a:gridCol>
              </a:tblGrid>
              <a:tr h="3628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Strategic priority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362483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place children who have SEND and their families at the heart of decision making about the education, social care and health provision needed to ensure successful preparation for adult life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00985"/>
                  </a:ext>
                </a:extLst>
              </a:tr>
              <a:tr h="634908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secure effective arrangements for strategic co-production so that children and young people who have SEND and their parents and carers are fully consulted about and involved in the planning, delivery and monitoring of services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292029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r>
                        <a:rPr lang="en-GB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ensure that all children and young people who need it, will have smooth access to appropriate therapies services, wherever they are educated, from the ages of 0 to 25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900597"/>
                  </a:ext>
                </a:extLst>
              </a:tr>
              <a:tr h="634908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ensure consistently timely identification and assessment of children and young people who have autism, attention deficit and other neurodevelopmental difficulties so their needs are met early, leading to improved outcomes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71937"/>
                  </a:ext>
                </a:extLst>
              </a:tr>
              <a:tr h="664222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secure effective transition and meet the needs of young people with SEND from the ages of 16 to 25, ensuring that young people are routinely able to access to full-time provision and the health and care services required to make good progress and prepare successfully for adulthood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087991"/>
                  </a:ext>
                </a:extLst>
              </a:tr>
              <a:tr h="514236">
                <a:tc>
                  <a:txBody>
                    <a:bodyPr/>
                    <a:lstStyle/>
                    <a:p>
                      <a:r>
                        <a:rPr lang="en-GB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ensure professionals across the local area consistently benefit from the two-way communication, training and support needed to play an effective role in implementing the SEND reforms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57520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r>
                        <a:rPr lang="en-GB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maximise the use of funding and resources to secure suitable education, health and care provision that meets needs and leads to improved outcomes for 0 to 25 year olds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38940"/>
                  </a:ext>
                </a:extLst>
              </a:tr>
              <a:tr h="664222">
                <a:tc>
                  <a:txBody>
                    <a:bodyPr/>
                    <a:lstStyle/>
                    <a:p>
                      <a:r>
                        <a:rPr lang="en-GB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ensure that children and young people who have SEND and their families have routine access to the high-quality information advice and guidance needed to ensure they are well informed and receive the help they need to participate fully in decision making to secure effective provision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854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0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find…strengths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GB" dirty="0">
                <a:solidFill>
                  <a:srgbClr val="FF00FF"/>
                </a:solidFill>
              </a:rPr>
              <a:t>Outcomes </a:t>
            </a:r>
            <a:endParaRPr lang="en-GB" sz="3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Children and young people in Hounslow with SEND achieve well and make good progress at most points of assessment compared to their peers in London and nationally 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2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find…strengths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GB" dirty="0">
                <a:solidFill>
                  <a:srgbClr val="FF00FF"/>
                </a:solidFill>
              </a:rPr>
              <a:t>Joint working between Council and CCG</a:t>
            </a:r>
            <a:endParaRPr lang="en-GB" sz="3600" b="0" dirty="0">
              <a:solidFill>
                <a:srgbClr val="FF00FF"/>
              </a:solidFill>
              <a:latin typeface="Calibri" panose="020F0502020204030204" pitchFamily="34" charset="0"/>
            </a:endParaRPr>
          </a:p>
          <a:p>
            <a:pPr marL="57150" indent="0">
              <a:buNone/>
            </a:pPr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Designated Clinical Officer for SEND strong links to local and National Networks</a:t>
            </a:r>
          </a:p>
          <a:p>
            <a:pPr marL="57150" indent="0">
              <a:buNone/>
            </a:pPr>
            <a:endParaRPr lang="en-GB" sz="3600" b="0" dirty="0">
              <a:solidFill>
                <a:srgbClr val="FF00FF"/>
              </a:solidFill>
              <a:latin typeface="Calibri" panose="020F0502020204030204" pitchFamily="34" charset="0"/>
            </a:endParaRPr>
          </a:p>
          <a:p>
            <a:pPr marL="57150" indent="0">
              <a:buNone/>
            </a:pPr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Good governance through Children's Delivery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4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find…strengths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514350" indent="-457200"/>
            <a:r>
              <a:rPr lang="en-GB" dirty="0">
                <a:solidFill>
                  <a:srgbClr val="FF00FF"/>
                </a:solidFill>
              </a:rPr>
              <a:t>Highly valued services</a:t>
            </a:r>
          </a:p>
          <a:p>
            <a:pPr marL="1028700" lvl="1" indent="-571500"/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Portage service highly valued by parents</a:t>
            </a:r>
          </a:p>
          <a:p>
            <a:pPr marL="1028700" lvl="1" indent="-571500"/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Good schools across the borough</a:t>
            </a:r>
          </a:p>
          <a:p>
            <a:pPr marL="1028700" lvl="1" indent="-571500"/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SEN/ D provision- all 5 special schools good or outstanding by </a:t>
            </a:r>
            <a:r>
              <a:rPr lang="en-GB" sz="3600" b="0" dirty="0" err="1">
                <a:solidFill>
                  <a:srgbClr val="FF00FF"/>
                </a:solidFill>
                <a:latin typeface="Calibri" panose="020F0502020204030204" pitchFamily="34" charset="0"/>
              </a:rPr>
              <a:t>OfSTED</a:t>
            </a:r>
            <a:endParaRPr lang="en-GB" sz="3600" b="0" dirty="0">
              <a:solidFill>
                <a:srgbClr val="FF00FF"/>
              </a:solidFill>
              <a:latin typeface="Calibri" panose="020F0502020204030204" pitchFamily="34" charset="0"/>
            </a:endParaRPr>
          </a:p>
          <a:p>
            <a:pPr marL="1028700" lvl="1" indent="-571500"/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Intensive Behaviour Support (BICS) positive outcomes for CYP with challenging behaviour </a:t>
            </a:r>
          </a:p>
          <a:p>
            <a:pPr marL="1028700" lvl="1" indent="-571500"/>
            <a:r>
              <a:rPr lang="en-GB" sz="3600" b="0" dirty="0">
                <a:solidFill>
                  <a:srgbClr val="FF00FF"/>
                </a:solidFill>
                <a:latin typeface="Calibri" panose="020F0502020204030204" pitchFamily="34" charset="0"/>
              </a:rPr>
              <a:t>Effective use of data MIT/ SEND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EHC assessment pathway </a:t>
            </a:r>
          </a:p>
          <a:p>
            <a:pPr marL="914400" lvl="1" indent="-457200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Co-production/ person centred planning/ timeliness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Revised workflow and EHC process 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Improved advice forms with person centred approaches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Rapid Improvement Project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4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8394-4E01-42BC-877E-690DED39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find…developments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2598-60C2-43C1-A777-B20E5FEE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EHC assessment pathway </a:t>
            </a:r>
          </a:p>
          <a:p>
            <a:pPr marL="914400" lvl="1" indent="-457200"/>
            <a:r>
              <a:rPr lang="en-GB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Co-production/ person centred planning/ timeliness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Revised workflow and EHC process 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Improved advice forms with person centred approaches</a:t>
            </a:r>
          </a:p>
          <a:p>
            <a:pPr marL="628650" indent="-571500"/>
            <a:r>
              <a:rPr lang="en-GB" sz="3600" b="0" dirty="0">
                <a:solidFill>
                  <a:srgbClr val="CC00CC"/>
                </a:solidFill>
                <a:latin typeface="Calibri" panose="020F0502020204030204" pitchFamily="34" charset="0"/>
              </a:rPr>
              <a:t>Rapid Improvement Project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1B0E9-25D4-4B24-9231-F05A7FBC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7A49C-3306-40C7-AA13-8B4BD1076DA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760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10775</TotalTime>
  <Words>1224</Words>
  <Application>Microsoft Office PowerPoint</Application>
  <PresentationFormat>On-screen Show (4:3)</PresentationFormat>
  <Paragraphs>200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Wingdings</vt:lpstr>
      <vt:lpstr>Default Design</vt:lpstr>
      <vt:lpstr>SEND Briefing </vt:lpstr>
      <vt:lpstr>Aims of the session </vt:lpstr>
      <vt:lpstr>SEND implementation- where are we?</vt:lpstr>
      <vt:lpstr>KEY STRATEGIC PRIOROITES FOR SEND TO IMPROVE OUTCOMES FOR CYP  </vt:lpstr>
      <vt:lpstr>What you will find…strengths </vt:lpstr>
      <vt:lpstr>What you will find…strengths </vt:lpstr>
      <vt:lpstr>What you will find…strengths </vt:lpstr>
      <vt:lpstr>What you will find…developments</vt:lpstr>
      <vt:lpstr>What you will find…developments</vt:lpstr>
      <vt:lpstr>What you will find…developments</vt:lpstr>
      <vt:lpstr>What you will find…developments</vt:lpstr>
      <vt:lpstr>HOW DOES IT WORK?</vt:lpstr>
      <vt:lpstr>THE INSPECTION WEEK</vt:lpstr>
      <vt:lpstr>HOW WILL INSPECTORS REPORT THE FINDINGS?</vt:lpstr>
      <vt:lpstr>Visits to providers, services and stakeholders</vt:lpstr>
      <vt:lpstr>Focus groups</vt:lpstr>
      <vt:lpstr>SEND Demand: some of the data </vt:lpstr>
      <vt:lpstr>PowerPoint Presentation</vt:lpstr>
      <vt:lpstr>SEND Service contacts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Hounslow PowerPoint Template</dc:title>
  <dc:creator>Ryan</dc:creator>
  <cp:lastModifiedBy>Annita Cornish</cp:lastModifiedBy>
  <cp:revision>406</cp:revision>
  <cp:lastPrinted>2018-02-26T13:27:23Z</cp:lastPrinted>
  <dcterms:created xsi:type="dcterms:W3CDTF">2008-01-18T10:00:02Z</dcterms:created>
  <dcterms:modified xsi:type="dcterms:W3CDTF">2019-03-11T09:06:42Z</dcterms:modified>
</cp:coreProperties>
</file>