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Nunito" pitchFamily="2" charset="77"/>
      <p:regular r:id="rId50"/>
      <p:bold r:id="rId51"/>
      <p:italic r:id="rId52"/>
      <p:boldItalic r:id="rId53"/>
    </p:embeddedFont>
    <p:embeddedFont>
      <p:font typeface="Oswald" pitchFamily="2" charset="77"/>
      <p:regular r:id="rId54"/>
      <p:bold r:id="rId55"/>
    </p:embeddedFont>
    <p:embeddedFont>
      <p:font typeface="Raleway" panose="020B0503030101060003" pitchFamily="34" charset="77"/>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vimeo.com/channels/reachoutsecondary/page: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vimeo.com/channels/reachoutsecondary/page: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22bb81b1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22bb81b18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522bb81b18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0cd33b32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0cd33b326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Learning is something that takes place over the long term.</a:t>
            </a:r>
            <a:endParaRPr/>
          </a:p>
        </p:txBody>
      </p:sp>
      <p:sp>
        <p:nvSpPr>
          <p:cNvPr id="188" name="Google Shape;188;g50cd33b326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0cd33b326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0cd33b326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0cd33b326_0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013ca1a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2" name="Google Shape;202;g5c013ca1a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0cd33b32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0cd33b326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45 minutes</a:t>
            </a:r>
            <a:endParaRPr/>
          </a:p>
        </p:txBody>
      </p:sp>
      <p:sp>
        <p:nvSpPr>
          <p:cNvPr id="211" name="Google Shape;211;g50cd33b326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22bb81b18_1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22bb81b18_1_2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Our curriculum has 6 parts.</a:t>
            </a:r>
            <a:endParaRPr/>
          </a:p>
          <a:p>
            <a:pPr marL="457200" lvl="0" indent="-317500" algn="l" rtl="0">
              <a:spcBef>
                <a:spcPts val="0"/>
              </a:spcBef>
              <a:spcAft>
                <a:spcPts val="0"/>
              </a:spcAft>
              <a:buSzPts val="1400"/>
              <a:buChar char="●"/>
            </a:pPr>
            <a:r>
              <a:rPr lang="en-US"/>
              <a:t> Start with KO - However this wasn’t enough. We started with just a KO, and we need to have clarity on what pupils need to know, but it was not enough of a game changer in the classroom.</a:t>
            </a:r>
            <a:endParaRPr/>
          </a:p>
          <a:p>
            <a:pPr marL="457200" lvl="0" indent="-317500" algn="l" rtl="0">
              <a:spcBef>
                <a:spcPts val="0"/>
              </a:spcBef>
              <a:spcAft>
                <a:spcPts val="0"/>
              </a:spcAft>
              <a:buSzPts val="1400"/>
              <a:buChar char="●"/>
            </a:pPr>
            <a:r>
              <a:rPr lang="en-US"/>
              <a:t>This is why we introduced the workbook</a:t>
            </a:r>
            <a:endParaRPr/>
          </a:p>
          <a:p>
            <a:pPr marL="457200" lvl="0" indent="-317500" algn="l" rtl="0">
              <a:spcBef>
                <a:spcPts val="0"/>
              </a:spcBef>
              <a:spcAft>
                <a:spcPts val="0"/>
              </a:spcAft>
              <a:buSzPts val="1400"/>
              <a:buChar char="●"/>
            </a:pPr>
            <a:r>
              <a:rPr lang="en-US"/>
              <a:t>Slideshows and lesson plans accompany, to facilitate raising standards but also reduce teacher workload</a:t>
            </a:r>
            <a:endParaRPr/>
          </a:p>
          <a:p>
            <a:pPr marL="457200" lvl="0" indent="-317500" algn="l" rtl="0">
              <a:spcBef>
                <a:spcPts val="0"/>
              </a:spcBef>
              <a:spcAft>
                <a:spcPts val="0"/>
              </a:spcAft>
              <a:buSzPts val="1400"/>
              <a:buChar char="●"/>
            </a:pPr>
            <a:r>
              <a:rPr lang="en-US"/>
              <a:t>Unique: pupils write an essay at the end of each unit, to write in detail about all that they have learnt. NOT focus on exam PQs, to ensure that by the time they come to exam PQs, they will be confident and eloquent writers (and not just direct exam preparation, which we knew was not good for the pupils, even before the new ofsted framework, but to make sure that pupils are in a strong position to study Humanities at GCSE and beyond)</a:t>
            </a:r>
            <a:endParaRPr/>
          </a:p>
          <a:p>
            <a:pPr marL="457200" lvl="0" indent="-317500" algn="l" rtl="0">
              <a:spcBef>
                <a:spcPts val="0"/>
              </a:spcBef>
              <a:spcAft>
                <a:spcPts val="0"/>
              </a:spcAft>
              <a:buSzPts val="1400"/>
              <a:buChar char="●"/>
            </a:pPr>
            <a:r>
              <a:rPr lang="en-US"/>
              <a:t>Enrichment is important, but we don’t want it at the expense of pupils’ knowledge </a:t>
            </a:r>
            <a:endParaRPr/>
          </a:p>
          <a:p>
            <a:pPr marL="457200" lvl="0" indent="-317500" algn="l" rtl="0">
              <a:spcBef>
                <a:spcPts val="0"/>
              </a:spcBef>
              <a:spcAft>
                <a:spcPts val="0"/>
              </a:spcAft>
              <a:buSzPts val="1400"/>
              <a:buChar char="●"/>
            </a:pPr>
            <a:r>
              <a:rPr lang="en-US"/>
              <a:t>We know that KS3 has a bit of a dip (OFSTED Wasted Years), so we want to increase the challenge, ensuring pupils are more ready for KS4. We want to ensure we capitalise fully on the work done at KS2. “Inspectors observed MFL, history and geography lessons at Key Stage 3 in 51 routine inspections carried out during June and July 2015. Inspectors reported significant weaknesses in all three subjects. Too often, inspectors found teaching that failed to challenge and engage pupils. Additionally, low-level disruption in some of these lessons, particularly in MFL, had a detrimental impact on the pupils’ learning. Achievement was not good enough in just under half of the MFL classes observed, two-fifths of the history classes and one third of the geography classes.”</a:t>
            </a:r>
            <a:endParaRPr/>
          </a:p>
          <a:p>
            <a:pPr marL="457200" lvl="0" indent="-317500" algn="l" rtl="0">
              <a:spcBef>
                <a:spcPts val="0"/>
              </a:spcBef>
              <a:spcAft>
                <a:spcPts val="0"/>
              </a:spcAft>
              <a:buSzPts val="1400"/>
              <a:buChar char="●"/>
            </a:pPr>
            <a:r>
              <a:rPr lang="en-US"/>
              <a:t>We will look at each of these elements</a:t>
            </a:r>
            <a:endParaRPr/>
          </a:p>
          <a:p>
            <a:pPr marL="0" lvl="0" indent="0" algn="l" rtl="0">
              <a:spcBef>
                <a:spcPts val="0"/>
              </a:spcBef>
              <a:spcAft>
                <a:spcPts val="0"/>
              </a:spcAft>
              <a:buNone/>
            </a:pPr>
            <a:endParaRPr/>
          </a:p>
        </p:txBody>
      </p:sp>
      <p:sp>
        <p:nvSpPr>
          <p:cNvPr id="219" name="Google Shape;219;g522bb81b18_1_2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b7124e19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b7124e194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start with the KO, the springboard of knowledge for pupils. It cannot include everything, but it is a strong platform from which the rest of the learning is launched.</a:t>
            </a:r>
            <a:endParaRPr/>
          </a:p>
        </p:txBody>
      </p:sp>
      <p:sp>
        <p:nvSpPr>
          <p:cNvPr id="246" name="Google Shape;246;g5b7124e19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b7124e19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b7124e194_1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5b7124e194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0cd33b326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0cd33b326_0_1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Knowledge organisers weren’t enough.</a:t>
            </a:r>
            <a:endParaRPr/>
          </a:p>
          <a:p>
            <a:pPr marL="0" lvl="0" indent="0" algn="l" rtl="0">
              <a:spcBef>
                <a:spcPts val="0"/>
              </a:spcBef>
              <a:spcAft>
                <a:spcPts val="0"/>
              </a:spcAft>
              <a:buNone/>
            </a:pPr>
            <a:r>
              <a:rPr lang="en-US"/>
              <a:t>Development of booklets: we assume that if they don’t learn it in the classroom, they won’t learn it ever, and for lots of our children, this is true. We are not leaving it to chance, we want to close the gap and not widen it.</a:t>
            </a:r>
            <a:endParaRPr/>
          </a:p>
        </p:txBody>
      </p:sp>
      <p:sp>
        <p:nvSpPr>
          <p:cNvPr id="271" name="Google Shape;271;g50cd33b326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05c4b6f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05c4b6f4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5505c4b6f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22bb81b18_1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22bb81b18_1_4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522bb81b18_1_4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0cd33b326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0cd33b326_0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50cd33b326_0_2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0cd5e69b6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0cd5e69b6_2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Culminating with an essay</a:t>
            </a:r>
            <a:endParaRPr/>
          </a:p>
        </p:txBody>
      </p:sp>
      <p:sp>
        <p:nvSpPr>
          <p:cNvPr id="317" name="Google Shape;317;g50cd5e69b6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0cd5e69b6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0cd5e69b6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Y9 Coasts Unit</a:t>
            </a:r>
            <a:endParaRPr/>
          </a:p>
        </p:txBody>
      </p:sp>
      <p:sp>
        <p:nvSpPr>
          <p:cNvPr id="344" name="Google Shape;344;g50cd5e69b6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7b51597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7b515975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Y6 - Reach</a:t>
            </a:r>
            <a:endParaRPr/>
          </a:p>
          <a:p>
            <a:pPr marL="0" lvl="0" indent="0" algn="l" rtl="0">
              <a:spcBef>
                <a:spcPts val="0"/>
              </a:spcBef>
              <a:spcAft>
                <a:spcPts val="0"/>
              </a:spcAft>
              <a:buNone/>
            </a:pPr>
            <a:endParaRPr/>
          </a:p>
        </p:txBody>
      </p:sp>
      <p:sp>
        <p:nvSpPr>
          <p:cNvPr id="353" name="Google Shape;353;g547b51597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47b515975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547b515975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Y6 - Reach</a:t>
            </a:r>
            <a:endParaRPr/>
          </a:p>
        </p:txBody>
      </p:sp>
      <p:sp>
        <p:nvSpPr>
          <p:cNvPr id="361" name="Google Shape;361;g547b515975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7b515975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7b515975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Y6 - different school</a:t>
            </a:r>
            <a:endParaRPr/>
          </a:p>
        </p:txBody>
      </p:sp>
      <p:sp>
        <p:nvSpPr>
          <p:cNvPr id="369" name="Google Shape;369;g547b515975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47b515975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47b515975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Y6 - different school</a:t>
            </a:r>
            <a:endParaRPr/>
          </a:p>
        </p:txBody>
      </p:sp>
      <p:sp>
        <p:nvSpPr>
          <p:cNvPr id="377" name="Google Shape;377;g547b515975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b7124e1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b7124e194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Y8 - Reach</a:t>
            </a:r>
            <a:endParaRPr/>
          </a:p>
        </p:txBody>
      </p:sp>
      <p:sp>
        <p:nvSpPr>
          <p:cNvPr id="385" name="Google Shape;385;g5b7124e194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b7124e19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b7124e194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Y8 - Reach</a:t>
            </a:r>
            <a:endParaRPr/>
          </a:p>
        </p:txBody>
      </p:sp>
      <p:sp>
        <p:nvSpPr>
          <p:cNvPr id="393" name="Google Shape;393;g5b7124e194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0cd33b32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0cd33b326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How would you define learning in your school? How do you go about achieving this?</a:t>
            </a:r>
            <a:endParaRPr/>
          </a:p>
          <a:p>
            <a:pPr marL="0" lvl="0" indent="0" algn="l" rtl="0">
              <a:spcBef>
                <a:spcPts val="0"/>
              </a:spcBef>
              <a:spcAft>
                <a:spcPts val="0"/>
              </a:spcAft>
              <a:buNone/>
            </a:pPr>
            <a:r>
              <a:rPr lang="en-US"/>
              <a:t>We thought long and hard about this, and were influenced by a great many minds, including DfI, Ambition Institute, Dan Willingham and Daisy Christodoulou </a:t>
            </a:r>
            <a:endParaRPr/>
          </a:p>
          <a:p>
            <a:pPr marL="0" lvl="0" indent="0" algn="l" rtl="0">
              <a:spcBef>
                <a:spcPts val="0"/>
              </a:spcBef>
              <a:spcAft>
                <a:spcPts val="0"/>
              </a:spcAft>
              <a:buNone/>
            </a:pPr>
            <a:endParaRPr/>
          </a:p>
          <a:p>
            <a:pPr marL="0" lvl="0" indent="0" algn="l" rtl="0">
              <a:spcBef>
                <a:spcPts val="0"/>
              </a:spcBef>
              <a:spcAft>
                <a:spcPts val="0"/>
              </a:spcAft>
              <a:buNone/>
            </a:pPr>
            <a:r>
              <a:rPr lang="en-US"/>
              <a:t>It’s important to have this discussion for three reasons:</a:t>
            </a:r>
            <a:endParaRPr/>
          </a:p>
          <a:p>
            <a:pPr marL="457200" lvl="0" indent="-317500" algn="l" rtl="0">
              <a:spcBef>
                <a:spcPts val="0"/>
              </a:spcBef>
              <a:spcAft>
                <a:spcPts val="0"/>
              </a:spcAft>
              <a:buSzPts val="1400"/>
              <a:buAutoNum type="arabicPeriod"/>
            </a:pPr>
            <a:r>
              <a:rPr lang="en-US"/>
              <a:t>Do we have a shared understanding of what we are trying to achieve?</a:t>
            </a:r>
            <a:endParaRPr/>
          </a:p>
          <a:p>
            <a:pPr marL="457200" lvl="0" indent="-317500" algn="l" rtl="0">
              <a:spcBef>
                <a:spcPts val="0"/>
              </a:spcBef>
              <a:spcAft>
                <a:spcPts val="0"/>
              </a:spcAft>
              <a:buSzPts val="1400"/>
              <a:buAutoNum type="arabicPeriod"/>
            </a:pPr>
            <a:r>
              <a:rPr lang="en-US"/>
              <a:t>There will be implications for planning, instruction, practise, assessment and curriculum.</a:t>
            </a:r>
            <a:endParaRPr/>
          </a:p>
          <a:p>
            <a:pPr marL="457200" lvl="0" indent="-317500" algn="l" rtl="0">
              <a:spcBef>
                <a:spcPts val="0"/>
              </a:spcBef>
              <a:spcAft>
                <a:spcPts val="0"/>
              </a:spcAft>
              <a:buSzPts val="1400"/>
              <a:buAutoNum type="arabicPeriod"/>
            </a:pPr>
            <a:r>
              <a:rPr lang="en-US"/>
              <a:t>Building mental models is crucial for building expertise. This ensures intentions are executed with fidelity and lethal mutations are avoided.</a:t>
            </a:r>
            <a:endParaRPr/>
          </a:p>
        </p:txBody>
      </p:sp>
      <p:sp>
        <p:nvSpPr>
          <p:cNvPr id="103" name="Google Shape;103;g50cd33b32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b7124e19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b7124e194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Workload win - less time wasted in lessons with cutting/sticking</a:t>
            </a:r>
            <a:endParaRPr/>
          </a:p>
          <a:p>
            <a:pPr marL="457200" lvl="0" indent="-317500" algn="l" rtl="0">
              <a:spcBef>
                <a:spcPts val="0"/>
              </a:spcBef>
              <a:spcAft>
                <a:spcPts val="0"/>
              </a:spcAft>
              <a:buSzPts val="1400"/>
              <a:buChar char="●"/>
            </a:pPr>
            <a:r>
              <a:rPr lang="en-US"/>
              <a:t>Budget win - less money on printing, glue, scissors, teacher time at the photocopier, exercise books (booklets print at about £1 each, professionally done)</a:t>
            </a:r>
            <a:endParaRPr/>
          </a:p>
          <a:p>
            <a:pPr marL="457200" lvl="0" indent="-317500" algn="l" rtl="0">
              <a:spcBef>
                <a:spcPts val="0"/>
              </a:spcBef>
              <a:spcAft>
                <a:spcPts val="0"/>
              </a:spcAft>
              <a:buSzPts val="1400"/>
              <a:buChar char="●"/>
            </a:pPr>
            <a:r>
              <a:rPr lang="en-US"/>
              <a:t>Pupils can catch up quickly if they miss a lesson</a:t>
            </a:r>
            <a:endParaRPr/>
          </a:p>
          <a:p>
            <a:pPr marL="457200" lvl="0" indent="-317500" algn="l" rtl="0">
              <a:spcBef>
                <a:spcPts val="0"/>
              </a:spcBef>
              <a:spcAft>
                <a:spcPts val="0"/>
              </a:spcAft>
              <a:buSzPts val="1400"/>
              <a:buChar char="●"/>
            </a:pPr>
            <a:r>
              <a:rPr lang="en-US"/>
              <a:t>Cover lessons become purposeful</a:t>
            </a:r>
            <a:endParaRPr/>
          </a:p>
          <a:p>
            <a:pPr marL="457200" lvl="0" indent="-317500" algn="l" rtl="0">
              <a:spcBef>
                <a:spcPts val="0"/>
              </a:spcBef>
              <a:spcAft>
                <a:spcPts val="0"/>
              </a:spcAft>
              <a:buSzPts val="1400"/>
              <a:buChar char="●"/>
            </a:pPr>
            <a:r>
              <a:rPr lang="en-US"/>
              <a:t>It empowers pupils who might have previously felt disengaged, supports learning</a:t>
            </a:r>
            <a:endParaRPr/>
          </a:p>
          <a:p>
            <a:pPr marL="457200" lvl="0" indent="-317500" algn="l" rtl="0">
              <a:spcBef>
                <a:spcPts val="0"/>
              </a:spcBef>
              <a:spcAft>
                <a:spcPts val="0"/>
              </a:spcAft>
              <a:buSzPts val="1400"/>
              <a:buChar char="●"/>
            </a:pPr>
            <a:r>
              <a:rPr lang="en-US"/>
              <a:t>Every child has the right to a quality curriculum and this guarantees it</a:t>
            </a:r>
            <a:endParaRPr/>
          </a:p>
          <a:p>
            <a:pPr marL="457200" lvl="0" indent="-317500" algn="l" rtl="0">
              <a:spcBef>
                <a:spcPts val="0"/>
              </a:spcBef>
              <a:spcAft>
                <a:spcPts val="0"/>
              </a:spcAft>
              <a:buSzPts val="1400"/>
              <a:buChar char="●"/>
            </a:pPr>
            <a:r>
              <a:rPr lang="en-US"/>
              <a:t>Lots of brains, over lots of years to produce this end product. </a:t>
            </a:r>
            <a:endParaRPr/>
          </a:p>
        </p:txBody>
      </p:sp>
      <p:sp>
        <p:nvSpPr>
          <p:cNvPr id="401" name="Google Shape;401;g5b7124e19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0cd33b326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50cd33b326_0_2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Hand out booklets - look through booklets</a:t>
            </a:r>
            <a:endParaRPr/>
          </a:p>
          <a:p>
            <a:pPr marL="0" lvl="0" indent="0" algn="l" rtl="0">
              <a:spcBef>
                <a:spcPts val="0"/>
              </a:spcBef>
              <a:spcAft>
                <a:spcPts val="0"/>
              </a:spcAft>
              <a:buNone/>
            </a:pPr>
            <a:endParaRPr/>
          </a:p>
          <a:p>
            <a:pPr marL="0" lvl="0" indent="0" algn="l" rtl="0">
              <a:spcBef>
                <a:spcPts val="0"/>
              </a:spcBef>
              <a:spcAft>
                <a:spcPts val="0"/>
              </a:spcAft>
              <a:buNone/>
            </a:pPr>
            <a:r>
              <a:rPr lang="en-US"/>
              <a:t>Secondary booklets are first versions, they have since been updated significantly and these materials are on the website</a:t>
            </a:r>
            <a:endParaRPr/>
          </a:p>
        </p:txBody>
      </p:sp>
      <p:sp>
        <p:nvSpPr>
          <p:cNvPr id="409" name="Google Shape;409;g50cd33b326_0_2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0cd33b326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0cd33b326_0_1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50cd33b326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0cd33b326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0cd33b326_0_1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Finally, we come to the ‘enacted curriculum’ as cited by Wiliam in his SSAT pamphlet Principled Curriculum Design.</a:t>
            </a:r>
            <a:endParaRPr/>
          </a:p>
          <a:p>
            <a:pPr marL="457200" lvl="0" indent="-317500" algn="l" rtl="0">
              <a:spcBef>
                <a:spcPts val="0"/>
              </a:spcBef>
              <a:spcAft>
                <a:spcPts val="0"/>
              </a:spcAft>
              <a:buSzPts val="1400"/>
              <a:buChar char="●"/>
            </a:pPr>
            <a:r>
              <a:rPr lang="en-US"/>
              <a:t>It is very easy for there to be a large gap between the intended curriculum and what is actually achieved in the classroom.</a:t>
            </a:r>
            <a:endParaRPr/>
          </a:p>
          <a:p>
            <a:pPr marL="457200" lvl="0" indent="-317500" algn="l" rtl="0">
              <a:spcBef>
                <a:spcPts val="0"/>
              </a:spcBef>
              <a:spcAft>
                <a:spcPts val="0"/>
              </a:spcAft>
              <a:buSzPts val="1400"/>
              <a:buChar char="●"/>
            </a:pPr>
            <a:r>
              <a:rPr lang="en-US"/>
              <a:t>This </a:t>
            </a:r>
            <a:r>
              <a:rPr lang="en-US" i="1"/>
              <a:t>could</a:t>
            </a:r>
            <a:r>
              <a:rPr lang="en-US"/>
              <a:t> be a fault with the Intended Curriculum, or the resources designed to implement the curriculum.</a:t>
            </a:r>
            <a:endParaRPr/>
          </a:p>
          <a:p>
            <a:pPr marL="457200" lvl="0" indent="-317500" algn="l" rtl="0">
              <a:spcBef>
                <a:spcPts val="0"/>
              </a:spcBef>
              <a:spcAft>
                <a:spcPts val="0"/>
              </a:spcAft>
              <a:buSzPts val="1400"/>
              <a:buChar char="●"/>
            </a:pPr>
            <a:r>
              <a:rPr lang="en-US"/>
              <a:t>However it could be in the execution, the manner in which the curriculum is enacted by teachers in the classroom.</a:t>
            </a:r>
            <a:endParaRPr/>
          </a:p>
          <a:p>
            <a:pPr marL="457200" lvl="0" indent="-317500" algn="l" rtl="0">
              <a:spcBef>
                <a:spcPts val="0"/>
              </a:spcBef>
              <a:spcAft>
                <a:spcPts val="0"/>
              </a:spcAft>
              <a:buSzPts val="1400"/>
              <a:buChar char="●"/>
            </a:pPr>
            <a:r>
              <a:rPr lang="en-US"/>
              <a:t>Ofsted recently conducted a review of schools with knowledge rich curricula, and one of the key findings from primary was that even where senior leaders had a strong grasp and vision for curriculum, many teachers were confused about why they were teaching what they were teaching.</a:t>
            </a:r>
            <a:endParaRPr/>
          </a:p>
          <a:p>
            <a:pPr marL="457200" lvl="0" indent="-317500" algn="l" rtl="0">
              <a:spcBef>
                <a:spcPts val="0"/>
              </a:spcBef>
              <a:spcAft>
                <a:spcPts val="0"/>
              </a:spcAft>
              <a:buSzPts val="1400"/>
              <a:buChar char="●"/>
            </a:pPr>
            <a:r>
              <a:rPr lang="en-US"/>
              <a:t>We do inevitably venture into pedagogy here. There is a fine line between ‘enacted curriculum’ and ‘pedagogy’.</a:t>
            </a:r>
            <a:endParaRPr/>
          </a:p>
          <a:p>
            <a:pPr marL="457200" lvl="0" indent="-317500" algn="l" rtl="0">
              <a:spcBef>
                <a:spcPts val="0"/>
              </a:spcBef>
              <a:spcAft>
                <a:spcPts val="0"/>
              </a:spcAft>
              <a:buSzPts val="1400"/>
              <a:buChar char="●"/>
            </a:pPr>
            <a:r>
              <a:rPr lang="en-US"/>
              <a:t>However, what we are discussing is the manner in which the specific intentions of the curriculum are transferred into learning.</a:t>
            </a:r>
            <a:endParaRPr/>
          </a:p>
          <a:p>
            <a:pPr marL="457200" lvl="0" indent="-317500" algn="l" rtl="0">
              <a:spcBef>
                <a:spcPts val="0"/>
              </a:spcBef>
              <a:spcAft>
                <a:spcPts val="0"/>
              </a:spcAft>
              <a:buSzPts val="1400"/>
              <a:buChar char="●"/>
            </a:pPr>
            <a:r>
              <a:rPr lang="en-US"/>
              <a:t>The tail, therefore, isn’t wagging the dog. The content defines the activity, or question, or task (instead of thinking of a lovely activity and then any old content to fit in with it).</a:t>
            </a:r>
            <a:endParaRPr/>
          </a:p>
          <a:p>
            <a:pPr marL="457200" lvl="0" indent="-317500" algn="l" rtl="0">
              <a:spcBef>
                <a:spcPts val="0"/>
              </a:spcBef>
              <a:spcAft>
                <a:spcPts val="0"/>
              </a:spcAft>
              <a:buSzPts val="1400"/>
              <a:buChar char="●"/>
            </a:pPr>
            <a:r>
              <a:rPr lang="en-US"/>
              <a:t>This session will discuss the lesson elements that appear throughout our curriculum. We believe these give all pupils the best chance at learning everything that we intend them to learn.</a:t>
            </a:r>
            <a:endParaRPr/>
          </a:p>
          <a:p>
            <a:pPr marL="457200" lvl="0" indent="-317500" algn="l" rtl="0">
              <a:spcBef>
                <a:spcPts val="0"/>
              </a:spcBef>
              <a:spcAft>
                <a:spcPts val="0"/>
              </a:spcAft>
              <a:buSzPts val="1400"/>
              <a:buChar char="●"/>
            </a:pPr>
            <a:r>
              <a:rPr lang="en-US"/>
              <a:t>They also provide consistency and coherence across the curriculum.</a:t>
            </a:r>
            <a:endParaRPr/>
          </a:p>
          <a:p>
            <a:pPr marL="457200" lvl="0" indent="-317500" algn="l" rtl="0">
              <a:spcBef>
                <a:spcPts val="0"/>
              </a:spcBef>
              <a:spcAft>
                <a:spcPts val="0"/>
              </a:spcAft>
              <a:buSzPts val="1400"/>
              <a:buChar char="●"/>
            </a:pPr>
            <a:r>
              <a:rPr lang="en-US"/>
              <a:t>Finally, these elements are really coachable. Senior leaders can support teachers to improve their practice in manageable chunks, and in a way that will have the greatest impact across their teaching.</a:t>
            </a:r>
            <a:endParaRPr/>
          </a:p>
        </p:txBody>
      </p:sp>
      <p:sp>
        <p:nvSpPr>
          <p:cNvPr id="424" name="Google Shape;424;g50cd33b326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0cd33b326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0cd33b326_0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Coe’s report on What Makes Great Teaching identified subject knowledge as the most important factor. This is a prerequisite for any great curriculum to be enacted.</a:t>
            </a:r>
            <a:endParaRPr/>
          </a:p>
          <a:p>
            <a:pPr marL="457200" lvl="0" indent="-317500" algn="l" rtl="0">
              <a:spcBef>
                <a:spcPts val="0"/>
              </a:spcBef>
              <a:spcAft>
                <a:spcPts val="0"/>
              </a:spcAft>
              <a:buSzPts val="1400"/>
              <a:buChar char="●"/>
            </a:pPr>
            <a:r>
              <a:rPr lang="en-US"/>
              <a:t>QUESTION: How would you rate your own subject knowledge when it comes to the different topics that you want students to learn about? How would you rate your teachers?</a:t>
            </a:r>
            <a:endParaRPr/>
          </a:p>
          <a:p>
            <a:pPr marL="457200" lvl="0" indent="-317500" algn="l" rtl="0">
              <a:spcBef>
                <a:spcPts val="0"/>
              </a:spcBef>
              <a:spcAft>
                <a:spcPts val="0"/>
              </a:spcAft>
              <a:buSzPts val="1400"/>
              <a:buChar char="●"/>
            </a:pPr>
            <a:r>
              <a:rPr lang="en-US"/>
              <a:t>Take reflections. </a:t>
            </a:r>
            <a:endParaRPr/>
          </a:p>
          <a:p>
            <a:pPr marL="914400" lvl="1" indent="-317500" algn="l" rtl="0">
              <a:spcBef>
                <a:spcPts val="0"/>
              </a:spcBef>
              <a:spcAft>
                <a:spcPts val="0"/>
              </a:spcAft>
              <a:buSzPts val="1400"/>
              <a:buChar char="○"/>
            </a:pPr>
            <a:r>
              <a:rPr lang="en-US"/>
              <a:t>Link back to the idea of the intended curriculum. If we aren’t sure about what we know how can we detail what the pupils will know. </a:t>
            </a:r>
            <a:endParaRPr/>
          </a:p>
          <a:p>
            <a:pPr marL="914400" lvl="1" indent="-317500" algn="l" rtl="0">
              <a:spcBef>
                <a:spcPts val="0"/>
              </a:spcBef>
              <a:spcAft>
                <a:spcPts val="0"/>
              </a:spcAft>
              <a:buSzPts val="1400"/>
              <a:buChar char="○"/>
            </a:pPr>
            <a:r>
              <a:rPr lang="en-US"/>
              <a:t>Link to building a schema. If our own schema is disorganised and patchy, it is very unlikely that we will help pupils to build a robust schema that results in long term learning.</a:t>
            </a:r>
            <a:endParaRPr/>
          </a:p>
          <a:p>
            <a:pPr marL="457200" lvl="0" indent="-317500" algn="l" rtl="0">
              <a:spcBef>
                <a:spcPts val="0"/>
              </a:spcBef>
              <a:spcAft>
                <a:spcPts val="0"/>
              </a:spcAft>
              <a:buSzPts val="1400"/>
              <a:buChar char="●"/>
            </a:pPr>
            <a:r>
              <a:rPr lang="en-US"/>
              <a:t>Acknowledge that this is HARD. It is going to be a long term process. We need to think of what we can take off teachers place to encourage them to develop their own knowledge</a:t>
            </a:r>
            <a:endParaRPr/>
          </a:p>
          <a:p>
            <a:pPr marL="457200" lvl="0" indent="-317500" algn="l" rtl="0">
              <a:spcBef>
                <a:spcPts val="0"/>
              </a:spcBef>
              <a:spcAft>
                <a:spcPts val="0"/>
              </a:spcAft>
              <a:buSzPts val="1400"/>
              <a:buChar char="●"/>
            </a:pPr>
            <a:r>
              <a:rPr lang="en-US"/>
              <a:t>Note that we will be making subject knowledge videos, which outline the key knowledge to be learnt for each unit (and also short videos that can be watched before each lesson).</a:t>
            </a:r>
            <a:endParaRPr/>
          </a:p>
        </p:txBody>
      </p:sp>
      <p:sp>
        <p:nvSpPr>
          <p:cNvPr id="444" name="Google Shape;444;g50cd33b326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0cd33b326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50cd33b326_0_1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These are our lesson elements which are the skeleton of our enacted curriculum.</a:t>
            </a:r>
            <a:endParaRPr/>
          </a:p>
          <a:p>
            <a:pPr marL="457200" lvl="0" indent="-317500" algn="l" rtl="0">
              <a:spcBef>
                <a:spcPts val="0"/>
              </a:spcBef>
              <a:spcAft>
                <a:spcPts val="0"/>
              </a:spcAft>
              <a:buSzPts val="1400"/>
              <a:buChar char="●"/>
            </a:pPr>
            <a:r>
              <a:rPr lang="en-US"/>
              <a:t>Read each in turn and briefly explain.</a:t>
            </a:r>
            <a:endParaRPr/>
          </a:p>
          <a:p>
            <a:pPr marL="914400" lvl="1" indent="-317500" algn="l" rtl="0">
              <a:spcBef>
                <a:spcPts val="0"/>
              </a:spcBef>
              <a:spcAft>
                <a:spcPts val="0"/>
              </a:spcAft>
              <a:buSzPts val="1400"/>
              <a:buChar char="○"/>
            </a:pPr>
            <a:r>
              <a:rPr lang="en-US"/>
              <a:t>TASK: Hand out lesson elements sheet. Analyse on tables. </a:t>
            </a:r>
            <a:endParaRPr/>
          </a:p>
          <a:p>
            <a:pPr marL="914400" lvl="1" indent="-317500" algn="l" rtl="0">
              <a:spcBef>
                <a:spcPts val="0"/>
              </a:spcBef>
              <a:spcAft>
                <a:spcPts val="0"/>
              </a:spcAft>
              <a:buSzPts val="1400"/>
              <a:buChar char="○"/>
            </a:pPr>
            <a:r>
              <a:rPr lang="en-US"/>
              <a:t>QUESTION: How many of these tasks do you see in lessons in your foundation subjects? How do they promote long term retention of key learning?</a:t>
            </a:r>
            <a:endParaRPr/>
          </a:p>
        </p:txBody>
      </p:sp>
      <p:sp>
        <p:nvSpPr>
          <p:cNvPr id="452" name="Google Shape;452;g50cd33b326_0_1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47b51597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47b515975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Focus on retrieval practice and what this looks like.</a:t>
            </a:r>
            <a:endParaRPr/>
          </a:p>
          <a:p>
            <a:pPr marL="457200" lvl="0" indent="-317500" algn="l" rtl="0">
              <a:spcBef>
                <a:spcPts val="0"/>
              </a:spcBef>
              <a:spcAft>
                <a:spcPts val="0"/>
              </a:spcAft>
              <a:buSzPts val="1400"/>
              <a:buChar char="●"/>
            </a:pPr>
            <a:r>
              <a:rPr lang="en-US"/>
              <a:t>Discuss the importance of children taking time to try and remember key facts (testing effect) like times tables but for geography!</a:t>
            </a:r>
            <a:endParaRPr/>
          </a:p>
          <a:p>
            <a:pPr marL="457200" lvl="0" indent="-317500" algn="l" rtl="0">
              <a:spcBef>
                <a:spcPts val="0"/>
              </a:spcBef>
              <a:spcAft>
                <a:spcPts val="0"/>
              </a:spcAft>
              <a:buSzPts val="1400"/>
              <a:buChar char="●"/>
            </a:pPr>
            <a:r>
              <a:rPr lang="en-US"/>
              <a:t>QUESTION: If you were to write an end of unit quiz for the topics currently being taught in the foundation subjects at your school, which questions could you ask that all pupils would be able to answer?</a:t>
            </a:r>
            <a:endParaRPr/>
          </a:p>
          <a:p>
            <a:pPr marL="0" lvl="0" indent="0" algn="l" rtl="0">
              <a:spcBef>
                <a:spcPts val="0"/>
              </a:spcBef>
              <a:spcAft>
                <a:spcPts val="0"/>
              </a:spcAft>
              <a:buNone/>
            </a:pPr>
            <a:r>
              <a:rPr lang="en-US"/>
              <a:t>Retrieval Practice Page 1</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https://vimeo.com/channels/reachoutsecondary/page:1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9" name="Google Shape;459;g547b51597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7b515975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7b515975_0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Zoom in on everybody reads and explain what this would look like in the classroom at Reach. </a:t>
            </a:r>
            <a:endParaRPr/>
          </a:p>
          <a:p>
            <a:pPr marL="457200" lvl="0" indent="-317500" algn="l" rtl="0">
              <a:spcBef>
                <a:spcPts val="0"/>
              </a:spcBef>
              <a:spcAft>
                <a:spcPts val="0"/>
              </a:spcAft>
              <a:buSzPts val="1400"/>
              <a:buChar char="●"/>
            </a:pPr>
            <a:r>
              <a:rPr lang="en-US"/>
              <a:t>Discuss value of reading across the curriculum. </a:t>
            </a:r>
            <a:endParaRPr/>
          </a:p>
          <a:p>
            <a:pPr marL="457200" lvl="0" indent="-317500" algn="l" rtl="0">
              <a:spcBef>
                <a:spcPts val="0"/>
              </a:spcBef>
              <a:spcAft>
                <a:spcPts val="0"/>
              </a:spcAft>
              <a:buSzPts val="1400"/>
              <a:buChar char="●"/>
            </a:pPr>
            <a:r>
              <a:rPr lang="en-US"/>
              <a:t>Discuss importance of all having access to the same challenging text, with the teacher explaining, questioning and challenging.</a:t>
            </a:r>
            <a:endParaRPr/>
          </a:p>
          <a:p>
            <a:pPr marL="457200" lvl="0" indent="-317500" algn="l" rtl="0">
              <a:spcBef>
                <a:spcPts val="0"/>
              </a:spcBef>
              <a:spcAft>
                <a:spcPts val="0"/>
              </a:spcAft>
              <a:buSzPts val="1400"/>
              <a:buChar char="●"/>
            </a:pPr>
            <a:r>
              <a:rPr lang="en-US"/>
              <a:t>QUESTION: How often are your pupils reading in the foundation subjects? What are they reading?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Everybody Reads: Page 2</a:t>
            </a:r>
            <a:endParaRPr/>
          </a:p>
          <a:p>
            <a:pPr marL="0" lvl="0" indent="0" algn="l" rtl="0">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https://vimeo.com/channels/reachoutsecondary/page:2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69" name="Google Shape;469;g547b515975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0cd5e69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0cd5e69b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50cd5e69b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47b51597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47b515975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Discuss the coaching model and how this can be applied to the lesson elements in the foundation subjects.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CPD: this is how we often do CPD here, and how the videos could be used in schools. </a:t>
            </a:r>
            <a:endParaRPr/>
          </a:p>
          <a:p>
            <a:pPr marL="0" lvl="0" indent="0" algn="l" rtl="0">
              <a:spcBef>
                <a:spcPts val="0"/>
              </a:spcBef>
              <a:spcAft>
                <a:spcPts val="0"/>
              </a:spcAft>
              <a:buNone/>
            </a:pPr>
            <a:endParaRPr/>
          </a:p>
        </p:txBody>
      </p:sp>
      <p:sp>
        <p:nvSpPr>
          <p:cNvPr id="509" name="Google Shape;509;g547b51597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cd33b326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0cd33b326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 How would you define learning in your school? How do you go about achieving this?</a:t>
            </a:r>
            <a:endParaRPr/>
          </a:p>
          <a:p>
            <a:pPr marL="0" lvl="0" indent="0" algn="l" rtl="0">
              <a:spcBef>
                <a:spcPts val="0"/>
              </a:spcBef>
              <a:spcAft>
                <a:spcPts val="0"/>
              </a:spcAft>
              <a:buNone/>
            </a:pPr>
            <a:r>
              <a:rPr lang="en-US"/>
              <a:t>We thought long and hard about this, and were influenced by a great many minds, including DfI, Ambition Institute, Dan Willingham and Daisy Christodoulou </a:t>
            </a:r>
            <a:endParaRPr/>
          </a:p>
          <a:p>
            <a:pPr marL="0" lvl="0" indent="0" algn="l" rtl="0">
              <a:spcBef>
                <a:spcPts val="0"/>
              </a:spcBef>
              <a:spcAft>
                <a:spcPts val="0"/>
              </a:spcAft>
              <a:buNone/>
            </a:pPr>
            <a:endParaRPr/>
          </a:p>
          <a:p>
            <a:pPr marL="0" lvl="0" indent="0" algn="l" rtl="0">
              <a:spcBef>
                <a:spcPts val="0"/>
              </a:spcBef>
              <a:spcAft>
                <a:spcPts val="0"/>
              </a:spcAft>
              <a:buNone/>
            </a:pPr>
            <a:r>
              <a:rPr lang="en-US"/>
              <a:t>It’s important to have this discussion for three reasons:</a:t>
            </a:r>
            <a:endParaRPr/>
          </a:p>
          <a:p>
            <a:pPr marL="457200" lvl="0" indent="-317500" algn="l" rtl="0">
              <a:spcBef>
                <a:spcPts val="0"/>
              </a:spcBef>
              <a:spcAft>
                <a:spcPts val="0"/>
              </a:spcAft>
              <a:buSzPts val="1400"/>
              <a:buAutoNum type="arabicPeriod"/>
            </a:pPr>
            <a:r>
              <a:rPr lang="en-US"/>
              <a:t>Do we have a shared understanding of what we are trying to achieve?</a:t>
            </a:r>
            <a:endParaRPr/>
          </a:p>
          <a:p>
            <a:pPr marL="457200" lvl="0" indent="-317500" algn="l" rtl="0">
              <a:spcBef>
                <a:spcPts val="0"/>
              </a:spcBef>
              <a:spcAft>
                <a:spcPts val="0"/>
              </a:spcAft>
              <a:buSzPts val="1400"/>
              <a:buAutoNum type="arabicPeriod"/>
            </a:pPr>
            <a:r>
              <a:rPr lang="en-US"/>
              <a:t>There will be implications for planning, instruction, practise, assessment and curriculum.</a:t>
            </a:r>
            <a:endParaRPr/>
          </a:p>
          <a:p>
            <a:pPr marL="457200" lvl="0" indent="-317500" algn="l" rtl="0">
              <a:spcBef>
                <a:spcPts val="0"/>
              </a:spcBef>
              <a:spcAft>
                <a:spcPts val="0"/>
              </a:spcAft>
              <a:buSzPts val="1400"/>
              <a:buAutoNum type="arabicPeriod"/>
            </a:pPr>
            <a:r>
              <a:rPr lang="en-US"/>
              <a:t>Building mental models is crucial for building expertise. This ensures intentions are executed with fidelity and lethal mutations are avoided.</a:t>
            </a:r>
            <a:endParaRPr/>
          </a:p>
        </p:txBody>
      </p:sp>
      <p:sp>
        <p:nvSpPr>
          <p:cNvPr id="111" name="Google Shape;111;g50cd33b326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9b501c0a1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59b501c0a1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Questions, reflections and discussion</a:t>
            </a:r>
            <a:endParaRPr/>
          </a:p>
        </p:txBody>
      </p:sp>
      <p:sp>
        <p:nvSpPr>
          <p:cNvPr id="517" name="Google Shape;517;g59b501c0a1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0cd33b326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0cd33b326_0_2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50cd33b326_0_2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22bb81b18_1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22bb81b18_1_5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522bb81b18_1_5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Video does not work</a:t>
            </a:r>
            <a:endParaRPr/>
          </a:p>
          <a:p>
            <a:pPr marL="0" marR="0" lvl="0" indent="0" algn="l" rtl="0">
              <a:lnSpc>
                <a:spcPct val="100000"/>
              </a:lnSpc>
              <a:spcBef>
                <a:spcPts val="0"/>
              </a:spcBef>
              <a:spcAft>
                <a:spcPts val="0"/>
              </a:spcAft>
              <a:buSzPts val="1400"/>
              <a:buNone/>
            </a:pPr>
            <a:r>
              <a:rPr lang="en-US"/>
              <a:t>Annika is in Y2 </a:t>
            </a:r>
            <a:endParaRPr/>
          </a:p>
          <a:p>
            <a:pPr marL="0" marR="0" lvl="0" indent="0" algn="l" rtl="0">
              <a:lnSpc>
                <a:spcPct val="100000"/>
              </a:lnSpc>
              <a:spcBef>
                <a:spcPts val="0"/>
              </a:spcBef>
              <a:spcAft>
                <a:spcPts val="0"/>
              </a:spcAft>
              <a:buSzPts val="1400"/>
              <a:buNone/>
            </a:pPr>
            <a:r>
              <a:rPr lang="en-US"/>
              <a:t>Do we have the same expectations of pupils memorising key information in KS3 as KS2/1?</a:t>
            </a:r>
            <a:endParaRPr/>
          </a:p>
          <a:p>
            <a:pPr marL="0" marR="0" lvl="0" indent="0" algn="l" rtl="0">
              <a:lnSpc>
                <a:spcPct val="100000"/>
              </a:lnSpc>
              <a:spcBef>
                <a:spcPts val="0"/>
              </a:spcBef>
              <a:spcAft>
                <a:spcPts val="0"/>
              </a:spcAft>
              <a:buSzPts val="1400"/>
              <a:buNone/>
            </a:pPr>
            <a:r>
              <a:rPr lang="en-US"/>
              <a:t>Equally, we want to be able to NOT assume that KS3 teachers have to just assume zero knowledge</a:t>
            </a:r>
            <a:endParaRPr/>
          </a:p>
        </p:txBody>
      </p:sp>
      <p:sp>
        <p:nvSpPr>
          <p:cNvPr id="542" name="Google Shape;54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0cd33b32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0cd33b326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a:t>
            </a:r>
            <a:endParaRPr/>
          </a:p>
        </p:txBody>
      </p:sp>
      <p:sp>
        <p:nvSpPr>
          <p:cNvPr id="123" name="Google Shape;123;g50cd33b326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cd33b326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cd33b326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working memory is extremely limited.</a:t>
            </a:r>
            <a:endParaRPr/>
          </a:p>
          <a:p>
            <a:pPr marL="0" lvl="0" indent="0" algn="l" rtl="0">
              <a:spcBef>
                <a:spcPts val="0"/>
              </a:spcBef>
              <a:spcAft>
                <a:spcPts val="0"/>
              </a:spcAft>
              <a:buNone/>
            </a:pPr>
            <a:r>
              <a:rPr lang="en-US"/>
              <a:t>Storing factual knowledge in long-term memory supports working memory.</a:t>
            </a:r>
            <a:endParaRPr/>
          </a:p>
          <a:p>
            <a:pPr marL="0" lvl="0" indent="0" algn="l" rtl="0">
              <a:spcBef>
                <a:spcPts val="0"/>
              </a:spcBef>
              <a:spcAft>
                <a:spcPts val="0"/>
              </a:spcAft>
              <a:buNone/>
            </a:pPr>
            <a:r>
              <a:rPr lang="en-US"/>
              <a:t>Knowledge is what you think with. The more information you have stored in long term memory, the more sophisticated your thinking can be. This is why experts and novices think (and learn) in different ways. (Chess example and physics example).</a:t>
            </a:r>
            <a:endParaRPr/>
          </a:p>
          <a:p>
            <a:pPr marL="0" lvl="0" indent="0" algn="l" rtl="0">
              <a:spcBef>
                <a:spcPts val="0"/>
              </a:spcBef>
              <a:spcAft>
                <a:spcPts val="0"/>
              </a:spcAft>
              <a:buNone/>
            </a:pPr>
            <a:r>
              <a:rPr lang="en-US"/>
              <a:t>We are in the business of building sophisticated shemata within our pupils minds.</a:t>
            </a:r>
            <a:endParaRPr/>
          </a:p>
        </p:txBody>
      </p:sp>
      <p:sp>
        <p:nvSpPr>
          <p:cNvPr id="136" name="Google Shape;136;g50cd33b326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b5953343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b59533435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working memory is extremely limited.</a:t>
            </a:r>
            <a:endParaRPr/>
          </a:p>
          <a:p>
            <a:pPr marL="0" lvl="0" indent="0" algn="l" rtl="0">
              <a:spcBef>
                <a:spcPts val="0"/>
              </a:spcBef>
              <a:spcAft>
                <a:spcPts val="0"/>
              </a:spcAft>
              <a:buNone/>
            </a:pPr>
            <a:r>
              <a:rPr lang="en-US"/>
              <a:t>Storing factual knowledge in long-term memory supports working memory.</a:t>
            </a:r>
            <a:endParaRPr/>
          </a:p>
          <a:p>
            <a:pPr marL="0" lvl="0" indent="0" algn="l" rtl="0">
              <a:spcBef>
                <a:spcPts val="0"/>
              </a:spcBef>
              <a:spcAft>
                <a:spcPts val="0"/>
              </a:spcAft>
              <a:buNone/>
            </a:pPr>
            <a:r>
              <a:rPr lang="en-US"/>
              <a:t>Knowledge is what you think with. The more information you have stored in long term memory, the more sophisticated your thinking can be. This is why experts and novices think (and learn) in different ways. (Chess example and physics example).</a:t>
            </a:r>
            <a:endParaRPr/>
          </a:p>
          <a:p>
            <a:pPr marL="0" lvl="0" indent="0" algn="l" rtl="0">
              <a:spcBef>
                <a:spcPts val="0"/>
              </a:spcBef>
              <a:spcAft>
                <a:spcPts val="0"/>
              </a:spcAft>
              <a:buNone/>
            </a:pPr>
            <a:r>
              <a:rPr lang="en-US"/>
              <a:t>We are in the business of building sophisticated shemata within our pupils minds.</a:t>
            </a:r>
            <a:endParaRPr/>
          </a:p>
        </p:txBody>
      </p:sp>
      <p:sp>
        <p:nvSpPr>
          <p:cNvPr id="146" name="Google Shape;146;g5b5953343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22bb81b1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22bb81b18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go a little bit deeper into cognitive load theory. </a:t>
            </a:r>
            <a:endParaRPr/>
          </a:p>
        </p:txBody>
      </p:sp>
      <p:sp>
        <p:nvSpPr>
          <p:cNvPr id="153" name="Google Shape;153;g522bb81b18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0cd33b32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0cd33b326_0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Which topics do you teach that have the highest intrinsic load?</a:t>
            </a:r>
            <a:endParaRPr/>
          </a:p>
          <a:p>
            <a:pPr marL="0" lvl="0" indent="0" algn="l" rtl="0">
              <a:spcBef>
                <a:spcPts val="0"/>
              </a:spcBef>
              <a:spcAft>
                <a:spcPts val="0"/>
              </a:spcAft>
              <a:buNone/>
            </a:pPr>
            <a:r>
              <a:rPr lang="en-US"/>
              <a:t>How can you manage this, given what we have learnt about the importance of knowledge?</a:t>
            </a:r>
            <a:endParaRPr/>
          </a:p>
          <a:p>
            <a:pPr marL="0" lvl="0" indent="0" algn="l" rtl="0">
              <a:spcBef>
                <a:spcPts val="0"/>
              </a:spcBef>
              <a:spcAft>
                <a:spcPts val="0"/>
              </a:spcAft>
              <a:buNone/>
            </a:pPr>
            <a:r>
              <a:rPr lang="en-US"/>
              <a:t>The seductive nature of extraneous load.</a:t>
            </a:r>
            <a:endParaRPr/>
          </a:p>
        </p:txBody>
      </p:sp>
      <p:sp>
        <p:nvSpPr>
          <p:cNvPr id="160" name="Google Shape;160;g50cd33b326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teacherhead.com/2018/06/06/what-is-a-knowledge-rich-curriculum-principle-and-pract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hyperlink" Target="http://drive.google.com/file/d/1EFdBXyJuqQdx9Ha4M5RvXsIZD7K5VfS2/view"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pic>
        <p:nvPicPr>
          <p:cNvPr id="88" name="Google Shape;88;p13" descr="201202100340142012_0210_scal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89" name="Google Shape;8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29925" y="107450"/>
            <a:ext cx="2005500" cy="961901"/>
          </a:xfrm>
          <a:prstGeom prst="rect">
            <a:avLst/>
          </a:prstGeom>
          <a:noFill/>
          <a:ln>
            <a:noFill/>
          </a:ln>
        </p:spPr>
      </p:pic>
      <p:pic>
        <p:nvPicPr>
          <p:cNvPr id="90" name="Google Shape;90;p13"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49800" y="993150"/>
            <a:ext cx="2338700" cy="700375"/>
          </a:xfrm>
          <a:prstGeom prst="rect">
            <a:avLst/>
          </a:prstGeom>
          <a:noFill/>
          <a:ln>
            <a:noFill/>
          </a:ln>
        </p:spPr>
      </p:pic>
      <p:sp>
        <p:nvSpPr>
          <p:cNvPr id="91" name="Google Shape;91;p13"/>
          <p:cNvSpPr txBox="1"/>
          <p:nvPr/>
        </p:nvSpPr>
        <p:spPr>
          <a:xfrm>
            <a:off x="2855950" y="6161275"/>
            <a:ext cx="2827800" cy="8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FFFF"/>
                </a:solidFill>
                <a:latin typeface="Oswald"/>
                <a:ea typeface="Oswald"/>
                <a:cs typeface="Oswald"/>
                <a:sym typeface="Oswald"/>
              </a:rPr>
              <a:t>@reachfeltham</a:t>
            </a:r>
            <a:endParaRPr sz="1800">
              <a:solidFill>
                <a:srgbClr val="FFFFFF"/>
              </a:solidFill>
              <a:latin typeface="Oswald"/>
              <a:ea typeface="Oswald"/>
              <a:cs typeface="Oswald"/>
              <a:sym typeface="Oswald"/>
            </a:endParaRPr>
          </a:p>
          <a:p>
            <a:pPr marL="0" lvl="0" indent="0" algn="ctr" rtl="0">
              <a:spcBef>
                <a:spcPts val="0"/>
              </a:spcBef>
              <a:spcAft>
                <a:spcPts val="0"/>
              </a:spcAft>
              <a:buNone/>
            </a:pPr>
            <a:r>
              <a:rPr lang="en-US" sz="1800">
                <a:solidFill>
                  <a:srgbClr val="FFFFFF"/>
                </a:solidFill>
                <a:latin typeface="Oswald"/>
                <a:ea typeface="Oswald"/>
                <a:cs typeface="Oswald"/>
                <a:sym typeface="Oswald"/>
              </a:rPr>
              <a:t>@ReachOutCurric</a:t>
            </a:r>
            <a:endParaRPr sz="1800">
              <a:solidFill>
                <a:srgbClr val="FFFFFF"/>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body" idx="1"/>
          </p:nvPr>
        </p:nvSpPr>
        <p:spPr>
          <a:xfrm>
            <a:off x="838200" y="19018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171" name="Google Shape;171;p22"/>
          <p:cNvSpPr txBox="1"/>
          <p:nvPr/>
        </p:nvSpPr>
        <p:spPr>
          <a:xfrm>
            <a:off x="431339" y="2725200"/>
            <a:ext cx="2832000" cy="17196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600" b="1">
                <a:latin typeface="Roboto"/>
                <a:ea typeface="Roboto"/>
                <a:cs typeface="Roboto"/>
                <a:sym typeface="Roboto"/>
              </a:rPr>
              <a:t>Vestibulum congue tempus</a:t>
            </a:r>
            <a:endParaRPr sz="1600" b="1">
              <a:latin typeface="Roboto"/>
              <a:ea typeface="Roboto"/>
              <a:cs typeface="Roboto"/>
              <a:sym typeface="Roboto"/>
            </a:endParaRPr>
          </a:p>
          <a:p>
            <a:pPr marL="0" lvl="0" indent="0" algn="r" rtl="0">
              <a:spcBef>
                <a:spcPts val="0"/>
              </a:spcBef>
              <a:spcAft>
                <a:spcPts val="0"/>
              </a:spcAft>
              <a:buNone/>
            </a:pPr>
            <a:endParaRPr sz="1100" b="1">
              <a:latin typeface="Roboto"/>
              <a:ea typeface="Roboto"/>
              <a:cs typeface="Roboto"/>
              <a:sym typeface="Roboto"/>
            </a:endParaRPr>
          </a:p>
          <a:p>
            <a:pPr marL="0" lvl="0" indent="0" algn="r" rtl="0">
              <a:spcBef>
                <a:spcPts val="0"/>
              </a:spcBef>
              <a:spcAft>
                <a:spcPts val="2100"/>
              </a:spcAft>
              <a:buNone/>
            </a:pPr>
            <a:r>
              <a:rPr lang="en-US" sz="1100">
                <a:latin typeface="Roboto"/>
                <a:ea typeface="Roboto"/>
                <a:cs typeface="Roboto"/>
                <a:sym typeface="Roboto"/>
              </a:rPr>
              <a:t>Lorem ipsum dolor sit amet, consectetur adipiscing elit, sed do eiusmod tempor. Donec facilisis lacus eget mauris.</a:t>
            </a:r>
            <a:endParaRPr sz="1100" b="1">
              <a:latin typeface="Roboto"/>
              <a:ea typeface="Roboto"/>
              <a:cs typeface="Roboto"/>
              <a:sym typeface="Roboto"/>
            </a:endParaRPr>
          </a:p>
        </p:txBody>
      </p:sp>
      <p:grpSp>
        <p:nvGrpSpPr>
          <p:cNvPr id="172" name="Google Shape;172;p22"/>
          <p:cNvGrpSpPr/>
          <p:nvPr/>
        </p:nvGrpSpPr>
        <p:grpSpPr>
          <a:xfrm>
            <a:off x="507550" y="1840400"/>
            <a:ext cx="11134061" cy="975576"/>
            <a:chOff x="410617" y="1323167"/>
            <a:chExt cx="7601080" cy="731700"/>
          </a:xfrm>
        </p:grpSpPr>
        <p:sp>
          <p:nvSpPr>
            <p:cNvPr id="173" name="Google Shape;173;p22"/>
            <p:cNvSpPr txBox="1"/>
            <p:nvPr/>
          </p:nvSpPr>
          <p:spPr>
            <a:xfrm>
              <a:off x="410617" y="1373344"/>
              <a:ext cx="24108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Intended</a:t>
              </a:r>
              <a:endParaRPr sz="5900">
                <a:solidFill>
                  <a:srgbClr val="FFFFFF"/>
                </a:solidFill>
                <a:latin typeface="Oswald"/>
                <a:ea typeface="Oswald"/>
                <a:cs typeface="Oswald"/>
                <a:sym typeface="Oswald"/>
              </a:endParaRPr>
            </a:p>
          </p:txBody>
        </p:sp>
        <p:sp>
          <p:nvSpPr>
            <p:cNvPr id="174" name="Google Shape;174;p22"/>
            <p:cNvSpPr/>
            <p:nvPr/>
          </p:nvSpPr>
          <p:spPr>
            <a:xfrm>
              <a:off x="2901196" y="1323167"/>
              <a:ext cx="5110500" cy="731700"/>
            </a:xfrm>
            <a:prstGeom prst="rect">
              <a:avLst/>
            </a:prstGeom>
            <a:solidFill>
              <a:srgbClr val="085631"/>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3082875" y="1400494"/>
              <a:ext cx="4928700" cy="5754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High-level aims, goals and objectives of what you expect pupils to learn. </a:t>
              </a:r>
              <a:endParaRPr sz="2400">
                <a:solidFill>
                  <a:srgbClr val="FFFFFF"/>
                </a:solidFill>
                <a:latin typeface="Roboto"/>
                <a:ea typeface="Roboto"/>
                <a:cs typeface="Roboto"/>
                <a:sym typeface="Roboto"/>
              </a:endParaRPr>
            </a:p>
          </p:txBody>
        </p:sp>
      </p:grpSp>
      <p:grpSp>
        <p:nvGrpSpPr>
          <p:cNvPr id="176" name="Google Shape;176;p22"/>
          <p:cNvGrpSpPr/>
          <p:nvPr/>
        </p:nvGrpSpPr>
        <p:grpSpPr>
          <a:xfrm>
            <a:off x="76200" y="3019500"/>
            <a:ext cx="11535721" cy="975576"/>
            <a:chOff x="50207" y="2207530"/>
            <a:chExt cx="7599790" cy="731700"/>
          </a:xfrm>
        </p:grpSpPr>
        <p:sp>
          <p:nvSpPr>
            <p:cNvPr id="177" name="Google Shape;177;p22"/>
            <p:cNvSpPr txBox="1"/>
            <p:nvPr/>
          </p:nvSpPr>
          <p:spPr>
            <a:xfrm>
              <a:off x="50207" y="2257725"/>
              <a:ext cx="25971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Implemented</a:t>
              </a:r>
              <a:endParaRPr sz="5900">
                <a:solidFill>
                  <a:srgbClr val="FFFFFF"/>
                </a:solidFill>
                <a:latin typeface="Oswald"/>
                <a:ea typeface="Oswald"/>
                <a:cs typeface="Oswald"/>
                <a:sym typeface="Oswald"/>
              </a:endParaRPr>
            </a:p>
          </p:txBody>
        </p:sp>
        <p:sp>
          <p:nvSpPr>
            <p:cNvPr id="178" name="Google Shape;178;p22"/>
            <p:cNvSpPr/>
            <p:nvPr/>
          </p:nvSpPr>
          <p:spPr>
            <a:xfrm>
              <a:off x="2764797" y="2207530"/>
              <a:ext cx="4885200" cy="731700"/>
            </a:xfrm>
            <a:prstGeom prst="rect">
              <a:avLst/>
            </a:prstGeom>
            <a:solidFill>
              <a:srgbClr val="0B7140"/>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79" name="Google Shape;179;p22"/>
            <p:cNvSpPr txBox="1"/>
            <p:nvPr/>
          </p:nvSpPr>
          <p:spPr>
            <a:xfrm>
              <a:off x="2914395" y="2414104"/>
              <a:ext cx="4565700" cy="3306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Resources that will be used to achieve these aims.</a:t>
              </a:r>
              <a:endParaRPr sz="2400">
                <a:solidFill>
                  <a:srgbClr val="FFFFFF"/>
                </a:solidFill>
                <a:latin typeface="Roboto"/>
                <a:ea typeface="Roboto"/>
                <a:cs typeface="Roboto"/>
                <a:sym typeface="Roboto"/>
              </a:endParaRPr>
            </a:p>
          </p:txBody>
        </p:sp>
      </p:grpSp>
      <p:grpSp>
        <p:nvGrpSpPr>
          <p:cNvPr id="180" name="Google Shape;180;p22"/>
          <p:cNvGrpSpPr/>
          <p:nvPr/>
        </p:nvGrpSpPr>
        <p:grpSpPr>
          <a:xfrm>
            <a:off x="726866" y="4198600"/>
            <a:ext cx="10885074" cy="975576"/>
            <a:chOff x="314176" y="3088633"/>
            <a:chExt cx="8164009" cy="731700"/>
          </a:xfrm>
        </p:grpSpPr>
        <p:sp>
          <p:nvSpPr>
            <p:cNvPr id="181" name="Google Shape;181;p22"/>
            <p:cNvSpPr txBox="1"/>
            <p:nvPr/>
          </p:nvSpPr>
          <p:spPr>
            <a:xfrm>
              <a:off x="314176" y="3138828"/>
              <a:ext cx="24813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Enacted</a:t>
              </a:r>
              <a:endParaRPr sz="5900">
                <a:solidFill>
                  <a:srgbClr val="FFFFFF"/>
                </a:solidFill>
                <a:latin typeface="Oswald"/>
                <a:ea typeface="Oswald"/>
                <a:cs typeface="Oswald"/>
                <a:sym typeface="Oswald"/>
              </a:endParaRPr>
            </a:p>
          </p:txBody>
        </p:sp>
        <p:sp>
          <p:nvSpPr>
            <p:cNvPr id="182" name="Google Shape;182;p22"/>
            <p:cNvSpPr/>
            <p:nvPr/>
          </p:nvSpPr>
          <p:spPr>
            <a:xfrm>
              <a:off x="2914385" y="3088633"/>
              <a:ext cx="5563800" cy="731700"/>
            </a:xfrm>
            <a:prstGeom prst="rect">
              <a:avLst/>
            </a:prstGeom>
            <a:solidFill>
              <a:srgbClr val="0B7743"/>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83" name="Google Shape;183;p22"/>
            <p:cNvSpPr txBox="1"/>
            <p:nvPr/>
          </p:nvSpPr>
          <p:spPr>
            <a:xfrm>
              <a:off x="3085502" y="3295189"/>
              <a:ext cx="5199000" cy="3306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How content is taught and learnt in the classroom.</a:t>
              </a:r>
              <a:endParaRPr sz="2400">
                <a:solidFill>
                  <a:srgbClr val="FFFFFF"/>
                </a:solidFill>
                <a:latin typeface="Roboto"/>
                <a:ea typeface="Roboto"/>
                <a:cs typeface="Roboto"/>
                <a:sym typeface="Roboto"/>
              </a:endParaRPr>
            </a:p>
          </p:txBody>
        </p:sp>
      </p:grpSp>
      <p:pic>
        <p:nvPicPr>
          <p:cNvPr id="184" name="Google Shape;184;p22"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5191118" cy="6857998"/>
          </a:xfrm>
          <a:prstGeom prst="rect">
            <a:avLst/>
          </a:prstGeom>
          <a:noFill/>
          <a:ln>
            <a:noFill/>
          </a:ln>
        </p:spPr>
      </p:pic>
      <p:sp>
        <p:nvSpPr>
          <p:cNvPr id="191" name="Google Shape;191;p23"/>
          <p:cNvSpPr txBox="1"/>
          <p:nvPr/>
        </p:nvSpPr>
        <p:spPr>
          <a:xfrm>
            <a:off x="5875575" y="1290975"/>
            <a:ext cx="6127500" cy="4122300"/>
          </a:xfrm>
          <a:prstGeom prst="rect">
            <a:avLst/>
          </a:prstGeom>
          <a:noFill/>
          <a:ln>
            <a:noFill/>
          </a:ln>
        </p:spPr>
        <p:txBody>
          <a:bodyPr spcFirstLastPara="1" wrap="square" lIns="91425" tIns="91425" rIns="91425" bIns="91425" anchor="t" anchorCtr="0">
            <a:noAutofit/>
          </a:bodyPr>
          <a:lstStyle/>
          <a:p>
            <a:pPr marL="0" lvl="0" indent="0" algn="just" rtl="0">
              <a:lnSpc>
                <a:spcPct val="160000"/>
              </a:lnSpc>
              <a:spcBef>
                <a:spcPts val="0"/>
              </a:spcBef>
              <a:spcAft>
                <a:spcPts val="0"/>
              </a:spcAft>
              <a:buNone/>
            </a:pPr>
            <a:endParaRPr sz="900" b="1">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r>
              <a:rPr lang="en-US" sz="2000" b="1">
                <a:solidFill>
                  <a:srgbClr val="FFFFFF"/>
                </a:solidFill>
                <a:latin typeface="Raleway"/>
                <a:ea typeface="Raleway"/>
                <a:cs typeface="Raleway"/>
                <a:sym typeface="Raleway"/>
              </a:rPr>
              <a:t>Four Principles of a Knowledge Rich Curriculum</a:t>
            </a:r>
            <a:endParaRPr sz="2000" b="1">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r>
              <a:rPr lang="en-US">
                <a:solidFill>
                  <a:srgbClr val="FFFFFF"/>
                </a:solidFill>
                <a:latin typeface="Raleway"/>
                <a:ea typeface="Raleway"/>
                <a:cs typeface="Raleway"/>
                <a:sym typeface="Raleway"/>
              </a:rPr>
              <a:t>Knowledge provides a driving, underpinning philosophy</a:t>
            </a:r>
            <a:endParaRPr>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r>
              <a:rPr lang="en-US">
                <a:solidFill>
                  <a:srgbClr val="FFFFFF"/>
                </a:solidFill>
                <a:latin typeface="Raleway"/>
                <a:ea typeface="Raleway"/>
                <a:cs typeface="Raleway"/>
                <a:sym typeface="Raleway"/>
              </a:rPr>
              <a:t>The knowledge content is specified in detail</a:t>
            </a:r>
            <a:endParaRPr>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r>
              <a:rPr lang="en-US">
                <a:solidFill>
                  <a:srgbClr val="FFFFFF"/>
                </a:solidFill>
                <a:latin typeface="Raleway"/>
                <a:ea typeface="Raleway"/>
                <a:cs typeface="Raleway"/>
                <a:sym typeface="Raleway"/>
              </a:rPr>
              <a:t>Knowledge is taught to be remembered, not merely encountered</a:t>
            </a:r>
            <a:endParaRPr>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r>
              <a:rPr lang="en-US">
                <a:solidFill>
                  <a:srgbClr val="FFFFFF"/>
                </a:solidFill>
                <a:latin typeface="Raleway"/>
                <a:ea typeface="Raleway"/>
                <a:cs typeface="Raleway"/>
                <a:sym typeface="Raleway"/>
              </a:rPr>
              <a:t>Knowledge is sequenced and mapped deliberately and coherently</a:t>
            </a:r>
            <a:endParaRPr>
              <a:solidFill>
                <a:srgbClr val="FFFFFF"/>
              </a:solidFill>
              <a:latin typeface="Raleway"/>
              <a:ea typeface="Raleway"/>
              <a:cs typeface="Raleway"/>
              <a:sym typeface="Raleway"/>
            </a:endParaRPr>
          </a:p>
          <a:p>
            <a:pPr marL="0" lvl="0" indent="0" algn="just" rtl="0">
              <a:lnSpc>
                <a:spcPct val="160000"/>
              </a:lnSpc>
              <a:spcBef>
                <a:spcPts val="900"/>
              </a:spcBef>
              <a:spcAft>
                <a:spcPts val="0"/>
              </a:spcAft>
              <a:buNone/>
            </a:pPr>
            <a:endParaRPr>
              <a:solidFill>
                <a:srgbClr val="FFFFFF"/>
              </a:solidFill>
              <a:latin typeface="Raleway"/>
              <a:ea typeface="Raleway"/>
              <a:cs typeface="Raleway"/>
              <a:sym typeface="Raleway"/>
            </a:endParaRPr>
          </a:p>
          <a:p>
            <a:pPr marL="0" lvl="0" indent="0" algn="r" rtl="0">
              <a:lnSpc>
                <a:spcPct val="100000"/>
              </a:lnSpc>
              <a:spcBef>
                <a:spcPts val="900"/>
              </a:spcBef>
              <a:spcAft>
                <a:spcPts val="0"/>
              </a:spcAft>
              <a:buNone/>
            </a:pPr>
            <a:r>
              <a:rPr lang="en-US" sz="1000">
                <a:solidFill>
                  <a:srgbClr val="FFFFFF"/>
                </a:solidFill>
                <a:latin typeface="Raleway"/>
                <a:ea typeface="Raleway"/>
                <a:cs typeface="Raleway"/>
                <a:sym typeface="Raleway"/>
              </a:rPr>
              <a:t>Taken from Tom Sherrington’s blog: </a:t>
            </a:r>
            <a:endParaRPr sz="1000">
              <a:solidFill>
                <a:srgbClr val="FFFFFF"/>
              </a:solidFill>
              <a:latin typeface="Raleway"/>
              <a:ea typeface="Raleway"/>
              <a:cs typeface="Raleway"/>
              <a:sym typeface="Raleway"/>
            </a:endParaRPr>
          </a:p>
          <a:p>
            <a:pPr marL="0" lvl="0" indent="0" algn="r" rtl="0">
              <a:lnSpc>
                <a:spcPct val="100000"/>
              </a:lnSpc>
              <a:spcBef>
                <a:spcPts val="900"/>
              </a:spcBef>
              <a:spcAft>
                <a:spcPts val="900"/>
              </a:spcAft>
              <a:buNone/>
            </a:pPr>
            <a:r>
              <a:rPr lang="en-US" sz="1000" u="sng">
                <a:solidFill>
                  <a:schemeClr val="hlink"/>
                </a:solidFill>
                <a:hlinkClick r:id="rId4"/>
              </a:rPr>
              <a:t>https://teacherhead.com/2018/06/06/what-is-a-knowledge-rich-curriculum-principle-and-practice/</a:t>
            </a:r>
            <a:endParaRPr sz="1000">
              <a:solidFill>
                <a:srgbClr val="FFFFFF"/>
              </a:solidFill>
              <a:latin typeface="Raleway"/>
              <a:ea typeface="Raleway"/>
              <a:cs typeface="Raleway"/>
              <a:sym typeface="Raleway"/>
            </a:endParaRPr>
          </a:p>
        </p:txBody>
      </p:sp>
      <p:pic>
        <p:nvPicPr>
          <p:cNvPr id="192" name="Google Shape;192;p23"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10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1000"/>
                                        <p:tgtEl>
                                          <p:spTgt spid="1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Effect transition="in" filter="fade">
                                      <p:cBhvr>
                                        <p:cTn id="22" dur="1000"/>
                                        <p:tgtEl>
                                          <p:spTgt spid="1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xEl>
                                              <p:pRg st="4" end="4"/>
                                            </p:txEl>
                                          </p:spTgt>
                                        </p:tgtEl>
                                        <p:attrNameLst>
                                          <p:attrName>style.visibility</p:attrName>
                                        </p:attrNameLst>
                                      </p:cBhvr>
                                      <p:to>
                                        <p:strVal val="visible"/>
                                      </p:to>
                                    </p:set>
                                    <p:animEffect transition="in" filter="fade">
                                      <p:cBhvr>
                                        <p:cTn id="27" dur="1000"/>
                                        <p:tgtEl>
                                          <p:spTgt spid="1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
                                            <p:txEl>
                                              <p:pRg st="5" end="5"/>
                                            </p:txEl>
                                          </p:spTgt>
                                        </p:tgtEl>
                                        <p:attrNameLst>
                                          <p:attrName>style.visibility</p:attrName>
                                        </p:attrNameLst>
                                      </p:cBhvr>
                                      <p:to>
                                        <p:strVal val="visible"/>
                                      </p:to>
                                    </p:set>
                                    <p:animEffect transition="in" filter="fade">
                                      <p:cBhvr>
                                        <p:cTn id="32" dur="1000"/>
                                        <p:tgtEl>
                                          <p:spTgt spid="1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1">
                                            <p:txEl>
                                              <p:pRg st="6" end="6"/>
                                            </p:txEl>
                                          </p:spTgt>
                                        </p:tgtEl>
                                        <p:attrNameLst>
                                          <p:attrName>style.visibility</p:attrName>
                                        </p:attrNameLst>
                                      </p:cBhvr>
                                      <p:to>
                                        <p:strVal val="visible"/>
                                      </p:to>
                                    </p:set>
                                    <p:animEffect transition="in" filter="fade">
                                      <p:cBhvr>
                                        <p:cTn id="37" dur="1000"/>
                                        <p:tgtEl>
                                          <p:spTgt spid="1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1">
                                            <p:txEl>
                                              <p:pRg st="7" end="7"/>
                                            </p:txEl>
                                          </p:spTgt>
                                        </p:tgtEl>
                                        <p:attrNameLst>
                                          <p:attrName>style.visibility</p:attrName>
                                        </p:attrNameLst>
                                      </p:cBhvr>
                                      <p:to>
                                        <p:strVal val="visible"/>
                                      </p:to>
                                    </p:set>
                                    <p:animEffect transition="in" filter="fade">
                                      <p:cBhvr>
                                        <p:cTn id="42" dur="1000"/>
                                        <p:tgtEl>
                                          <p:spTgt spid="1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1">
                                            <p:txEl>
                                              <p:pRg st="8" end="8"/>
                                            </p:txEl>
                                          </p:spTgt>
                                        </p:tgtEl>
                                        <p:attrNameLst>
                                          <p:attrName>style.visibility</p:attrName>
                                        </p:attrNameLst>
                                      </p:cBhvr>
                                      <p:to>
                                        <p:strVal val="visible"/>
                                      </p:to>
                                    </p:set>
                                    <p:animEffect transition="in" filter="fade">
                                      <p:cBhvr>
                                        <p:cTn id="47" dur="1000"/>
                                        <p:tgtEl>
                                          <p:spTgt spid="1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p:nvPr/>
        </p:nvSpPr>
        <p:spPr>
          <a:xfrm>
            <a:off x="2159100" y="1129850"/>
            <a:ext cx="7873800" cy="4122300"/>
          </a:xfrm>
          <a:prstGeom prst="rect">
            <a:avLst/>
          </a:prstGeom>
          <a:noFill/>
          <a:ln>
            <a:noFill/>
          </a:ln>
        </p:spPr>
        <p:txBody>
          <a:bodyPr spcFirstLastPara="1" wrap="square" lIns="91425" tIns="91425" rIns="91425" bIns="91425" anchor="t" anchorCtr="0">
            <a:noAutofit/>
          </a:bodyPr>
          <a:lstStyle/>
          <a:p>
            <a:pPr marL="0" lvl="0" indent="0" algn="just" rtl="0">
              <a:lnSpc>
                <a:spcPct val="160000"/>
              </a:lnSpc>
              <a:spcBef>
                <a:spcPts val="0"/>
              </a:spcBef>
              <a:spcAft>
                <a:spcPts val="0"/>
              </a:spcAft>
              <a:buNone/>
            </a:pPr>
            <a:endParaRPr sz="9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r>
              <a:rPr lang="en-US"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900"/>
              </a:spcAft>
              <a:buNone/>
            </a:pPr>
            <a:r>
              <a:rPr lang="en-US" sz="3000">
                <a:solidFill>
                  <a:srgbClr val="FFFFFF"/>
                </a:solidFill>
                <a:latin typeface="Raleway"/>
                <a:ea typeface="Raleway"/>
                <a:cs typeface="Raleway"/>
                <a:sym typeface="Raleway"/>
              </a:rPr>
              <a:t>Reflections, questions and discussion.</a:t>
            </a:r>
            <a:r>
              <a:rPr lang="en-US" sz="6000" b="1">
                <a:solidFill>
                  <a:srgbClr val="FFFFFF"/>
                </a:solidFill>
                <a:latin typeface="Raleway"/>
                <a:ea typeface="Raleway"/>
                <a:cs typeface="Raleway"/>
                <a:sym typeface="Raleway"/>
              </a:rPr>
              <a:t> </a:t>
            </a:r>
            <a:endParaRPr sz="6000" b="1">
              <a:solidFill>
                <a:srgbClr val="FFFFFF"/>
              </a:solidFill>
              <a:latin typeface="Raleway"/>
              <a:ea typeface="Raleway"/>
              <a:cs typeface="Raleway"/>
              <a:sym typeface="Raleway"/>
            </a:endParaRPr>
          </a:p>
        </p:txBody>
      </p:sp>
      <p:pic>
        <p:nvPicPr>
          <p:cNvPr id="199" name="Google Shape;199;p24"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1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1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1000"/>
                                        <p:tgtEl>
                                          <p:spTgt spid="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Effect transition="in" filter="fade">
                                      <p:cBhvr>
                                        <p:cTn id="22" dur="1000"/>
                                        <p:tgtEl>
                                          <p:spTgt spid="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pic>
        <p:nvPicPr>
          <p:cNvPr id="204" name="Google Shape;204;p25" descr="201202100340142012_0210_scal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205" name="Google Shape;205;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29925" y="107450"/>
            <a:ext cx="2005500" cy="961901"/>
          </a:xfrm>
          <a:prstGeom prst="rect">
            <a:avLst/>
          </a:prstGeom>
          <a:noFill/>
          <a:ln>
            <a:noFill/>
          </a:ln>
        </p:spPr>
      </p:pic>
      <p:pic>
        <p:nvPicPr>
          <p:cNvPr id="206" name="Google Shape;206;p25"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49800" y="993150"/>
            <a:ext cx="2338700" cy="700375"/>
          </a:xfrm>
          <a:prstGeom prst="rect">
            <a:avLst/>
          </a:prstGeom>
          <a:noFill/>
          <a:ln>
            <a:noFill/>
          </a:ln>
        </p:spPr>
      </p:pic>
      <p:sp>
        <p:nvSpPr>
          <p:cNvPr id="207" name="Google Shape;207;p25"/>
          <p:cNvSpPr txBox="1"/>
          <p:nvPr/>
        </p:nvSpPr>
        <p:spPr>
          <a:xfrm>
            <a:off x="2855950" y="6161275"/>
            <a:ext cx="2827800" cy="8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FFFF"/>
                </a:solidFill>
                <a:latin typeface="Oswald"/>
                <a:ea typeface="Oswald"/>
                <a:cs typeface="Oswald"/>
                <a:sym typeface="Oswald"/>
              </a:rPr>
              <a:t>@reachfeltham</a:t>
            </a:r>
            <a:endParaRPr sz="1800">
              <a:solidFill>
                <a:srgbClr val="FFFFFF"/>
              </a:solidFill>
              <a:latin typeface="Oswald"/>
              <a:ea typeface="Oswald"/>
              <a:cs typeface="Oswald"/>
              <a:sym typeface="Oswald"/>
            </a:endParaRPr>
          </a:p>
          <a:p>
            <a:pPr marL="0" lvl="0" indent="0" algn="ctr" rtl="0">
              <a:spcBef>
                <a:spcPts val="0"/>
              </a:spcBef>
              <a:spcAft>
                <a:spcPts val="0"/>
              </a:spcAft>
              <a:buNone/>
            </a:pPr>
            <a:r>
              <a:rPr lang="en-US" sz="1800">
                <a:solidFill>
                  <a:srgbClr val="FFFFFF"/>
                </a:solidFill>
                <a:latin typeface="Oswald"/>
                <a:ea typeface="Oswald"/>
                <a:cs typeface="Oswald"/>
                <a:sym typeface="Oswald"/>
              </a:rPr>
              <a:t>@ReachOutCurric</a:t>
            </a:r>
            <a:endParaRPr sz="1800">
              <a:solidFill>
                <a:srgbClr val="FFFFFF"/>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6"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
        <p:nvSpPr>
          <p:cNvPr id="214" name="Google Shape;214;p26"/>
          <p:cNvSpPr txBox="1"/>
          <p:nvPr/>
        </p:nvSpPr>
        <p:spPr>
          <a:xfrm>
            <a:off x="2371050" y="1321250"/>
            <a:ext cx="7449900" cy="3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Raleway"/>
                <a:ea typeface="Raleway"/>
                <a:cs typeface="Raleway"/>
                <a:sym typeface="Raleway"/>
              </a:rPr>
              <a:t>Part II</a:t>
            </a:r>
            <a:endParaRPr sz="3600">
              <a:solidFill>
                <a:srgbClr val="FFFFFF"/>
              </a:solidFill>
              <a:latin typeface="Raleway"/>
              <a:ea typeface="Raleway"/>
              <a:cs typeface="Raleway"/>
              <a:sym typeface="Raleway"/>
            </a:endParaRPr>
          </a:p>
          <a:p>
            <a:pPr marL="0" lvl="0" indent="0" algn="ctr" rtl="0">
              <a:spcBef>
                <a:spcPts val="0"/>
              </a:spcBef>
              <a:spcAft>
                <a:spcPts val="0"/>
              </a:spcAft>
              <a:buNone/>
            </a:pPr>
            <a:endParaRPr sz="3600">
              <a:solidFill>
                <a:srgbClr val="FFFFFF"/>
              </a:solidFill>
              <a:latin typeface="Raleway"/>
              <a:ea typeface="Raleway"/>
              <a:cs typeface="Raleway"/>
              <a:sym typeface="Raleway"/>
            </a:endParaRPr>
          </a:p>
          <a:p>
            <a:pPr marL="0" lvl="0" indent="0" algn="ctr" rtl="0">
              <a:spcBef>
                <a:spcPts val="0"/>
              </a:spcBef>
              <a:spcAft>
                <a:spcPts val="0"/>
              </a:spcAft>
              <a:buNone/>
            </a:pPr>
            <a:r>
              <a:rPr lang="en-US" sz="3600">
                <a:solidFill>
                  <a:srgbClr val="FFFFFF"/>
                </a:solidFill>
                <a:latin typeface="Raleway"/>
                <a:ea typeface="Raleway"/>
                <a:cs typeface="Raleway"/>
                <a:sym typeface="Raleway"/>
              </a:rPr>
              <a:t>Implementing the Curriculum</a:t>
            </a:r>
            <a:endParaRPr sz="3600">
              <a:solidFill>
                <a:srgbClr val="FFFFFF"/>
              </a:solidFill>
              <a:latin typeface="Raleway"/>
              <a:ea typeface="Raleway"/>
              <a:cs typeface="Raleway"/>
              <a:sym typeface="Raleway"/>
            </a:endParaRPr>
          </a:p>
        </p:txBody>
      </p:sp>
      <p:cxnSp>
        <p:nvCxnSpPr>
          <p:cNvPr id="215" name="Google Shape;215;p26"/>
          <p:cNvCxnSpPr/>
          <p:nvPr/>
        </p:nvCxnSpPr>
        <p:spPr>
          <a:xfrm>
            <a:off x="840750" y="1983725"/>
            <a:ext cx="10510500" cy="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27"/>
          <p:cNvGrpSpPr/>
          <p:nvPr/>
        </p:nvGrpSpPr>
        <p:grpSpPr>
          <a:xfrm>
            <a:off x="2638116" y="1602718"/>
            <a:ext cx="3209450" cy="2920478"/>
            <a:chOff x="1978637" y="1202068"/>
            <a:chExt cx="2407147" cy="2190413"/>
          </a:xfrm>
        </p:grpSpPr>
        <p:sp>
          <p:nvSpPr>
            <p:cNvPr id="222" name="Google Shape;222;p27"/>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23" name="Google Shape;223;p27"/>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24" name="Google Shape;224;p27"/>
            <p:cNvSpPr txBox="1"/>
            <p:nvPr/>
          </p:nvSpPr>
          <p:spPr>
            <a:xfrm rot="-4432588">
              <a:off x="2751058" y="2000381"/>
              <a:ext cx="1378420" cy="562537"/>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Enrichment</a:t>
              </a:r>
              <a:endParaRPr sz="3000">
                <a:solidFill>
                  <a:srgbClr val="FFFFFF"/>
                </a:solidFill>
                <a:latin typeface="Oswald"/>
                <a:ea typeface="Oswald"/>
                <a:cs typeface="Oswald"/>
                <a:sym typeface="Oswald"/>
              </a:endParaRPr>
            </a:p>
          </p:txBody>
        </p:sp>
      </p:grpSp>
      <p:grpSp>
        <p:nvGrpSpPr>
          <p:cNvPr id="225" name="Google Shape;225;p27"/>
          <p:cNvGrpSpPr/>
          <p:nvPr/>
        </p:nvGrpSpPr>
        <p:grpSpPr>
          <a:xfrm>
            <a:off x="3822720" y="3466483"/>
            <a:ext cx="2810604" cy="3249470"/>
            <a:chOff x="2867112" y="2599927"/>
            <a:chExt cx="2108006" cy="2437164"/>
          </a:xfrm>
        </p:grpSpPr>
        <p:sp>
          <p:nvSpPr>
            <p:cNvPr id="226" name="Google Shape;226;p27"/>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27" name="Google Shape;227;p27"/>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28" name="Google Shape;228;p27"/>
            <p:cNvSpPr txBox="1"/>
            <p:nvPr/>
          </p:nvSpPr>
          <p:spPr>
            <a:xfrm rot="2156063">
              <a:off x="3231785" y="3231412"/>
              <a:ext cx="1304574" cy="562882"/>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Essays</a:t>
              </a:r>
              <a:endParaRPr sz="3000">
                <a:solidFill>
                  <a:srgbClr val="FFFFFF"/>
                </a:solidFill>
                <a:latin typeface="Oswald"/>
                <a:ea typeface="Oswald"/>
                <a:cs typeface="Oswald"/>
                <a:sym typeface="Oswald"/>
              </a:endParaRPr>
            </a:p>
          </p:txBody>
        </p:sp>
      </p:grpSp>
      <p:grpSp>
        <p:nvGrpSpPr>
          <p:cNvPr id="229" name="Google Shape;229;p27"/>
          <p:cNvGrpSpPr/>
          <p:nvPr/>
        </p:nvGrpSpPr>
        <p:grpSpPr>
          <a:xfrm>
            <a:off x="5783209" y="3285804"/>
            <a:ext cx="3232594" cy="2796653"/>
            <a:chOff x="4337515" y="2464414"/>
            <a:chExt cx="2424506" cy="2097542"/>
          </a:xfrm>
        </p:grpSpPr>
        <p:sp>
          <p:nvSpPr>
            <p:cNvPr id="230" name="Google Shape;230;p27"/>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31" name="Google Shape;231;p27"/>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32" name="Google Shape;232;p27"/>
            <p:cNvSpPr txBox="1"/>
            <p:nvPr/>
          </p:nvSpPr>
          <p:spPr>
            <a:xfrm rot="-2245873">
              <a:off x="4639442" y="3207930"/>
              <a:ext cx="1304523" cy="563064"/>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Slide Shows</a:t>
              </a:r>
              <a:endParaRPr sz="3000">
                <a:solidFill>
                  <a:srgbClr val="FFFFFF"/>
                </a:solidFill>
                <a:latin typeface="Oswald"/>
                <a:ea typeface="Oswald"/>
                <a:cs typeface="Oswald"/>
                <a:sym typeface="Oswald"/>
              </a:endParaRPr>
            </a:p>
          </p:txBody>
        </p:sp>
      </p:grpSp>
      <p:grpSp>
        <p:nvGrpSpPr>
          <p:cNvPr id="233" name="Google Shape;233;p27"/>
          <p:cNvGrpSpPr/>
          <p:nvPr/>
        </p:nvGrpSpPr>
        <p:grpSpPr>
          <a:xfrm>
            <a:off x="4350685" y="95109"/>
            <a:ext cx="3125393" cy="3160812"/>
            <a:chOff x="3263096" y="71333"/>
            <a:chExt cx="2344104" cy="2370669"/>
          </a:xfrm>
        </p:grpSpPr>
        <p:sp>
          <p:nvSpPr>
            <p:cNvPr id="234" name="Google Shape;234;p27"/>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35" name="Google Shape;235;p27"/>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36" name="Google Shape;236;p27"/>
            <p:cNvSpPr txBox="1"/>
            <p:nvPr/>
          </p:nvSpPr>
          <p:spPr>
            <a:xfrm>
              <a:off x="3919788" y="1123225"/>
              <a:ext cx="13044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Work Booklet</a:t>
              </a:r>
              <a:endParaRPr sz="3000">
                <a:latin typeface="Oswald"/>
                <a:ea typeface="Oswald"/>
                <a:cs typeface="Oswald"/>
                <a:sym typeface="Oswald"/>
              </a:endParaRPr>
            </a:p>
          </p:txBody>
        </p:sp>
      </p:grpSp>
      <p:grpSp>
        <p:nvGrpSpPr>
          <p:cNvPr id="237" name="Google Shape;237;p27"/>
          <p:cNvGrpSpPr/>
          <p:nvPr/>
        </p:nvGrpSpPr>
        <p:grpSpPr>
          <a:xfrm>
            <a:off x="6124256" y="1072475"/>
            <a:ext cx="3024913" cy="3258585"/>
            <a:chOff x="4593307" y="804376"/>
            <a:chExt cx="2268741" cy="2444000"/>
          </a:xfrm>
        </p:grpSpPr>
        <p:sp>
          <p:nvSpPr>
            <p:cNvPr id="238" name="Google Shape;238;p27"/>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39" name="Google Shape;239;p27"/>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40" name="Google Shape;240;p27"/>
            <p:cNvSpPr txBox="1"/>
            <p:nvPr/>
          </p:nvSpPr>
          <p:spPr>
            <a:xfrm rot="4352156">
              <a:off x="5032997" y="1939707"/>
              <a:ext cx="1304532" cy="562935"/>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Lesson PLans</a:t>
              </a:r>
              <a:endParaRPr sz="3000">
                <a:solidFill>
                  <a:srgbClr val="FFFFFF"/>
                </a:solidFill>
                <a:latin typeface="Roboto"/>
                <a:ea typeface="Roboto"/>
                <a:cs typeface="Roboto"/>
                <a:sym typeface="Roboto"/>
              </a:endParaRPr>
            </a:p>
          </p:txBody>
        </p:sp>
      </p:grpSp>
      <p:sp>
        <p:nvSpPr>
          <p:cNvPr id="241" name="Google Shape;241;p27"/>
          <p:cNvSpPr/>
          <p:nvPr/>
        </p:nvSpPr>
        <p:spPr>
          <a:xfrm rot="-584">
            <a:off x="5217835" y="2540226"/>
            <a:ext cx="1764900" cy="1761300"/>
          </a:xfrm>
          <a:prstGeom prst="ellipse">
            <a:avLst/>
          </a:prstGeom>
          <a:solidFill>
            <a:srgbClr val="A1C3FA"/>
          </a:solidFill>
          <a:ln>
            <a:noFill/>
          </a:ln>
        </p:spPr>
        <p:txBody>
          <a:bodyPr spcFirstLastPara="1" wrap="square" lIns="121900" tIns="60925" rIns="121900" bIns="60925" anchor="ctr" anchorCtr="0">
            <a:noAutofit/>
          </a:bodyPr>
          <a:lstStyle/>
          <a:p>
            <a:pPr marL="0" lvl="0" indent="0" algn="ctr" rtl="0">
              <a:spcBef>
                <a:spcPts val="0"/>
              </a:spcBef>
              <a:spcAft>
                <a:spcPts val="0"/>
              </a:spcAft>
              <a:buNone/>
            </a:pPr>
            <a:r>
              <a:rPr lang="en-US" sz="2000">
                <a:latin typeface="Oswald"/>
                <a:ea typeface="Oswald"/>
                <a:cs typeface="Oswald"/>
                <a:sym typeface="Oswald"/>
              </a:rPr>
              <a:t>Knowledge Organiser</a:t>
            </a:r>
            <a:endParaRPr sz="2000">
              <a:latin typeface="Oswald"/>
              <a:ea typeface="Oswald"/>
              <a:cs typeface="Oswald"/>
              <a:sym typeface="Oswald"/>
            </a:endParaRPr>
          </a:p>
        </p:txBody>
      </p:sp>
      <p:pic>
        <p:nvPicPr>
          <p:cNvPr id="242" name="Google Shape;242;p27"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ctrTitle"/>
          </p:nvPr>
        </p:nvSpPr>
        <p:spPr>
          <a:xfrm>
            <a:off x="1524000" y="1122363"/>
            <a:ext cx="9144000" cy="238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9" name="Google Shape;249;p28"/>
          <p:cNvSpPr txBox="1">
            <a:spLocks noGrp="1"/>
          </p:cNvSpPr>
          <p:nvPr>
            <p:ph type="subTitle" idx="1"/>
          </p:nvPr>
        </p:nvSpPr>
        <p:spPr>
          <a:xfrm>
            <a:off x="1524000" y="3602038"/>
            <a:ext cx="9144000" cy="16557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endParaRPr/>
          </a:p>
        </p:txBody>
      </p:sp>
      <p:pic>
        <p:nvPicPr>
          <p:cNvPr id="250" name="Google Shape;250;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97527" y="0"/>
            <a:ext cx="999694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258" name="Google Shape;258;p29"/>
          <p:cNvPicPr preferRelativeResize="0"/>
          <p:nvPr/>
        </p:nvPicPr>
        <p:blipFill>
          <a:blip r:embed="rId3">
            <a:alphaModFix/>
          </a:blip>
          <a:stretch>
            <a:fillRect/>
          </a:stretch>
        </p:blipFill>
        <p:spPr>
          <a:xfrm>
            <a:off x="228600" y="133350"/>
            <a:ext cx="11734800" cy="659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endParaRPr/>
          </a:p>
        </p:txBody>
      </p:sp>
      <p:sp>
        <p:nvSpPr>
          <p:cNvPr id="265" name="Google Shape;265;p30"/>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2800"/>
              <a:buNone/>
            </a:pPr>
            <a:endParaRPr/>
          </a:p>
        </p:txBody>
      </p:sp>
      <p:pic>
        <p:nvPicPr>
          <p:cNvPr id="266" name="Google Shape;266;p30"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pic>
        <p:nvPicPr>
          <p:cNvPr id="267" name="Google Shape;267;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31"/>
          <p:cNvGrpSpPr/>
          <p:nvPr/>
        </p:nvGrpSpPr>
        <p:grpSpPr>
          <a:xfrm>
            <a:off x="2638116" y="1602718"/>
            <a:ext cx="3209450" cy="2920478"/>
            <a:chOff x="1978637" y="1202068"/>
            <a:chExt cx="2407147" cy="2190413"/>
          </a:xfrm>
        </p:grpSpPr>
        <p:sp>
          <p:nvSpPr>
            <p:cNvPr id="274" name="Google Shape;274;p31"/>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75" name="Google Shape;275;p31"/>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76" name="Google Shape;276;p31"/>
            <p:cNvSpPr txBox="1"/>
            <p:nvPr/>
          </p:nvSpPr>
          <p:spPr>
            <a:xfrm rot="-4432588">
              <a:off x="2751058" y="2000381"/>
              <a:ext cx="1378420" cy="562537"/>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Enrichment</a:t>
              </a:r>
              <a:endParaRPr sz="3000">
                <a:solidFill>
                  <a:srgbClr val="FFFFFF"/>
                </a:solidFill>
                <a:latin typeface="Oswald"/>
                <a:ea typeface="Oswald"/>
                <a:cs typeface="Oswald"/>
                <a:sym typeface="Oswald"/>
              </a:endParaRPr>
            </a:p>
          </p:txBody>
        </p:sp>
      </p:grpSp>
      <p:grpSp>
        <p:nvGrpSpPr>
          <p:cNvPr id="277" name="Google Shape;277;p31"/>
          <p:cNvGrpSpPr/>
          <p:nvPr/>
        </p:nvGrpSpPr>
        <p:grpSpPr>
          <a:xfrm>
            <a:off x="3822720" y="3466483"/>
            <a:ext cx="2810604" cy="3249470"/>
            <a:chOff x="2867112" y="2599927"/>
            <a:chExt cx="2108006" cy="2437164"/>
          </a:xfrm>
        </p:grpSpPr>
        <p:sp>
          <p:nvSpPr>
            <p:cNvPr id="278" name="Google Shape;278;p31"/>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79" name="Google Shape;279;p31"/>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80" name="Google Shape;280;p31"/>
            <p:cNvSpPr txBox="1"/>
            <p:nvPr/>
          </p:nvSpPr>
          <p:spPr>
            <a:xfrm rot="2156063">
              <a:off x="3231785" y="3231412"/>
              <a:ext cx="1304574" cy="562882"/>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Essays</a:t>
              </a:r>
              <a:endParaRPr sz="3000">
                <a:solidFill>
                  <a:srgbClr val="FFFFFF"/>
                </a:solidFill>
                <a:latin typeface="Oswald"/>
                <a:ea typeface="Oswald"/>
                <a:cs typeface="Oswald"/>
                <a:sym typeface="Oswald"/>
              </a:endParaRPr>
            </a:p>
          </p:txBody>
        </p:sp>
      </p:grpSp>
      <p:grpSp>
        <p:nvGrpSpPr>
          <p:cNvPr id="281" name="Google Shape;281;p31"/>
          <p:cNvGrpSpPr/>
          <p:nvPr/>
        </p:nvGrpSpPr>
        <p:grpSpPr>
          <a:xfrm>
            <a:off x="5783209" y="3285804"/>
            <a:ext cx="3232594" cy="2796653"/>
            <a:chOff x="4337515" y="2464414"/>
            <a:chExt cx="2424506" cy="2097542"/>
          </a:xfrm>
        </p:grpSpPr>
        <p:sp>
          <p:nvSpPr>
            <p:cNvPr id="282" name="Google Shape;282;p31"/>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83" name="Google Shape;283;p31"/>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84" name="Google Shape;284;p31"/>
            <p:cNvSpPr txBox="1"/>
            <p:nvPr/>
          </p:nvSpPr>
          <p:spPr>
            <a:xfrm rot="-2245873">
              <a:off x="4639442" y="3207930"/>
              <a:ext cx="1304523" cy="563064"/>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Slide Shows</a:t>
              </a:r>
              <a:endParaRPr sz="3000">
                <a:solidFill>
                  <a:srgbClr val="FFFFFF"/>
                </a:solidFill>
                <a:latin typeface="Oswald"/>
                <a:ea typeface="Oswald"/>
                <a:cs typeface="Oswald"/>
                <a:sym typeface="Oswald"/>
              </a:endParaRPr>
            </a:p>
          </p:txBody>
        </p:sp>
      </p:grpSp>
      <p:grpSp>
        <p:nvGrpSpPr>
          <p:cNvPr id="285" name="Google Shape;285;p31"/>
          <p:cNvGrpSpPr/>
          <p:nvPr/>
        </p:nvGrpSpPr>
        <p:grpSpPr>
          <a:xfrm>
            <a:off x="4350685" y="95109"/>
            <a:ext cx="3125393" cy="3160812"/>
            <a:chOff x="3263096" y="71333"/>
            <a:chExt cx="2344104" cy="2370669"/>
          </a:xfrm>
        </p:grpSpPr>
        <p:sp>
          <p:nvSpPr>
            <p:cNvPr id="286" name="Google Shape;286;p31"/>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87" name="Google Shape;287;p31"/>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88" name="Google Shape;288;p31"/>
            <p:cNvSpPr txBox="1"/>
            <p:nvPr/>
          </p:nvSpPr>
          <p:spPr>
            <a:xfrm>
              <a:off x="3919788" y="1123225"/>
              <a:ext cx="13044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Work Booklet</a:t>
              </a:r>
              <a:endParaRPr sz="3000">
                <a:latin typeface="Oswald"/>
                <a:ea typeface="Oswald"/>
                <a:cs typeface="Oswald"/>
                <a:sym typeface="Oswald"/>
              </a:endParaRPr>
            </a:p>
          </p:txBody>
        </p:sp>
      </p:grpSp>
      <p:grpSp>
        <p:nvGrpSpPr>
          <p:cNvPr id="289" name="Google Shape;289;p31"/>
          <p:cNvGrpSpPr/>
          <p:nvPr/>
        </p:nvGrpSpPr>
        <p:grpSpPr>
          <a:xfrm>
            <a:off x="6124256" y="1072475"/>
            <a:ext cx="3024913" cy="3258585"/>
            <a:chOff x="4593307" y="804376"/>
            <a:chExt cx="2268741" cy="2444000"/>
          </a:xfrm>
        </p:grpSpPr>
        <p:sp>
          <p:nvSpPr>
            <p:cNvPr id="290" name="Google Shape;290;p31"/>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91" name="Google Shape;291;p31"/>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92" name="Google Shape;292;p31"/>
            <p:cNvSpPr txBox="1"/>
            <p:nvPr/>
          </p:nvSpPr>
          <p:spPr>
            <a:xfrm rot="4352156">
              <a:off x="5032997" y="1939707"/>
              <a:ext cx="1304532" cy="562935"/>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Lesson PLans</a:t>
              </a:r>
              <a:endParaRPr sz="3000">
                <a:solidFill>
                  <a:srgbClr val="FFFFFF"/>
                </a:solidFill>
                <a:latin typeface="Roboto"/>
                <a:ea typeface="Roboto"/>
                <a:cs typeface="Roboto"/>
                <a:sym typeface="Roboto"/>
              </a:endParaRPr>
            </a:p>
          </p:txBody>
        </p:sp>
      </p:grpSp>
      <p:sp>
        <p:nvSpPr>
          <p:cNvPr id="293" name="Google Shape;293;p31"/>
          <p:cNvSpPr/>
          <p:nvPr/>
        </p:nvSpPr>
        <p:spPr>
          <a:xfrm rot="-584">
            <a:off x="5217835" y="2540226"/>
            <a:ext cx="1764900" cy="1761300"/>
          </a:xfrm>
          <a:prstGeom prst="ellipse">
            <a:avLst/>
          </a:prstGeom>
          <a:solidFill>
            <a:srgbClr val="A1C3FA"/>
          </a:solidFill>
          <a:ln>
            <a:noFill/>
          </a:ln>
        </p:spPr>
        <p:txBody>
          <a:bodyPr spcFirstLastPara="1" wrap="square" lIns="121900" tIns="60925" rIns="121900" bIns="60925" anchor="ctr" anchorCtr="0">
            <a:noAutofit/>
          </a:bodyPr>
          <a:lstStyle/>
          <a:p>
            <a:pPr marL="0" lvl="0" indent="0" algn="ctr" rtl="0">
              <a:spcBef>
                <a:spcPts val="0"/>
              </a:spcBef>
              <a:spcAft>
                <a:spcPts val="0"/>
              </a:spcAft>
              <a:buNone/>
            </a:pPr>
            <a:r>
              <a:rPr lang="en-US" sz="2000">
                <a:latin typeface="Oswald"/>
                <a:ea typeface="Oswald"/>
                <a:cs typeface="Oswald"/>
                <a:sym typeface="Oswald"/>
              </a:rPr>
              <a:t>Knowledge Organiser</a:t>
            </a:r>
            <a:endParaRPr sz="2000">
              <a:latin typeface="Oswald"/>
              <a:ea typeface="Oswald"/>
              <a:cs typeface="Oswald"/>
              <a:sym typeface="Oswald"/>
            </a:endParaRPr>
          </a:p>
        </p:txBody>
      </p:sp>
      <p:pic>
        <p:nvPicPr>
          <p:cNvPr id="294" name="Google Shape;294;p31"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subTitle" idx="1"/>
          </p:nvPr>
        </p:nvSpPr>
        <p:spPr>
          <a:xfrm>
            <a:off x="393000" y="1314300"/>
            <a:ext cx="11406000" cy="42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solidFill>
                  <a:srgbClr val="FFFFFF"/>
                </a:solidFill>
              </a:rPr>
              <a:t>11.00 	Part I: The Science of Learning</a:t>
            </a:r>
            <a:endParaRPr>
              <a:solidFill>
                <a:srgbClr val="FFFFFF"/>
              </a:solidFill>
            </a:endParaRPr>
          </a:p>
          <a:p>
            <a:pPr marL="0" lvl="0" indent="0" algn="l" rtl="0">
              <a:spcBef>
                <a:spcPts val="1000"/>
              </a:spcBef>
              <a:spcAft>
                <a:spcPts val="0"/>
              </a:spcAft>
              <a:buNone/>
            </a:pPr>
            <a:r>
              <a:rPr lang="en-US">
                <a:solidFill>
                  <a:srgbClr val="FFFFFF"/>
                </a:solidFill>
              </a:rPr>
              <a:t>11.45 	Break</a:t>
            </a:r>
            <a:endParaRPr>
              <a:solidFill>
                <a:srgbClr val="FFFFFF"/>
              </a:solidFill>
            </a:endParaRPr>
          </a:p>
          <a:p>
            <a:pPr marL="0" lvl="0" indent="0" algn="l" rtl="0">
              <a:spcBef>
                <a:spcPts val="1000"/>
              </a:spcBef>
              <a:spcAft>
                <a:spcPts val="0"/>
              </a:spcAft>
              <a:buNone/>
            </a:pPr>
            <a:r>
              <a:rPr lang="en-US">
                <a:solidFill>
                  <a:srgbClr val="FFFFFF"/>
                </a:solidFill>
              </a:rPr>
              <a:t>12.00 	Part II: Implementing the Curriculum</a:t>
            </a:r>
            <a:endParaRPr>
              <a:solidFill>
                <a:srgbClr val="FFFFFF"/>
              </a:solidFill>
            </a:endParaRPr>
          </a:p>
          <a:p>
            <a:pPr marL="0" lvl="0" indent="0" algn="l" rtl="0">
              <a:spcBef>
                <a:spcPts val="1000"/>
              </a:spcBef>
              <a:spcAft>
                <a:spcPts val="0"/>
              </a:spcAft>
              <a:buNone/>
            </a:pPr>
            <a:r>
              <a:rPr lang="en-US">
                <a:solidFill>
                  <a:srgbClr val="FFFFFF"/>
                </a:solidFill>
              </a:rPr>
              <a:t>12.45	Part III: Enacting the Curriculum</a:t>
            </a:r>
            <a:endParaRPr>
              <a:solidFill>
                <a:srgbClr val="FFFFFF"/>
              </a:solidFill>
            </a:endParaRPr>
          </a:p>
          <a:p>
            <a:pPr marL="0" lvl="0" indent="0" algn="l" rtl="0">
              <a:spcBef>
                <a:spcPts val="1000"/>
              </a:spcBef>
              <a:spcAft>
                <a:spcPts val="0"/>
              </a:spcAft>
              <a:buNone/>
            </a:pPr>
            <a:r>
              <a:rPr lang="en-US">
                <a:solidFill>
                  <a:srgbClr val="FFFFFF"/>
                </a:solidFill>
              </a:rPr>
              <a:t>13.30	Lunch</a:t>
            </a:r>
            <a:endParaRPr>
              <a:solidFill>
                <a:srgbClr val="FFFFFF"/>
              </a:solidFill>
            </a:endParaRPr>
          </a:p>
          <a:p>
            <a:pPr marL="0" lvl="0" indent="0" algn="l" rtl="0">
              <a:spcBef>
                <a:spcPts val="1000"/>
              </a:spcBef>
              <a:spcAft>
                <a:spcPts val="0"/>
              </a:spcAft>
              <a:buNone/>
            </a:pPr>
            <a:r>
              <a:rPr lang="en-US">
                <a:solidFill>
                  <a:srgbClr val="FFFFFF"/>
                </a:solidFill>
              </a:rPr>
              <a:t>14.00	Lesson Observation</a:t>
            </a:r>
            <a:endParaRPr>
              <a:solidFill>
                <a:srgbClr val="FFFFFF"/>
              </a:solidFill>
            </a:endParaRPr>
          </a:p>
          <a:p>
            <a:pPr marL="0" lvl="0" indent="0" algn="l" rtl="0">
              <a:spcBef>
                <a:spcPts val="1000"/>
              </a:spcBef>
              <a:spcAft>
                <a:spcPts val="0"/>
              </a:spcAft>
              <a:buNone/>
            </a:pPr>
            <a:r>
              <a:rPr lang="en-US">
                <a:solidFill>
                  <a:srgbClr val="FFFFFF"/>
                </a:solidFill>
              </a:rPr>
              <a:t>14.45 	Reflections and Questions</a:t>
            </a:r>
            <a:endParaRPr>
              <a:solidFill>
                <a:srgbClr val="FFFFFF"/>
              </a:solidFill>
            </a:endParaRPr>
          </a:p>
          <a:p>
            <a:pPr marL="0" lvl="0" indent="0" algn="l" rtl="0">
              <a:spcBef>
                <a:spcPts val="1000"/>
              </a:spcBef>
              <a:spcAft>
                <a:spcPts val="0"/>
              </a:spcAft>
              <a:buNone/>
            </a:pPr>
            <a:r>
              <a:rPr lang="en-US">
                <a:solidFill>
                  <a:srgbClr val="FFFFFF"/>
                </a:solidFill>
              </a:rPr>
              <a:t>15.00 	End</a:t>
            </a:r>
            <a:endParaRPr>
              <a:solidFill>
                <a:srgbClr val="FFFFFF"/>
              </a:solidFill>
            </a:endParaRPr>
          </a:p>
          <a:p>
            <a:pPr marL="0" lvl="0" indent="0" algn="ctr" rtl="0">
              <a:spcBef>
                <a:spcPts val="1000"/>
              </a:spcBef>
              <a:spcAft>
                <a:spcPts val="0"/>
              </a:spcAft>
              <a:buNone/>
            </a:pPr>
            <a:endParaRPr sz="2000">
              <a:solidFill>
                <a:srgbClr val="FFFFFF"/>
              </a:solidFill>
            </a:endParaRPr>
          </a:p>
          <a:p>
            <a:pPr marL="0" lvl="0" indent="0" algn="ctr" rtl="0">
              <a:spcBef>
                <a:spcPts val="1000"/>
              </a:spcBef>
              <a:spcAft>
                <a:spcPts val="0"/>
              </a:spcAft>
              <a:buNone/>
            </a:pPr>
            <a:endParaRPr sz="2000" i="1">
              <a:solidFill>
                <a:srgbClr val="FFFFFF"/>
              </a:solidFill>
            </a:endParaRPr>
          </a:p>
        </p:txBody>
      </p:sp>
      <p:sp>
        <p:nvSpPr>
          <p:cNvPr id="98" name="Google Shape;98;p14"/>
          <p:cNvSpPr txBox="1">
            <a:spLocks noGrp="1"/>
          </p:cNvSpPr>
          <p:nvPr>
            <p:ph type="ctrTitle"/>
          </p:nvPr>
        </p:nvSpPr>
        <p:spPr>
          <a:xfrm>
            <a:off x="1524000" y="329550"/>
            <a:ext cx="9144000" cy="78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solidFill>
                  <a:srgbClr val="FFFFFF"/>
                </a:solidFill>
                <a:latin typeface="Nunito"/>
                <a:ea typeface="Nunito"/>
                <a:cs typeface="Nunito"/>
                <a:sym typeface="Nunito"/>
              </a:rPr>
              <a:t>Agenda</a:t>
            </a:r>
            <a:endParaRPr>
              <a:solidFill>
                <a:srgbClr val="FFFFFF"/>
              </a:solidFill>
              <a:latin typeface="Nunito"/>
              <a:ea typeface="Nunito"/>
              <a:cs typeface="Nunito"/>
              <a:sym typeface="Nunito"/>
            </a:endParaRPr>
          </a:p>
        </p:txBody>
      </p:sp>
      <p:pic>
        <p:nvPicPr>
          <p:cNvPr id="99" name="Google Shape;99;p14"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pic>
        <p:nvPicPr>
          <p:cNvPr id="300" name="Google Shape;300;p32"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pic>
        <p:nvPicPr>
          <p:cNvPr id="301" name="Google Shape;301;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152400"/>
            <a:ext cx="3741825" cy="5250724"/>
          </a:xfrm>
          <a:prstGeom prst="rect">
            <a:avLst/>
          </a:prstGeom>
          <a:noFill/>
          <a:ln w="28575" cap="flat" cmpd="sng">
            <a:solidFill>
              <a:schemeClr val="dk2"/>
            </a:solidFill>
            <a:prstDash val="solid"/>
            <a:round/>
            <a:headEnd type="none" w="sm" len="sm"/>
            <a:tailEnd type="none" w="sm" len="sm"/>
          </a:ln>
        </p:spPr>
      </p:pic>
      <p:pic>
        <p:nvPicPr>
          <p:cNvPr id="302" name="Google Shape;302;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24500" y="1747300"/>
            <a:ext cx="3325326" cy="4426301"/>
          </a:xfrm>
          <a:prstGeom prst="rect">
            <a:avLst/>
          </a:prstGeom>
          <a:noFill/>
          <a:ln w="38100" cap="flat" cmpd="sng">
            <a:solidFill>
              <a:schemeClr val="dk2"/>
            </a:solidFill>
            <a:prstDash val="solid"/>
            <a:round/>
            <a:headEnd type="none" w="sm" len="sm"/>
            <a:tailEnd type="none" w="sm" len="sm"/>
          </a:ln>
        </p:spPr>
      </p:pic>
      <p:pic>
        <p:nvPicPr>
          <p:cNvPr id="303" name="Google Shape;303;p3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695700" y="89750"/>
            <a:ext cx="3214550" cy="4563875"/>
          </a:xfrm>
          <a:prstGeom prst="rect">
            <a:avLst/>
          </a:prstGeom>
          <a:noFill/>
          <a:ln w="38100" cap="flat" cmpd="sng">
            <a:solidFill>
              <a:schemeClr val="dk2"/>
            </a:solidFill>
            <a:prstDash val="solid"/>
            <a:round/>
            <a:headEnd type="none" w="sm" len="sm"/>
            <a:tailEnd type="none" w="sm" len="sm"/>
          </a:ln>
        </p:spPr>
      </p:pic>
      <p:pic>
        <p:nvPicPr>
          <p:cNvPr id="304" name="Google Shape;304;p3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304725" y="1607125"/>
            <a:ext cx="2976951" cy="433011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33"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pic>
        <p:nvPicPr>
          <p:cNvPr id="312" name="Google Shape;312;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101775"/>
            <a:ext cx="4560850" cy="6603826"/>
          </a:xfrm>
          <a:prstGeom prst="rect">
            <a:avLst/>
          </a:prstGeom>
          <a:noFill/>
          <a:ln>
            <a:noFill/>
          </a:ln>
        </p:spPr>
      </p:pic>
      <p:pic>
        <p:nvPicPr>
          <p:cNvPr id="313" name="Google Shape;313;p3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65650" y="101775"/>
            <a:ext cx="4367736" cy="6603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34"/>
          <p:cNvGrpSpPr/>
          <p:nvPr/>
        </p:nvGrpSpPr>
        <p:grpSpPr>
          <a:xfrm>
            <a:off x="2638116" y="1602718"/>
            <a:ext cx="3209450" cy="2920478"/>
            <a:chOff x="1978637" y="1202068"/>
            <a:chExt cx="2407147" cy="2190413"/>
          </a:xfrm>
        </p:grpSpPr>
        <p:sp>
          <p:nvSpPr>
            <p:cNvPr id="320" name="Google Shape;320;p34"/>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21" name="Google Shape;321;p34"/>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22" name="Google Shape;322;p34"/>
            <p:cNvSpPr txBox="1"/>
            <p:nvPr/>
          </p:nvSpPr>
          <p:spPr>
            <a:xfrm rot="-4432588">
              <a:off x="2751058" y="2000381"/>
              <a:ext cx="1378420" cy="562537"/>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Enrichment</a:t>
              </a:r>
              <a:endParaRPr sz="3000">
                <a:solidFill>
                  <a:srgbClr val="FFFFFF"/>
                </a:solidFill>
                <a:latin typeface="Oswald"/>
                <a:ea typeface="Oswald"/>
                <a:cs typeface="Oswald"/>
                <a:sym typeface="Oswald"/>
              </a:endParaRPr>
            </a:p>
          </p:txBody>
        </p:sp>
      </p:grpSp>
      <p:grpSp>
        <p:nvGrpSpPr>
          <p:cNvPr id="323" name="Google Shape;323;p34"/>
          <p:cNvGrpSpPr/>
          <p:nvPr/>
        </p:nvGrpSpPr>
        <p:grpSpPr>
          <a:xfrm>
            <a:off x="3822720" y="3466483"/>
            <a:ext cx="2810604" cy="3249470"/>
            <a:chOff x="2867112" y="2599927"/>
            <a:chExt cx="2108006" cy="2437164"/>
          </a:xfrm>
        </p:grpSpPr>
        <p:sp>
          <p:nvSpPr>
            <p:cNvPr id="324" name="Google Shape;324;p34"/>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25" name="Google Shape;325;p34"/>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26" name="Google Shape;326;p34"/>
            <p:cNvSpPr txBox="1"/>
            <p:nvPr/>
          </p:nvSpPr>
          <p:spPr>
            <a:xfrm rot="2156063">
              <a:off x="3231785" y="3231412"/>
              <a:ext cx="1304574" cy="562882"/>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Essays</a:t>
              </a:r>
              <a:endParaRPr sz="3000">
                <a:solidFill>
                  <a:srgbClr val="FFFFFF"/>
                </a:solidFill>
                <a:latin typeface="Oswald"/>
                <a:ea typeface="Oswald"/>
                <a:cs typeface="Oswald"/>
                <a:sym typeface="Oswald"/>
              </a:endParaRPr>
            </a:p>
          </p:txBody>
        </p:sp>
      </p:grpSp>
      <p:grpSp>
        <p:nvGrpSpPr>
          <p:cNvPr id="327" name="Google Shape;327;p34"/>
          <p:cNvGrpSpPr/>
          <p:nvPr/>
        </p:nvGrpSpPr>
        <p:grpSpPr>
          <a:xfrm>
            <a:off x="5783209" y="3285804"/>
            <a:ext cx="3232594" cy="2796653"/>
            <a:chOff x="4337515" y="2464414"/>
            <a:chExt cx="2424506" cy="2097542"/>
          </a:xfrm>
        </p:grpSpPr>
        <p:sp>
          <p:nvSpPr>
            <p:cNvPr id="328" name="Google Shape;328;p34"/>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29" name="Google Shape;329;p34"/>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30" name="Google Shape;330;p34"/>
            <p:cNvSpPr txBox="1"/>
            <p:nvPr/>
          </p:nvSpPr>
          <p:spPr>
            <a:xfrm rot="-2245873">
              <a:off x="4639442" y="3207930"/>
              <a:ext cx="1304523" cy="563064"/>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Slide Shows</a:t>
              </a:r>
              <a:endParaRPr sz="3000">
                <a:solidFill>
                  <a:srgbClr val="FFFFFF"/>
                </a:solidFill>
                <a:latin typeface="Oswald"/>
                <a:ea typeface="Oswald"/>
                <a:cs typeface="Oswald"/>
                <a:sym typeface="Oswald"/>
              </a:endParaRPr>
            </a:p>
          </p:txBody>
        </p:sp>
      </p:grpSp>
      <p:grpSp>
        <p:nvGrpSpPr>
          <p:cNvPr id="331" name="Google Shape;331;p34"/>
          <p:cNvGrpSpPr/>
          <p:nvPr/>
        </p:nvGrpSpPr>
        <p:grpSpPr>
          <a:xfrm>
            <a:off x="4350685" y="95109"/>
            <a:ext cx="3125393" cy="3160812"/>
            <a:chOff x="3263096" y="71333"/>
            <a:chExt cx="2344104" cy="2370669"/>
          </a:xfrm>
        </p:grpSpPr>
        <p:sp>
          <p:nvSpPr>
            <p:cNvPr id="332" name="Google Shape;332;p34"/>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33" name="Google Shape;333;p34"/>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34" name="Google Shape;334;p34"/>
            <p:cNvSpPr txBox="1"/>
            <p:nvPr/>
          </p:nvSpPr>
          <p:spPr>
            <a:xfrm>
              <a:off x="3919788" y="1123225"/>
              <a:ext cx="13044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Oswald"/>
                  <a:ea typeface="Oswald"/>
                  <a:cs typeface="Oswald"/>
                  <a:sym typeface="Oswald"/>
                </a:rPr>
                <a:t>Work Booklet</a:t>
              </a:r>
              <a:endParaRPr sz="3000">
                <a:latin typeface="Oswald"/>
                <a:ea typeface="Oswald"/>
                <a:cs typeface="Oswald"/>
                <a:sym typeface="Oswald"/>
              </a:endParaRPr>
            </a:p>
          </p:txBody>
        </p:sp>
      </p:grpSp>
      <p:grpSp>
        <p:nvGrpSpPr>
          <p:cNvPr id="335" name="Google Shape;335;p34"/>
          <p:cNvGrpSpPr/>
          <p:nvPr/>
        </p:nvGrpSpPr>
        <p:grpSpPr>
          <a:xfrm>
            <a:off x="6124256" y="1072475"/>
            <a:ext cx="3024913" cy="3258585"/>
            <a:chOff x="4593307" y="804376"/>
            <a:chExt cx="2268741" cy="2444000"/>
          </a:xfrm>
        </p:grpSpPr>
        <p:sp>
          <p:nvSpPr>
            <p:cNvPr id="336" name="Google Shape;336;p34"/>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37" name="Google Shape;337;p34"/>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38" name="Google Shape;338;p34"/>
            <p:cNvSpPr txBox="1"/>
            <p:nvPr/>
          </p:nvSpPr>
          <p:spPr>
            <a:xfrm rot="4352156">
              <a:off x="5032997" y="1939707"/>
              <a:ext cx="1304532" cy="562935"/>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Lesson PLans</a:t>
              </a:r>
              <a:endParaRPr sz="3000">
                <a:solidFill>
                  <a:srgbClr val="FFFFFF"/>
                </a:solidFill>
                <a:latin typeface="Roboto"/>
                <a:ea typeface="Roboto"/>
                <a:cs typeface="Roboto"/>
                <a:sym typeface="Roboto"/>
              </a:endParaRPr>
            </a:p>
          </p:txBody>
        </p:sp>
      </p:grpSp>
      <p:sp>
        <p:nvSpPr>
          <p:cNvPr id="339" name="Google Shape;339;p34"/>
          <p:cNvSpPr/>
          <p:nvPr/>
        </p:nvSpPr>
        <p:spPr>
          <a:xfrm rot="-584">
            <a:off x="5217835" y="2540226"/>
            <a:ext cx="1764900" cy="1761300"/>
          </a:xfrm>
          <a:prstGeom prst="ellipse">
            <a:avLst/>
          </a:prstGeom>
          <a:solidFill>
            <a:srgbClr val="A1C3FA"/>
          </a:solidFill>
          <a:ln>
            <a:noFill/>
          </a:ln>
        </p:spPr>
        <p:txBody>
          <a:bodyPr spcFirstLastPara="1" wrap="square" lIns="121900" tIns="60925" rIns="121900" bIns="60925" anchor="ctr" anchorCtr="0">
            <a:noAutofit/>
          </a:bodyPr>
          <a:lstStyle/>
          <a:p>
            <a:pPr marL="0" lvl="0" indent="0" algn="ctr" rtl="0">
              <a:spcBef>
                <a:spcPts val="0"/>
              </a:spcBef>
              <a:spcAft>
                <a:spcPts val="0"/>
              </a:spcAft>
              <a:buNone/>
            </a:pPr>
            <a:r>
              <a:rPr lang="en-US" sz="2000">
                <a:latin typeface="Oswald"/>
                <a:ea typeface="Oswald"/>
                <a:cs typeface="Oswald"/>
                <a:sym typeface="Oswald"/>
              </a:rPr>
              <a:t>Knowledge Organiser</a:t>
            </a:r>
            <a:endParaRPr sz="2000">
              <a:latin typeface="Oswald"/>
              <a:ea typeface="Oswald"/>
              <a:cs typeface="Oswald"/>
              <a:sym typeface="Oswald"/>
            </a:endParaRPr>
          </a:p>
        </p:txBody>
      </p:sp>
      <p:pic>
        <p:nvPicPr>
          <p:cNvPr id="340" name="Google Shape;340;p34"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348" name="Google Shape;348;p35"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pic>
        <p:nvPicPr>
          <p:cNvPr id="349" name="Google Shape;349;p35"/>
          <p:cNvPicPr preferRelativeResize="0"/>
          <p:nvPr/>
        </p:nvPicPr>
        <p:blipFill>
          <a:blip r:embed="rId4">
            <a:alphaModFix/>
          </a:blip>
          <a:stretch>
            <a:fillRect/>
          </a:stretch>
        </p:blipFill>
        <p:spPr>
          <a:xfrm>
            <a:off x="1381125" y="219075"/>
            <a:ext cx="9429750" cy="6419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8389" y="623926"/>
            <a:ext cx="9555225" cy="5610150"/>
          </a:xfrm>
          <a:prstGeom prst="rect">
            <a:avLst/>
          </a:prstGeom>
          <a:noFill/>
          <a:ln>
            <a:noFill/>
          </a:ln>
        </p:spPr>
      </p:pic>
      <p:pic>
        <p:nvPicPr>
          <p:cNvPr id="357" name="Google Shape;357;p36"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4" name="Google Shape;364;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6613" y="651700"/>
            <a:ext cx="9758776" cy="5554600"/>
          </a:xfrm>
          <a:prstGeom prst="rect">
            <a:avLst/>
          </a:prstGeom>
          <a:noFill/>
          <a:ln>
            <a:noFill/>
          </a:ln>
        </p:spPr>
      </p:pic>
      <p:pic>
        <p:nvPicPr>
          <p:cNvPr id="365" name="Google Shape;365;p37"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38"/>
          <p:cNvPicPr preferRelativeResize="0"/>
          <p:nvPr/>
        </p:nvPicPr>
        <p:blipFill>
          <a:blip r:embed="rId3">
            <a:alphaModFix/>
          </a:blip>
          <a:stretch>
            <a:fillRect/>
          </a:stretch>
        </p:blipFill>
        <p:spPr>
          <a:xfrm>
            <a:off x="2671575" y="347013"/>
            <a:ext cx="6848850" cy="6163974"/>
          </a:xfrm>
          <a:prstGeom prst="rect">
            <a:avLst/>
          </a:prstGeom>
          <a:noFill/>
          <a:ln>
            <a:noFill/>
          </a:ln>
        </p:spPr>
      </p:pic>
      <p:pic>
        <p:nvPicPr>
          <p:cNvPr id="373" name="Google Shape;373;p38"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58075" y="392775"/>
            <a:ext cx="6475851" cy="6072449"/>
          </a:xfrm>
          <a:prstGeom prst="rect">
            <a:avLst/>
          </a:prstGeom>
          <a:noFill/>
          <a:ln>
            <a:noFill/>
          </a:ln>
        </p:spPr>
      </p:pic>
      <p:pic>
        <p:nvPicPr>
          <p:cNvPr id="381" name="Google Shape;381;p39"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389" name="Google Shape;389;p40"/>
          <p:cNvPicPr preferRelativeResize="0"/>
          <p:nvPr/>
        </p:nvPicPr>
        <p:blipFill>
          <a:blip r:embed="rId3">
            <a:alphaModFix/>
          </a:blip>
          <a:stretch>
            <a:fillRect/>
          </a:stretch>
        </p:blipFill>
        <p:spPr>
          <a:xfrm>
            <a:off x="2506713" y="0"/>
            <a:ext cx="7178613"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397" name="Google Shape;397;p41"/>
          <p:cNvPicPr preferRelativeResize="0"/>
          <p:nvPr/>
        </p:nvPicPr>
        <p:blipFill>
          <a:blip r:embed="rId3">
            <a:alphaModFix/>
          </a:blip>
          <a:stretch>
            <a:fillRect/>
          </a:stretch>
        </p:blipFill>
        <p:spPr>
          <a:xfrm>
            <a:off x="3032592" y="0"/>
            <a:ext cx="6126806"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
        <p:nvSpPr>
          <p:cNvPr id="106" name="Google Shape;106;p15"/>
          <p:cNvSpPr txBox="1"/>
          <p:nvPr/>
        </p:nvSpPr>
        <p:spPr>
          <a:xfrm>
            <a:off x="2371050" y="1321250"/>
            <a:ext cx="7449900" cy="3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Raleway"/>
                <a:ea typeface="Raleway"/>
                <a:cs typeface="Raleway"/>
                <a:sym typeface="Raleway"/>
              </a:rPr>
              <a:t>Part I</a:t>
            </a:r>
            <a:endParaRPr sz="3600">
              <a:solidFill>
                <a:srgbClr val="FFFFFF"/>
              </a:solidFill>
              <a:latin typeface="Raleway"/>
              <a:ea typeface="Raleway"/>
              <a:cs typeface="Raleway"/>
              <a:sym typeface="Raleway"/>
            </a:endParaRPr>
          </a:p>
          <a:p>
            <a:pPr marL="0" lvl="0" indent="0" algn="ctr" rtl="0">
              <a:spcBef>
                <a:spcPts val="0"/>
              </a:spcBef>
              <a:spcAft>
                <a:spcPts val="0"/>
              </a:spcAft>
              <a:buNone/>
            </a:pPr>
            <a:endParaRPr sz="3600">
              <a:solidFill>
                <a:srgbClr val="FFFFFF"/>
              </a:solidFill>
              <a:latin typeface="Raleway"/>
              <a:ea typeface="Raleway"/>
              <a:cs typeface="Raleway"/>
              <a:sym typeface="Raleway"/>
            </a:endParaRPr>
          </a:p>
          <a:p>
            <a:pPr marL="0" lvl="0" indent="0" algn="ctr" rtl="0">
              <a:spcBef>
                <a:spcPts val="0"/>
              </a:spcBef>
              <a:spcAft>
                <a:spcPts val="0"/>
              </a:spcAft>
              <a:buNone/>
            </a:pPr>
            <a:r>
              <a:rPr lang="en-US" sz="3600">
                <a:solidFill>
                  <a:srgbClr val="FFFFFF"/>
                </a:solidFill>
                <a:latin typeface="Raleway"/>
                <a:ea typeface="Raleway"/>
                <a:cs typeface="Raleway"/>
                <a:sym typeface="Raleway"/>
              </a:rPr>
              <a:t>The Science of Learning</a:t>
            </a:r>
            <a:endParaRPr sz="3600">
              <a:solidFill>
                <a:srgbClr val="FFFFFF"/>
              </a:solidFill>
              <a:latin typeface="Raleway"/>
              <a:ea typeface="Raleway"/>
              <a:cs typeface="Raleway"/>
              <a:sym typeface="Raleway"/>
            </a:endParaRPr>
          </a:p>
        </p:txBody>
      </p:sp>
      <p:cxnSp>
        <p:nvCxnSpPr>
          <p:cNvPr id="107" name="Google Shape;107;p15"/>
          <p:cNvCxnSpPr/>
          <p:nvPr/>
        </p:nvCxnSpPr>
        <p:spPr>
          <a:xfrm>
            <a:off x="840750" y="1983725"/>
            <a:ext cx="10510500" cy="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0925" y="614975"/>
            <a:ext cx="4046013" cy="5385600"/>
          </a:xfrm>
          <a:prstGeom prst="rect">
            <a:avLst/>
          </a:prstGeom>
          <a:noFill/>
          <a:ln w="38100" cap="flat" cmpd="sng">
            <a:solidFill>
              <a:schemeClr val="dk2"/>
            </a:solidFill>
            <a:prstDash val="solid"/>
            <a:round/>
            <a:headEnd type="none" w="sm" len="sm"/>
            <a:tailEnd type="none" w="sm" len="sm"/>
          </a:ln>
        </p:spPr>
      </p:pic>
      <p:sp>
        <p:nvSpPr>
          <p:cNvPr id="405" name="Google Shape;405;p42"/>
          <p:cNvSpPr txBox="1"/>
          <p:nvPr/>
        </p:nvSpPr>
        <p:spPr>
          <a:xfrm>
            <a:off x="4677600" y="1611875"/>
            <a:ext cx="7268100" cy="3391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rgbClr val="FFFFFF"/>
              </a:buClr>
              <a:buSzPts val="2800"/>
              <a:buFont typeface="Nunito"/>
              <a:buChar char="●"/>
            </a:pPr>
            <a:r>
              <a:rPr lang="en-US" sz="2800">
                <a:solidFill>
                  <a:srgbClr val="FFFFFF"/>
                </a:solidFill>
                <a:latin typeface="Nunito"/>
                <a:ea typeface="Nunito"/>
                <a:cs typeface="Nunito"/>
                <a:sym typeface="Nunito"/>
              </a:rPr>
              <a:t>Key text, written by teachers at pupil’s level.</a:t>
            </a:r>
            <a:endParaRPr sz="2800">
              <a:solidFill>
                <a:srgbClr val="FFFFFF"/>
              </a:solidFill>
              <a:latin typeface="Nunito"/>
              <a:ea typeface="Nunito"/>
              <a:cs typeface="Nunito"/>
              <a:sym typeface="Nunito"/>
            </a:endParaRPr>
          </a:p>
          <a:p>
            <a:pPr marL="457200" lvl="0" indent="-406400" algn="l" rtl="0">
              <a:spcBef>
                <a:spcPts val="0"/>
              </a:spcBef>
              <a:spcAft>
                <a:spcPts val="0"/>
              </a:spcAft>
              <a:buClr>
                <a:srgbClr val="FFFFFF"/>
              </a:buClr>
              <a:buSzPts val="2800"/>
              <a:buFont typeface="Nunito"/>
              <a:buChar char="●"/>
            </a:pPr>
            <a:r>
              <a:rPr lang="en-US" sz="2800">
                <a:solidFill>
                  <a:srgbClr val="FFFFFF"/>
                </a:solidFill>
                <a:latin typeface="Nunito"/>
                <a:ea typeface="Nunito"/>
                <a:cs typeface="Nunito"/>
                <a:sym typeface="Nunito"/>
              </a:rPr>
              <a:t>Everything all in one place.</a:t>
            </a:r>
            <a:endParaRPr sz="2800">
              <a:solidFill>
                <a:srgbClr val="FFFFFF"/>
              </a:solidFill>
              <a:latin typeface="Nunito"/>
              <a:ea typeface="Nunito"/>
              <a:cs typeface="Nunito"/>
              <a:sym typeface="Nunito"/>
            </a:endParaRPr>
          </a:p>
          <a:p>
            <a:pPr marL="457200" lvl="0" indent="-406400" algn="l" rtl="0">
              <a:spcBef>
                <a:spcPts val="0"/>
              </a:spcBef>
              <a:spcAft>
                <a:spcPts val="0"/>
              </a:spcAft>
              <a:buClr>
                <a:srgbClr val="FFFFFF"/>
              </a:buClr>
              <a:buSzPts val="2800"/>
              <a:buFont typeface="Nunito"/>
              <a:buChar char="●"/>
            </a:pPr>
            <a:r>
              <a:rPr lang="en-US" sz="2800">
                <a:solidFill>
                  <a:srgbClr val="FFFFFF"/>
                </a:solidFill>
                <a:latin typeface="Nunito"/>
                <a:ea typeface="Nunito"/>
                <a:cs typeface="Nunito"/>
                <a:sym typeface="Nunito"/>
              </a:rPr>
              <a:t>Variety of tasks, questions, activities, diagrams all in one place for pupils to refer back to.</a:t>
            </a:r>
            <a:endParaRPr sz="2800">
              <a:solidFill>
                <a:srgbClr val="FFFFFF"/>
              </a:solidFill>
              <a:latin typeface="Nunito"/>
              <a:ea typeface="Nunito"/>
              <a:cs typeface="Nunito"/>
              <a:sym typeface="Nunito"/>
            </a:endParaRPr>
          </a:p>
          <a:p>
            <a:pPr marL="457200" lvl="0" indent="-406400" algn="l" rtl="0">
              <a:spcBef>
                <a:spcPts val="0"/>
              </a:spcBef>
              <a:spcAft>
                <a:spcPts val="0"/>
              </a:spcAft>
              <a:buClr>
                <a:srgbClr val="FFFFFF"/>
              </a:buClr>
              <a:buSzPts val="2800"/>
              <a:buFont typeface="Nunito"/>
              <a:buChar char="●"/>
            </a:pPr>
            <a:r>
              <a:rPr lang="en-US" sz="2800">
                <a:solidFill>
                  <a:srgbClr val="FFFFFF"/>
                </a:solidFill>
                <a:latin typeface="Nunito"/>
                <a:ea typeface="Nunito"/>
                <a:cs typeface="Nunito"/>
                <a:sym typeface="Nunito"/>
              </a:rPr>
              <a:t>Equality of curriculum for all children.</a:t>
            </a:r>
            <a:endParaRPr sz="2800">
              <a:solidFill>
                <a:srgbClr val="FFFFFF"/>
              </a:solidFill>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3"/>
          <p:cNvSpPr txBox="1"/>
          <p:nvPr/>
        </p:nvSpPr>
        <p:spPr>
          <a:xfrm>
            <a:off x="2159100" y="1129850"/>
            <a:ext cx="7873800" cy="4122300"/>
          </a:xfrm>
          <a:prstGeom prst="rect">
            <a:avLst/>
          </a:prstGeom>
          <a:noFill/>
          <a:ln>
            <a:noFill/>
          </a:ln>
        </p:spPr>
        <p:txBody>
          <a:bodyPr spcFirstLastPara="1" wrap="square" lIns="91425" tIns="91425" rIns="91425" bIns="91425" anchor="t" anchorCtr="0">
            <a:noAutofit/>
          </a:bodyPr>
          <a:lstStyle/>
          <a:p>
            <a:pPr marL="0" lvl="0" indent="0" algn="just" rtl="0">
              <a:lnSpc>
                <a:spcPct val="160000"/>
              </a:lnSpc>
              <a:spcBef>
                <a:spcPts val="0"/>
              </a:spcBef>
              <a:spcAft>
                <a:spcPts val="0"/>
              </a:spcAft>
              <a:buNone/>
            </a:pPr>
            <a:endParaRPr sz="9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r>
              <a:rPr lang="en-US"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900"/>
              </a:spcAft>
              <a:buNone/>
            </a:pPr>
            <a:r>
              <a:rPr lang="en-US" sz="3000">
                <a:solidFill>
                  <a:srgbClr val="FFFFFF"/>
                </a:solidFill>
                <a:latin typeface="Raleway"/>
                <a:ea typeface="Raleway"/>
                <a:cs typeface="Raleway"/>
                <a:sym typeface="Raleway"/>
              </a:rPr>
              <a:t>Reflections, questions and discussion.</a:t>
            </a:r>
            <a:r>
              <a:rPr lang="en-US" sz="6000" b="1">
                <a:solidFill>
                  <a:srgbClr val="FFFFFF"/>
                </a:solidFill>
                <a:latin typeface="Raleway"/>
                <a:ea typeface="Raleway"/>
                <a:cs typeface="Raleway"/>
                <a:sym typeface="Raleway"/>
              </a:rPr>
              <a:t> </a:t>
            </a:r>
            <a:endParaRPr sz="6000" b="1">
              <a:solidFill>
                <a:srgbClr val="FFFFFF"/>
              </a:solidFill>
              <a:latin typeface="Raleway"/>
              <a:ea typeface="Raleway"/>
              <a:cs typeface="Raleway"/>
              <a:sym typeface="Raleway"/>
            </a:endParaRPr>
          </a:p>
        </p:txBody>
      </p:sp>
      <p:pic>
        <p:nvPicPr>
          <p:cNvPr id="412" name="Google Shape;412;p43"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4"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
        <p:nvSpPr>
          <p:cNvPr id="419" name="Google Shape;419;p44"/>
          <p:cNvSpPr txBox="1"/>
          <p:nvPr/>
        </p:nvSpPr>
        <p:spPr>
          <a:xfrm>
            <a:off x="2371050" y="1245050"/>
            <a:ext cx="7449900" cy="3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Raleway"/>
                <a:ea typeface="Raleway"/>
                <a:cs typeface="Raleway"/>
                <a:sym typeface="Raleway"/>
              </a:rPr>
              <a:t>Part III</a:t>
            </a:r>
            <a:endParaRPr sz="3600">
              <a:solidFill>
                <a:srgbClr val="FFFFFF"/>
              </a:solidFill>
              <a:latin typeface="Raleway"/>
              <a:ea typeface="Raleway"/>
              <a:cs typeface="Raleway"/>
              <a:sym typeface="Raleway"/>
            </a:endParaRPr>
          </a:p>
          <a:p>
            <a:pPr marL="0" lvl="0" indent="0" algn="ctr" rtl="0">
              <a:spcBef>
                <a:spcPts val="0"/>
              </a:spcBef>
              <a:spcAft>
                <a:spcPts val="0"/>
              </a:spcAft>
              <a:buNone/>
            </a:pPr>
            <a:endParaRPr sz="3600">
              <a:solidFill>
                <a:srgbClr val="FFFFFF"/>
              </a:solidFill>
              <a:latin typeface="Raleway"/>
              <a:ea typeface="Raleway"/>
              <a:cs typeface="Raleway"/>
              <a:sym typeface="Raleway"/>
            </a:endParaRPr>
          </a:p>
          <a:p>
            <a:pPr marL="0" lvl="0" indent="0" algn="ctr" rtl="0">
              <a:spcBef>
                <a:spcPts val="0"/>
              </a:spcBef>
              <a:spcAft>
                <a:spcPts val="0"/>
              </a:spcAft>
              <a:buNone/>
            </a:pPr>
            <a:r>
              <a:rPr lang="en-US" sz="3600">
                <a:solidFill>
                  <a:srgbClr val="FFFFFF"/>
                </a:solidFill>
                <a:latin typeface="Raleway"/>
                <a:ea typeface="Raleway"/>
                <a:cs typeface="Raleway"/>
                <a:sym typeface="Raleway"/>
              </a:rPr>
              <a:t>Enacting the Curriculum</a:t>
            </a:r>
            <a:endParaRPr sz="3600">
              <a:solidFill>
                <a:srgbClr val="FFFFFF"/>
              </a:solidFill>
              <a:latin typeface="Raleway"/>
              <a:ea typeface="Raleway"/>
              <a:cs typeface="Raleway"/>
              <a:sym typeface="Raleway"/>
            </a:endParaRPr>
          </a:p>
        </p:txBody>
      </p:sp>
      <p:cxnSp>
        <p:nvCxnSpPr>
          <p:cNvPr id="420" name="Google Shape;420;p44"/>
          <p:cNvCxnSpPr/>
          <p:nvPr/>
        </p:nvCxnSpPr>
        <p:spPr>
          <a:xfrm>
            <a:off x="840750" y="1983725"/>
            <a:ext cx="10510500" cy="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5"/>
          <p:cNvSpPr txBox="1">
            <a:spLocks noGrp="1"/>
          </p:cNvSpPr>
          <p:nvPr>
            <p:ph type="body" idx="1"/>
          </p:nvPr>
        </p:nvSpPr>
        <p:spPr>
          <a:xfrm>
            <a:off x="838200" y="19018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427" name="Google Shape;427;p45"/>
          <p:cNvSpPr txBox="1"/>
          <p:nvPr/>
        </p:nvSpPr>
        <p:spPr>
          <a:xfrm>
            <a:off x="431339" y="2725200"/>
            <a:ext cx="2832000" cy="17196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600" b="1">
                <a:latin typeface="Roboto"/>
                <a:ea typeface="Roboto"/>
                <a:cs typeface="Roboto"/>
                <a:sym typeface="Roboto"/>
              </a:rPr>
              <a:t>Vestibulum congue tempus</a:t>
            </a:r>
            <a:endParaRPr sz="1600" b="1">
              <a:latin typeface="Roboto"/>
              <a:ea typeface="Roboto"/>
              <a:cs typeface="Roboto"/>
              <a:sym typeface="Roboto"/>
            </a:endParaRPr>
          </a:p>
          <a:p>
            <a:pPr marL="0" lvl="0" indent="0" algn="r" rtl="0">
              <a:spcBef>
                <a:spcPts val="0"/>
              </a:spcBef>
              <a:spcAft>
                <a:spcPts val="0"/>
              </a:spcAft>
              <a:buNone/>
            </a:pPr>
            <a:endParaRPr sz="1100" b="1">
              <a:latin typeface="Roboto"/>
              <a:ea typeface="Roboto"/>
              <a:cs typeface="Roboto"/>
              <a:sym typeface="Roboto"/>
            </a:endParaRPr>
          </a:p>
          <a:p>
            <a:pPr marL="0" lvl="0" indent="0" algn="r" rtl="0">
              <a:spcBef>
                <a:spcPts val="0"/>
              </a:spcBef>
              <a:spcAft>
                <a:spcPts val="2100"/>
              </a:spcAft>
              <a:buNone/>
            </a:pPr>
            <a:r>
              <a:rPr lang="en-US" sz="1100">
                <a:latin typeface="Roboto"/>
                <a:ea typeface="Roboto"/>
                <a:cs typeface="Roboto"/>
                <a:sym typeface="Roboto"/>
              </a:rPr>
              <a:t>Lorem ipsum dolor sit amet, consectetur adipiscing elit, sed do eiusmod tempor. Donec facilisis lacus eget mauris.</a:t>
            </a:r>
            <a:endParaRPr sz="1100" b="1">
              <a:latin typeface="Roboto"/>
              <a:ea typeface="Roboto"/>
              <a:cs typeface="Roboto"/>
              <a:sym typeface="Roboto"/>
            </a:endParaRPr>
          </a:p>
        </p:txBody>
      </p:sp>
      <p:grpSp>
        <p:nvGrpSpPr>
          <p:cNvPr id="428" name="Google Shape;428;p45"/>
          <p:cNvGrpSpPr/>
          <p:nvPr/>
        </p:nvGrpSpPr>
        <p:grpSpPr>
          <a:xfrm>
            <a:off x="507550" y="1840400"/>
            <a:ext cx="11134061" cy="975576"/>
            <a:chOff x="410617" y="1323167"/>
            <a:chExt cx="7601080" cy="731700"/>
          </a:xfrm>
        </p:grpSpPr>
        <p:sp>
          <p:nvSpPr>
            <p:cNvPr id="429" name="Google Shape;429;p45"/>
            <p:cNvSpPr txBox="1"/>
            <p:nvPr/>
          </p:nvSpPr>
          <p:spPr>
            <a:xfrm>
              <a:off x="410617" y="1373344"/>
              <a:ext cx="24108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Intended</a:t>
              </a:r>
              <a:endParaRPr sz="5900">
                <a:solidFill>
                  <a:srgbClr val="FFFFFF"/>
                </a:solidFill>
                <a:latin typeface="Oswald"/>
                <a:ea typeface="Oswald"/>
                <a:cs typeface="Oswald"/>
                <a:sym typeface="Oswald"/>
              </a:endParaRPr>
            </a:p>
          </p:txBody>
        </p:sp>
        <p:sp>
          <p:nvSpPr>
            <p:cNvPr id="430" name="Google Shape;430;p45"/>
            <p:cNvSpPr/>
            <p:nvPr/>
          </p:nvSpPr>
          <p:spPr>
            <a:xfrm>
              <a:off x="2901196" y="1323167"/>
              <a:ext cx="5110500" cy="731700"/>
            </a:xfrm>
            <a:prstGeom prst="rect">
              <a:avLst/>
            </a:prstGeom>
            <a:solidFill>
              <a:srgbClr val="085631"/>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431" name="Google Shape;431;p45"/>
            <p:cNvSpPr txBox="1"/>
            <p:nvPr/>
          </p:nvSpPr>
          <p:spPr>
            <a:xfrm>
              <a:off x="3082875" y="1400494"/>
              <a:ext cx="4928700" cy="5754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High-level aims, goals and objectives of what you expect pupils to learn. </a:t>
              </a:r>
              <a:endParaRPr sz="2400">
                <a:solidFill>
                  <a:srgbClr val="FFFFFF"/>
                </a:solidFill>
                <a:latin typeface="Roboto"/>
                <a:ea typeface="Roboto"/>
                <a:cs typeface="Roboto"/>
                <a:sym typeface="Roboto"/>
              </a:endParaRPr>
            </a:p>
          </p:txBody>
        </p:sp>
      </p:grpSp>
      <p:grpSp>
        <p:nvGrpSpPr>
          <p:cNvPr id="432" name="Google Shape;432;p45"/>
          <p:cNvGrpSpPr/>
          <p:nvPr/>
        </p:nvGrpSpPr>
        <p:grpSpPr>
          <a:xfrm>
            <a:off x="76200" y="3019500"/>
            <a:ext cx="11535721" cy="975576"/>
            <a:chOff x="50207" y="2207530"/>
            <a:chExt cx="7599790" cy="731700"/>
          </a:xfrm>
        </p:grpSpPr>
        <p:sp>
          <p:nvSpPr>
            <p:cNvPr id="433" name="Google Shape;433;p45"/>
            <p:cNvSpPr txBox="1"/>
            <p:nvPr/>
          </p:nvSpPr>
          <p:spPr>
            <a:xfrm>
              <a:off x="50207" y="2257725"/>
              <a:ext cx="25971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Implemented</a:t>
              </a:r>
              <a:endParaRPr sz="5900">
                <a:solidFill>
                  <a:srgbClr val="FFFFFF"/>
                </a:solidFill>
                <a:latin typeface="Oswald"/>
                <a:ea typeface="Oswald"/>
                <a:cs typeface="Oswald"/>
                <a:sym typeface="Oswald"/>
              </a:endParaRPr>
            </a:p>
          </p:txBody>
        </p:sp>
        <p:sp>
          <p:nvSpPr>
            <p:cNvPr id="434" name="Google Shape;434;p45"/>
            <p:cNvSpPr/>
            <p:nvPr/>
          </p:nvSpPr>
          <p:spPr>
            <a:xfrm>
              <a:off x="2764797" y="2207530"/>
              <a:ext cx="4885200" cy="731700"/>
            </a:xfrm>
            <a:prstGeom prst="rect">
              <a:avLst/>
            </a:prstGeom>
            <a:solidFill>
              <a:srgbClr val="0B7140"/>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435" name="Google Shape;435;p45"/>
            <p:cNvSpPr txBox="1"/>
            <p:nvPr/>
          </p:nvSpPr>
          <p:spPr>
            <a:xfrm>
              <a:off x="2914395" y="2414104"/>
              <a:ext cx="4565700" cy="3306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Resources that will be used to achieve these aims.</a:t>
              </a:r>
              <a:endParaRPr sz="2400">
                <a:solidFill>
                  <a:srgbClr val="FFFFFF"/>
                </a:solidFill>
                <a:latin typeface="Roboto"/>
                <a:ea typeface="Roboto"/>
                <a:cs typeface="Roboto"/>
                <a:sym typeface="Roboto"/>
              </a:endParaRPr>
            </a:p>
          </p:txBody>
        </p:sp>
      </p:grpSp>
      <p:grpSp>
        <p:nvGrpSpPr>
          <p:cNvPr id="436" name="Google Shape;436;p45"/>
          <p:cNvGrpSpPr/>
          <p:nvPr/>
        </p:nvGrpSpPr>
        <p:grpSpPr>
          <a:xfrm>
            <a:off x="726866" y="4198600"/>
            <a:ext cx="10885074" cy="975576"/>
            <a:chOff x="314176" y="3088633"/>
            <a:chExt cx="8164009" cy="731700"/>
          </a:xfrm>
        </p:grpSpPr>
        <p:sp>
          <p:nvSpPr>
            <p:cNvPr id="437" name="Google Shape;437;p45"/>
            <p:cNvSpPr txBox="1"/>
            <p:nvPr/>
          </p:nvSpPr>
          <p:spPr>
            <a:xfrm>
              <a:off x="314176" y="3138828"/>
              <a:ext cx="24813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5900">
                  <a:solidFill>
                    <a:srgbClr val="FFFFFF"/>
                  </a:solidFill>
                  <a:latin typeface="Oswald"/>
                  <a:ea typeface="Oswald"/>
                  <a:cs typeface="Oswald"/>
                  <a:sym typeface="Oswald"/>
                </a:rPr>
                <a:t>Enacted</a:t>
              </a:r>
              <a:endParaRPr sz="5900">
                <a:solidFill>
                  <a:srgbClr val="FFFFFF"/>
                </a:solidFill>
                <a:latin typeface="Oswald"/>
                <a:ea typeface="Oswald"/>
                <a:cs typeface="Oswald"/>
                <a:sym typeface="Oswald"/>
              </a:endParaRPr>
            </a:p>
          </p:txBody>
        </p:sp>
        <p:sp>
          <p:nvSpPr>
            <p:cNvPr id="438" name="Google Shape;438;p45"/>
            <p:cNvSpPr/>
            <p:nvPr/>
          </p:nvSpPr>
          <p:spPr>
            <a:xfrm>
              <a:off x="2914385" y="3088633"/>
              <a:ext cx="5563800" cy="731700"/>
            </a:xfrm>
            <a:prstGeom prst="rect">
              <a:avLst/>
            </a:prstGeom>
            <a:solidFill>
              <a:srgbClr val="0B7743"/>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439" name="Google Shape;439;p45"/>
            <p:cNvSpPr txBox="1"/>
            <p:nvPr/>
          </p:nvSpPr>
          <p:spPr>
            <a:xfrm>
              <a:off x="3085502" y="3295189"/>
              <a:ext cx="5199000" cy="330600"/>
            </a:xfrm>
            <a:prstGeom prst="rect">
              <a:avLst/>
            </a:prstGeom>
            <a:no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How content is taught and learnt in the classroom.</a:t>
              </a:r>
              <a:endParaRPr sz="2400">
                <a:solidFill>
                  <a:srgbClr val="FFFFFF"/>
                </a:solidFill>
                <a:latin typeface="Roboto"/>
                <a:ea typeface="Roboto"/>
                <a:cs typeface="Roboto"/>
                <a:sym typeface="Roboto"/>
              </a:endParaRPr>
            </a:p>
          </p:txBody>
        </p:sp>
      </p:grpSp>
      <p:pic>
        <p:nvPicPr>
          <p:cNvPr id="440" name="Google Shape;440;p45"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46"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pic>
        <p:nvPicPr>
          <p:cNvPr id="447" name="Google Shape;447;p46" descr="Image result for what makes great teachi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91900" y="459938"/>
            <a:ext cx="4195625" cy="5938124"/>
          </a:xfrm>
          <a:prstGeom prst="rect">
            <a:avLst/>
          </a:prstGeom>
          <a:noFill/>
          <a:ln>
            <a:noFill/>
          </a:ln>
        </p:spPr>
      </p:pic>
      <p:sp>
        <p:nvSpPr>
          <p:cNvPr id="448" name="Google Shape;448;p46"/>
          <p:cNvSpPr txBox="1"/>
          <p:nvPr/>
        </p:nvSpPr>
        <p:spPr>
          <a:xfrm>
            <a:off x="5758600" y="819050"/>
            <a:ext cx="5564100" cy="47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Raleway"/>
                <a:ea typeface="Raleway"/>
                <a:cs typeface="Raleway"/>
                <a:sym typeface="Raleway"/>
              </a:rPr>
              <a:t>The teacher’s </a:t>
            </a:r>
            <a:r>
              <a:rPr lang="en-US" sz="2400" b="1">
                <a:solidFill>
                  <a:srgbClr val="FFFFFF"/>
                </a:solidFill>
                <a:latin typeface="Raleway"/>
                <a:ea typeface="Raleway"/>
                <a:cs typeface="Raleway"/>
                <a:sym typeface="Raleway"/>
              </a:rPr>
              <a:t>subject knowledge</a:t>
            </a:r>
            <a:r>
              <a:rPr lang="en-US" sz="2400">
                <a:solidFill>
                  <a:srgbClr val="FFFFFF"/>
                </a:solidFill>
                <a:latin typeface="Raleway"/>
                <a:ea typeface="Raleway"/>
                <a:cs typeface="Raleway"/>
                <a:sym typeface="Raleway"/>
              </a:rPr>
              <a:t> is </a:t>
            </a:r>
            <a:r>
              <a:rPr lang="en-US" sz="2400" b="1">
                <a:solidFill>
                  <a:srgbClr val="FFFFFF"/>
                </a:solidFill>
                <a:latin typeface="Raleway"/>
                <a:ea typeface="Raleway"/>
                <a:cs typeface="Raleway"/>
                <a:sym typeface="Raleway"/>
              </a:rPr>
              <a:t>the most important factor </a:t>
            </a:r>
            <a:r>
              <a:rPr lang="en-US" sz="2400">
                <a:solidFill>
                  <a:srgbClr val="FFFFFF"/>
                </a:solidFill>
                <a:latin typeface="Raleway"/>
                <a:ea typeface="Raleway"/>
                <a:cs typeface="Raleway"/>
                <a:sym typeface="Raleway"/>
              </a:rPr>
              <a:t>associated with great teaching and strong student outcomes.</a:t>
            </a:r>
            <a:endParaRPr sz="2400">
              <a:solidFill>
                <a:srgbClr val="FFFFFF"/>
              </a:solidFill>
              <a:latin typeface="Raleway"/>
              <a:ea typeface="Raleway"/>
              <a:cs typeface="Raleway"/>
              <a:sym typeface="Raleway"/>
            </a:endParaRPr>
          </a:p>
          <a:p>
            <a:pPr marL="0" lvl="0" indent="0" algn="l" rtl="0">
              <a:spcBef>
                <a:spcPts val="0"/>
              </a:spcBef>
              <a:spcAft>
                <a:spcPts val="0"/>
              </a:spcAft>
              <a:buNone/>
            </a:pPr>
            <a:endParaRPr sz="1800">
              <a:solidFill>
                <a:srgbClr val="FFFFFF"/>
              </a:solidFill>
              <a:latin typeface="Raleway"/>
              <a:ea typeface="Raleway"/>
              <a:cs typeface="Raleway"/>
              <a:sym typeface="Raleway"/>
            </a:endParaRPr>
          </a:p>
          <a:p>
            <a:pPr marL="0" lvl="0" indent="0" algn="l" rtl="0">
              <a:spcBef>
                <a:spcPts val="0"/>
              </a:spcBef>
              <a:spcAft>
                <a:spcPts val="0"/>
              </a:spcAft>
              <a:buNone/>
            </a:pPr>
            <a:endParaRPr sz="1800">
              <a:solidFill>
                <a:srgbClr val="FFFFFF"/>
              </a:solidFill>
              <a:latin typeface="Raleway"/>
              <a:ea typeface="Raleway"/>
              <a:cs typeface="Raleway"/>
              <a:sym typeface="Raleway"/>
            </a:endParaRPr>
          </a:p>
          <a:p>
            <a:pPr marL="0" lvl="0" indent="0" algn="l" rtl="0">
              <a:spcBef>
                <a:spcPts val="0"/>
              </a:spcBef>
              <a:spcAft>
                <a:spcPts val="0"/>
              </a:spcAft>
              <a:buNone/>
            </a:pPr>
            <a:r>
              <a:rPr lang="en-US" sz="1800">
                <a:solidFill>
                  <a:srgbClr val="FFFFFF"/>
                </a:solidFill>
                <a:latin typeface="Raleway"/>
                <a:ea typeface="Raleway"/>
                <a:cs typeface="Raleway"/>
                <a:sym typeface="Raleway"/>
              </a:rPr>
              <a:t>But:</a:t>
            </a:r>
            <a:endParaRPr sz="1800">
              <a:solidFill>
                <a:srgbClr val="FFFFFF"/>
              </a:solidFill>
              <a:latin typeface="Raleway"/>
              <a:ea typeface="Raleway"/>
              <a:cs typeface="Raleway"/>
              <a:sym typeface="Raleway"/>
            </a:endParaRPr>
          </a:p>
          <a:p>
            <a:pPr marL="0" lvl="0" indent="0" algn="l" rtl="0">
              <a:spcBef>
                <a:spcPts val="0"/>
              </a:spcBef>
              <a:spcAft>
                <a:spcPts val="0"/>
              </a:spcAft>
              <a:buNone/>
            </a:pPr>
            <a:endParaRPr sz="1800">
              <a:solidFill>
                <a:srgbClr val="FFFFFF"/>
              </a:solidFill>
              <a:latin typeface="Raleway"/>
              <a:ea typeface="Raleway"/>
              <a:cs typeface="Raleway"/>
              <a:sym typeface="Raleway"/>
            </a:endParaRPr>
          </a:p>
          <a:p>
            <a:pPr marL="0" lvl="0" indent="0" algn="l" rtl="0">
              <a:spcBef>
                <a:spcPts val="0"/>
              </a:spcBef>
              <a:spcAft>
                <a:spcPts val="0"/>
              </a:spcAft>
              <a:buNone/>
            </a:pPr>
            <a:endParaRPr sz="1800">
              <a:solidFill>
                <a:srgbClr val="FFFFFF"/>
              </a:solidFill>
              <a:latin typeface="Raleway"/>
              <a:ea typeface="Raleway"/>
              <a:cs typeface="Raleway"/>
              <a:sym typeface="Raleway"/>
            </a:endParaRPr>
          </a:p>
          <a:p>
            <a:pPr marL="457200" lvl="0" indent="-342900" algn="l" rtl="0">
              <a:spcBef>
                <a:spcPts val="0"/>
              </a:spcBef>
              <a:spcAft>
                <a:spcPts val="0"/>
              </a:spcAft>
              <a:buClr>
                <a:srgbClr val="FFFFFF"/>
              </a:buClr>
              <a:buSzPts val="1800"/>
              <a:buFont typeface="Raleway"/>
              <a:buChar char="●"/>
            </a:pPr>
            <a:r>
              <a:rPr lang="en-US" sz="1800">
                <a:solidFill>
                  <a:srgbClr val="FFFFFF"/>
                </a:solidFill>
                <a:latin typeface="Raleway"/>
                <a:ea typeface="Raleway"/>
                <a:cs typeface="Raleway"/>
                <a:sym typeface="Raleway"/>
              </a:rPr>
              <a:t>KS3 curriculum is often delivered by non-subject specialists, or not prioritised as much as GCSE / A level. </a:t>
            </a:r>
            <a:endParaRPr sz="1800">
              <a:solidFill>
                <a:srgbClr val="FFFFFF"/>
              </a:solidFill>
              <a:latin typeface="Raleway"/>
              <a:ea typeface="Raleway"/>
              <a:cs typeface="Raleway"/>
              <a:sym typeface="Raleway"/>
            </a:endParaRPr>
          </a:p>
          <a:p>
            <a:pPr marL="457200" lvl="0" indent="-342900" algn="l" rtl="0">
              <a:spcBef>
                <a:spcPts val="0"/>
              </a:spcBef>
              <a:spcAft>
                <a:spcPts val="0"/>
              </a:spcAft>
              <a:buClr>
                <a:srgbClr val="FFFFFF"/>
              </a:buClr>
              <a:buSzPts val="1800"/>
              <a:buFont typeface="Raleway"/>
              <a:buChar char="●"/>
            </a:pPr>
            <a:r>
              <a:rPr lang="en-US" sz="1800">
                <a:solidFill>
                  <a:srgbClr val="FFFFFF"/>
                </a:solidFill>
                <a:latin typeface="Raleway"/>
                <a:ea typeface="Raleway"/>
                <a:cs typeface="Raleway"/>
                <a:sym typeface="Raleway"/>
              </a:rPr>
              <a:t>Teachers are often left with too little time to develop their own subject knowledge.</a:t>
            </a:r>
            <a:endParaRPr sz="1800">
              <a:solidFill>
                <a:srgbClr val="FFFFFF"/>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6100" y="0"/>
            <a:ext cx="6859294" cy="6858001"/>
          </a:xfrm>
          <a:prstGeom prst="rect">
            <a:avLst/>
          </a:prstGeom>
          <a:noFill/>
          <a:ln>
            <a:noFill/>
          </a:ln>
        </p:spPr>
      </p:pic>
      <p:pic>
        <p:nvPicPr>
          <p:cNvPr id="455" name="Google Shape;455;p47"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32475" y="245485"/>
            <a:ext cx="4249834" cy="6283901"/>
          </a:xfrm>
          <a:prstGeom prst="rect">
            <a:avLst/>
          </a:prstGeom>
          <a:noFill/>
          <a:ln>
            <a:noFill/>
          </a:ln>
        </p:spPr>
      </p:pic>
      <p:pic>
        <p:nvPicPr>
          <p:cNvPr id="463" name="Google Shape;463;p48"/>
          <p:cNvPicPr preferRelativeResize="0"/>
          <p:nvPr/>
        </p:nvPicPr>
        <p:blipFill>
          <a:blip r:embed="rId4">
            <a:alphaModFix/>
          </a:blip>
          <a:stretch>
            <a:fillRect/>
          </a:stretch>
        </p:blipFill>
        <p:spPr>
          <a:xfrm>
            <a:off x="7965534" y="1690825"/>
            <a:ext cx="2057400" cy="1809750"/>
          </a:xfrm>
          <a:prstGeom prst="rect">
            <a:avLst/>
          </a:prstGeom>
          <a:noFill/>
          <a:ln>
            <a:noFill/>
          </a:ln>
        </p:spPr>
      </p:pic>
      <p:sp>
        <p:nvSpPr>
          <p:cNvPr id="464" name="Google Shape;464;p48"/>
          <p:cNvSpPr txBox="1"/>
          <p:nvPr/>
        </p:nvSpPr>
        <p:spPr>
          <a:xfrm>
            <a:off x="6858000" y="3720275"/>
            <a:ext cx="4297500" cy="16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Nunito"/>
                <a:ea typeface="Nunito"/>
                <a:cs typeface="Nunito"/>
                <a:sym typeface="Nunito"/>
              </a:rPr>
              <a:t>Retrieval Practice</a:t>
            </a:r>
            <a:endParaRPr sz="4800">
              <a:solidFill>
                <a:srgbClr val="FFFFFF"/>
              </a:solidFill>
              <a:latin typeface="Nunito"/>
              <a:ea typeface="Nunito"/>
              <a:cs typeface="Nunito"/>
              <a:sym typeface="Nunito"/>
            </a:endParaRPr>
          </a:p>
        </p:txBody>
      </p:sp>
      <p:pic>
        <p:nvPicPr>
          <p:cNvPr id="465" name="Google Shape;465;p48"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title"/>
          </p:nvPr>
        </p:nvSpPr>
        <p:spPr>
          <a:xfrm>
            <a:off x="838200" y="88440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7100" y="287050"/>
            <a:ext cx="4498600" cy="6283901"/>
          </a:xfrm>
          <a:prstGeom prst="rect">
            <a:avLst/>
          </a:prstGeom>
          <a:noFill/>
          <a:ln>
            <a:noFill/>
          </a:ln>
        </p:spPr>
      </p:pic>
      <p:pic>
        <p:nvPicPr>
          <p:cNvPr id="473" name="Google Shape;473;p49"/>
          <p:cNvPicPr preferRelativeResize="0"/>
          <p:nvPr/>
        </p:nvPicPr>
        <p:blipFill>
          <a:blip r:embed="rId4">
            <a:alphaModFix/>
          </a:blip>
          <a:stretch>
            <a:fillRect/>
          </a:stretch>
        </p:blipFill>
        <p:spPr>
          <a:xfrm>
            <a:off x="7973288" y="1646250"/>
            <a:ext cx="2066925" cy="1600200"/>
          </a:xfrm>
          <a:prstGeom prst="rect">
            <a:avLst/>
          </a:prstGeom>
          <a:noFill/>
          <a:ln>
            <a:noFill/>
          </a:ln>
        </p:spPr>
      </p:pic>
      <p:sp>
        <p:nvSpPr>
          <p:cNvPr id="474" name="Google Shape;474;p49"/>
          <p:cNvSpPr txBox="1"/>
          <p:nvPr/>
        </p:nvSpPr>
        <p:spPr>
          <a:xfrm>
            <a:off x="6858000" y="3491675"/>
            <a:ext cx="4297500" cy="16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Nunito"/>
                <a:ea typeface="Nunito"/>
                <a:cs typeface="Nunito"/>
                <a:sym typeface="Nunito"/>
              </a:rPr>
              <a:t>Everybody Reads</a:t>
            </a:r>
            <a:endParaRPr sz="4800">
              <a:solidFill>
                <a:srgbClr val="FFFFFF"/>
              </a:solidFill>
              <a:latin typeface="Nunito"/>
              <a:ea typeface="Nunito"/>
              <a:cs typeface="Nunito"/>
              <a:sym typeface="Nunito"/>
            </a:endParaRPr>
          </a:p>
        </p:txBody>
      </p:sp>
      <p:pic>
        <p:nvPicPr>
          <p:cNvPr id="475" name="Google Shape;475;p49"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0"/>
          <p:cNvSpPr txBox="1">
            <a:spLocks noGrp="1"/>
          </p:cNvSpPr>
          <p:nvPr>
            <p:ph type="title"/>
          </p:nvPr>
        </p:nvSpPr>
        <p:spPr>
          <a:xfrm>
            <a:off x="0" y="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FFFFFF"/>
                </a:solidFill>
                <a:latin typeface="Oswald"/>
                <a:ea typeface="Oswald"/>
                <a:cs typeface="Oswald"/>
                <a:sym typeface="Oswald"/>
              </a:rPr>
              <a:t>Constant Curriculum Clarity</a:t>
            </a:r>
            <a:endParaRPr>
              <a:solidFill>
                <a:srgbClr val="FFFFFF"/>
              </a:solidFill>
              <a:latin typeface="Oswald"/>
              <a:ea typeface="Oswald"/>
              <a:cs typeface="Oswald"/>
              <a:sym typeface="Oswald"/>
            </a:endParaRPr>
          </a:p>
        </p:txBody>
      </p:sp>
      <p:pic>
        <p:nvPicPr>
          <p:cNvPr id="482" name="Google Shape;482;p50"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
        <p:nvSpPr>
          <p:cNvPr id="483" name="Google Shape;483;p50"/>
          <p:cNvSpPr/>
          <p:nvPr/>
        </p:nvSpPr>
        <p:spPr>
          <a:xfrm>
            <a:off x="5876187" y="1639575"/>
            <a:ext cx="6059700" cy="490200"/>
          </a:xfrm>
          <a:prstGeom prst="rect">
            <a:avLst/>
          </a:prstGeom>
          <a:solidFill>
            <a:srgbClr val="0B7140"/>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rgbClr val="FFFFFF"/>
                </a:solidFill>
                <a:latin typeface="Oswald"/>
                <a:ea typeface="Oswald"/>
                <a:cs typeface="Oswald"/>
                <a:sym typeface="Oswald"/>
              </a:rPr>
              <a:t>PURPOSE</a:t>
            </a:r>
            <a:r>
              <a:rPr lang="en-US"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sp>
        <p:nvSpPr>
          <p:cNvPr id="484" name="Google Shape;484;p50"/>
          <p:cNvSpPr/>
          <p:nvPr/>
        </p:nvSpPr>
        <p:spPr>
          <a:xfrm>
            <a:off x="693871" y="1627975"/>
            <a:ext cx="5093400" cy="490200"/>
          </a:xfrm>
          <a:prstGeom prst="rect">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800">
                <a:solidFill>
                  <a:schemeClr val="lt1"/>
                </a:solidFill>
                <a:latin typeface="Oswald"/>
                <a:ea typeface="Oswald"/>
                <a:cs typeface="Oswald"/>
                <a:sym typeface="Oswald"/>
              </a:rPr>
              <a:t>STAFF DEVELOPMENT</a:t>
            </a:r>
            <a:endParaRPr sz="1800">
              <a:solidFill>
                <a:schemeClr val="lt1"/>
              </a:solidFill>
              <a:latin typeface="Oswald"/>
              <a:ea typeface="Oswald"/>
              <a:cs typeface="Oswald"/>
              <a:sym typeface="Oswald"/>
            </a:endParaRPr>
          </a:p>
        </p:txBody>
      </p:sp>
      <p:grpSp>
        <p:nvGrpSpPr>
          <p:cNvPr id="485" name="Google Shape;485;p50"/>
          <p:cNvGrpSpPr/>
          <p:nvPr/>
        </p:nvGrpSpPr>
        <p:grpSpPr>
          <a:xfrm>
            <a:off x="693863" y="3382212"/>
            <a:ext cx="11241437" cy="1100298"/>
            <a:chOff x="943723" y="3783775"/>
            <a:chExt cx="5246389" cy="674450"/>
          </a:xfrm>
        </p:grpSpPr>
        <p:sp>
          <p:nvSpPr>
            <p:cNvPr id="486" name="Google Shape;486;p50"/>
            <p:cNvSpPr/>
            <p:nvPr/>
          </p:nvSpPr>
          <p:spPr>
            <a:xfrm>
              <a:off x="3362312" y="3783806"/>
              <a:ext cx="2827800" cy="674400"/>
            </a:xfrm>
            <a:prstGeom prst="rect">
              <a:avLst/>
            </a:prstGeom>
            <a:solidFill>
              <a:srgbClr val="0B7140"/>
            </a:solidFill>
            <a:ln>
              <a:noFill/>
            </a:ln>
          </p:spPr>
          <p:txBody>
            <a:bodyPr spcFirstLastPara="1" wrap="square" lIns="121900" tIns="121900" rIns="121900" bIns="121900" anchor="t" anchorCtr="0">
              <a:noAutofit/>
            </a:bodyPr>
            <a:lstStyle/>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Identify specific areas of teaching practice to improve.</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Model and practise these areas.</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Incrementally get better. </a:t>
              </a:r>
              <a:endParaRPr sz="1800">
                <a:solidFill>
                  <a:srgbClr val="FFFFFF"/>
                </a:solidFill>
                <a:latin typeface="Roboto"/>
                <a:ea typeface="Roboto"/>
                <a:cs typeface="Roboto"/>
                <a:sym typeface="Roboto"/>
              </a:endParaRPr>
            </a:p>
          </p:txBody>
        </p:sp>
        <p:sp>
          <p:nvSpPr>
            <p:cNvPr id="487" name="Google Shape;487;p50"/>
            <p:cNvSpPr/>
            <p:nvPr/>
          </p:nvSpPr>
          <p:spPr>
            <a:xfrm>
              <a:off x="943723" y="3783775"/>
              <a:ext cx="2379900" cy="674400"/>
            </a:xfrm>
            <a:prstGeom prst="rect">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88" name="Google Shape;488;p50"/>
            <p:cNvSpPr/>
            <p:nvPr/>
          </p:nvSpPr>
          <p:spPr>
            <a:xfrm>
              <a:off x="1632122" y="3783788"/>
              <a:ext cx="674400" cy="674400"/>
            </a:xfrm>
            <a:prstGeom prst="rtTriangle">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89" name="Google Shape;489;p50"/>
            <p:cNvSpPr/>
            <p:nvPr/>
          </p:nvSpPr>
          <p:spPr>
            <a:xfrm>
              <a:off x="943723" y="3783788"/>
              <a:ext cx="687600" cy="674400"/>
            </a:xfrm>
            <a:prstGeom prst="rtTriangle">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90" name="Google Shape;490;p50"/>
            <p:cNvSpPr/>
            <p:nvPr/>
          </p:nvSpPr>
          <p:spPr>
            <a:xfrm>
              <a:off x="1210848" y="3783832"/>
              <a:ext cx="425700" cy="4092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2</a:t>
              </a:r>
              <a:endParaRPr sz="1800">
                <a:solidFill>
                  <a:srgbClr val="FFFFFF"/>
                </a:solidFill>
                <a:latin typeface="Roboto"/>
                <a:ea typeface="Roboto"/>
                <a:cs typeface="Roboto"/>
                <a:sym typeface="Roboto"/>
              </a:endParaRPr>
            </a:p>
          </p:txBody>
        </p:sp>
        <p:sp>
          <p:nvSpPr>
            <p:cNvPr id="491" name="Google Shape;491;p50"/>
            <p:cNvSpPr/>
            <p:nvPr/>
          </p:nvSpPr>
          <p:spPr>
            <a:xfrm>
              <a:off x="1704725" y="3783825"/>
              <a:ext cx="1488600" cy="67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Individual Coaching</a:t>
              </a:r>
              <a:endParaRPr sz="1800">
                <a:solidFill>
                  <a:srgbClr val="FFFFFF"/>
                </a:solidFill>
                <a:latin typeface="Roboto"/>
                <a:ea typeface="Roboto"/>
                <a:cs typeface="Roboto"/>
                <a:sym typeface="Roboto"/>
              </a:endParaRPr>
            </a:p>
          </p:txBody>
        </p:sp>
      </p:grpSp>
      <p:grpSp>
        <p:nvGrpSpPr>
          <p:cNvPr id="492" name="Google Shape;492;p50"/>
          <p:cNvGrpSpPr/>
          <p:nvPr/>
        </p:nvGrpSpPr>
        <p:grpSpPr>
          <a:xfrm>
            <a:off x="693863" y="2182457"/>
            <a:ext cx="11241357" cy="1135476"/>
            <a:chOff x="943723" y="3076937"/>
            <a:chExt cx="5246351" cy="696013"/>
          </a:xfrm>
        </p:grpSpPr>
        <p:sp>
          <p:nvSpPr>
            <p:cNvPr id="493" name="Google Shape;493;p50"/>
            <p:cNvSpPr/>
            <p:nvPr/>
          </p:nvSpPr>
          <p:spPr>
            <a:xfrm>
              <a:off x="3362275" y="3076940"/>
              <a:ext cx="2827800" cy="674400"/>
            </a:xfrm>
            <a:prstGeom prst="rect">
              <a:avLst/>
            </a:prstGeom>
            <a:solidFill>
              <a:srgbClr val="0B7140"/>
            </a:solidFill>
            <a:ln>
              <a:noFill/>
            </a:ln>
          </p:spPr>
          <p:txBody>
            <a:bodyPr spcFirstLastPara="1" wrap="square" lIns="121900" tIns="121900" rIns="121900" bIns="121900" anchor="t" anchorCtr="0">
              <a:noAutofit/>
            </a:bodyPr>
            <a:lstStyle/>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Explore core ideas every teacher needs to know.</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Build mental models and a shared language.</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Revisit science of learning and research principles.</a:t>
              </a:r>
              <a:endParaRPr sz="1800">
                <a:solidFill>
                  <a:srgbClr val="FFFFFF"/>
                </a:solidFill>
                <a:latin typeface="Roboto"/>
                <a:ea typeface="Roboto"/>
                <a:cs typeface="Roboto"/>
                <a:sym typeface="Roboto"/>
              </a:endParaRPr>
            </a:p>
          </p:txBody>
        </p:sp>
        <p:sp>
          <p:nvSpPr>
            <p:cNvPr id="494" name="Google Shape;494;p50"/>
            <p:cNvSpPr/>
            <p:nvPr/>
          </p:nvSpPr>
          <p:spPr>
            <a:xfrm>
              <a:off x="944173" y="3076937"/>
              <a:ext cx="2379900" cy="674400"/>
            </a:xfrm>
            <a:prstGeom prst="rect">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95" name="Google Shape;495;p50"/>
            <p:cNvSpPr/>
            <p:nvPr/>
          </p:nvSpPr>
          <p:spPr>
            <a:xfrm>
              <a:off x="1636547" y="3076949"/>
              <a:ext cx="674400" cy="674400"/>
            </a:xfrm>
            <a:prstGeom prst="rtTriangle">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96" name="Google Shape;496;p50"/>
            <p:cNvSpPr/>
            <p:nvPr/>
          </p:nvSpPr>
          <p:spPr>
            <a:xfrm>
              <a:off x="943723" y="3076949"/>
              <a:ext cx="687600" cy="674400"/>
            </a:xfrm>
            <a:prstGeom prst="rtTriangle">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497" name="Google Shape;497;p50"/>
            <p:cNvSpPr/>
            <p:nvPr/>
          </p:nvSpPr>
          <p:spPr>
            <a:xfrm>
              <a:off x="1210848" y="3098557"/>
              <a:ext cx="425700" cy="4092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1</a:t>
              </a:r>
              <a:endParaRPr sz="1800">
                <a:solidFill>
                  <a:srgbClr val="FFFFFF"/>
                </a:solidFill>
                <a:latin typeface="Roboto"/>
                <a:ea typeface="Roboto"/>
                <a:cs typeface="Roboto"/>
                <a:sym typeface="Roboto"/>
              </a:endParaRPr>
            </a:p>
          </p:txBody>
        </p:sp>
        <p:sp>
          <p:nvSpPr>
            <p:cNvPr id="498" name="Google Shape;498;p50"/>
            <p:cNvSpPr/>
            <p:nvPr/>
          </p:nvSpPr>
          <p:spPr>
            <a:xfrm>
              <a:off x="1704725" y="3098550"/>
              <a:ext cx="1488600" cy="67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Collective CPD</a:t>
              </a:r>
              <a:endParaRPr sz="1800">
                <a:solidFill>
                  <a:srgbClr val="FFFFFF"/>
                </a:solidFill>
                <a:latin typeface="Roboto"/>
                <a:ea typeface="Roboto"/>
                <a:cs typeface="Roboto"/>
                <a:sym typeface="Roboto"/>
              </a:endParaRPr>
            </a:p>
          </p:txBody>
        </p:sp>
      </p:grpSp>
      <p:grpSp>
        <p:nvGrpSpPr>
          <p:cNvPr id="499" name="Google Shape;499;p50"/>
          <p:cNvGrpSpPr/>
          <p:nvPr/>
        </p:nvGrpSpPr>
        <p:grpSpPr>
          <a:xfrm>
            <a:off x="693863" y="4578205"/>
            <a:ext cx="11241363" cy="1100298"/>
            <a:chOff x="943723" y="4469050"/>
            <a:chExt cx="5246354" cy="674450"/>
          </a:xfrm>
        </p:grpSpPr>
        <p:sp>
          <p:nvSpPr>
            <p:cNvPr id="500" name="Google Shape;500;p50"/>
            <p:cNvSpPr/>
            <p:nvPr/>
          </p:nvSpPr>
          <p:spPr>
            <a:xfrm>
              <a:off x="3362277" y="4469056"/>
              <a:ext cx="2827800" cy="674400"/>
            </a:xfrm>
            <a:prstGeom prst="rect">
              <a:avLst/>
            </a:prstGeom>
            <a:solidFill>
              <a:srgbClr val="0B7140"/>
            </a:solidFill>
            <a:ln>
              <a:noFill/>
            </a:ln>
          </p:spPr>
          <p:txBody>
            <a:bodyPr spcFirstLastPara="1" wrap="square" lIns="121900" tIns="121900" rIns="121900" bIns="121900" anchor="t" anchorCtr="0">
              <a:noAutofit/>
            </a:bodyPr>
            <a:lstStyle/>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Improve subject knowledge in each discipline.</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Debate the important concepts in each subject.</a:t>
              </a:r>
              <a:endParaRPr sz="1800">
                <a:solidFill>
                  <a:srgbClr val="FFFFFF"/>
                </a:solidFill>
                <a:latin typeface="Roboto"/>
                <a:ea typeface="Roboto"/>
                <a:cs typeface="Roboto"/>
                <a:sym typeface="Roboto"/>
              </a:endParaRPr>
            </a:p>
            <a:p>
              <a:pPr marL="285750" lvl="0" indent="-285750" algn="l" rtl="0">
                <a:lnSpc>
                  <a:spcPct val="115000"/>
                </a:lnSpc>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Ensure long term disciplinary progression for pupils.</a:t>
              </a:r>
              <a:endParaRPr sz="1800">
                <a:solidFill>
                  <a:srgbClr val="FFFFFF"/>
                </a:solidFill>
                <a:latin typeface="Roboto"/>
                <a:ea typeface="Roboto"/>
                <a:cs typeface="Roboto"/>
                <a:sym typeface="Roboto"/>
              </a:endParaRPr>
            </a:p>
          </p:txBody>
        </p:sp>
        <p:sp>
          <p:nvSpPr>
            <p:cNvPr id="501" name="Google Shape;501;p50"/>
            <p:cNvSpPr/>
            <p:nvPr/>
          </p:nvSpPr>
          <p:spPr>
            <a:xfrm>
              <a:off x="943723" y="4469050"/>
              <a:ext cx="2379900" cy="674400"/>
            </a:xfrm>
            <a:prstGeom prst="rect">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502" name="Google Shape;502;p50"/>
            <p:cNvSpPr/>
            <p:nvPr/>
          </p:nvSpPr>
          <p:spPr>
            <a:xfrm>
              <a:off x="1632122" y="4469063"/>
              <a:ext cx="674400" cy="674400"/>
            </a:xfrm>
            <a:prstGeom prst="rtTriangle">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503" name="Google Shape;503;p50"/>
            <p:cNvSpPr/>
            <p:nvPr/>
          </p:nvSpPr>
          <p:spPr>
            <a:xfrm>
              <a:off x="943723" y="4469063"/>
              <a:ext cx="687600" cy="674400"/>
            </a:xfrm>
            <a:prstGeom prst="rtTriangle">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504" name="Google Shape;504;p50"/>
            <p:cNvSpPr/>
            <p:nvPr/>
          </p:nvSpPr>
          <p:spPr>
            <a:xfrm>
              <a:off x="1210848" y="4469107"/>
              <a:ext cx="425700" cy="4092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3</a:t>
              </a:r>
              <a:endParaRPr sz="1800">
                <a:solidFill>
                  <a:srgbClr val="FFFFFF"/>
                </a:solidFill>
                <a:latin typeface="Roboto"/>
                <a:ea typeface="Roboto"/>
                <a:cs typeface="Roboto"/>
                <a:sym typeface="Roboto"/>
              </a:endParaRPr>
            </a:p>
          </p:txBody>
        </p:sp>
        <p:sp>
          <p:nvSpPr>
            <p:cNvPr id="505" name="Google Shape;505;p50"/>
            <p:cNvSpPr/>
            <p:nvPr/>
          </p:nvSpPr>
          <p:spPr>
            <a:xfrm>
              <a:off x="1704725" y="4469100"/>
              <a:ext cx="1488600" cy="67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Subject Specific Development</a:t>
              </a:r>
              <a:endParaRPr sz="1800">
                <a:solidFill>
                  <a:srgbClr val="FFFFFF"/>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1000"/>
                                        <p:tgtEl>
                                          <p:spTgt spid="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
                                        </p:tgtEl>
                                        <p:attrNameLst>
                                          <p:attrName>style.visibility</p:attrName>
                                        </p:attrNameLst>
                                      </p:cBhvr>
                                      <p:to>
                                        <p:strVal val="visible"/>
                                      </p:to>
                                    </p:set>
                                    <p:animEffect transition="in" filter="fade">
                                      <p:cBhvr>
                                        <p:cTn id="17" dur="1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 name="Google Shape;512;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95863" y="439025"/>
            <a:ext cx="7600276" cy="5842551"/>
          </a:xfrm>
          <a:prstGeom prst="rect">
            <a:avLst/>
          </a:prstGeom>
          <a:noFill/>
          <a:ln>
            <a:noFill/>
          </a:ln>
        </p:spPr>
      </p:pic>
      <p:pic>
        <p:nvPicPr>
          <p:cNvPr id="513" name="Google Shape;513;p51"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0" y="0"/>
            <a:ext cx="69147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FFFFFF"/>
                </a:solidFill>
                <a:latin typeface="Raleway"/>
                <a:ea typeface="Raleway"/>
                <a:cs typeface="Raleway"/>
                <a:sym typeface="Raleway"/>
              </a:rPr>
              <a:t>What is ‘learning’?</a:t>
            </a:r>
            <a:endParaRPr sz="3600" b="1">
              <a:solidFill>
                <a:srgbClr val="FFFFFF"/>
              </a:solidFill>
              <a:latin typeface="Raleway"/>
              <a:ea typeface="Raleway"/>
              <a:cs typeface="Raleway"/>
              <a:sym typeface="Raleway"/>
            </a:endParaRPr>
          </a:p>
        </p:txBody>
      </p:sp>
      <p:pic>
        <p:nvPicPr>
          <p:cNvPr id="114" name="Google Shape;114;p16" descr="Image result for science of learni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5101" y="1432700"/>
            <a:ext cx="2131801" cy="2189900"/>
          </a:xfrm>
          <a:prstGeom prst="rect">
            <a:avLst/>
          </a:prstGeom>
          <a:noFill/>
          <a:ln>
            <a:noFill/>
          </a:ln>
        </p:spPr>
      </p:pic>
      <p:pic>
        <p:nvPicPr>
          <p:cNvPr id="115" name="Google Shape;115;p16" descr="Image result for why don't students like school"/>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5112" y="3961837"/>
            <a:ext cx="1685575" cy="2527375"/>
          </a:xfrm>
          <a:prstGeom prst="rect">
            <a:avLst/>
          </a:prstGeom>
          <a:noFill/>
          <a:ln>
            <a:noFill/>
          </a:ln>
        </p:spPr>
      </p:pic>
      <p:pic>
        <p:nvPicPr>
          <p:cNvPr id="116" name="Google Shape;116;p16" descr="Image result for learning what is it and how might we catalyse it"/>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97550" y="1432700"/>
            <a:ext cx="1548470" cy="2189900"/>
          </a:xfrm>
          <a:prstGeom prst="rect">
            <a:avLst/>
          </a:prstGeom>
          <a:noFill/>
          <a:ln>
            <a:noFill/>
          </a:ln>
        </p:spPr>
      </p:pic>
      <p:pic>
        <p:nvPicPr>
          <p:cNvPr id="117" name="Google Shape;117;p16" descr="Image result for making good progress"/>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860425" y="3960050"/>
            <a:ext cx="1685600" cy="2530942"/>
          </a:xfrm>
          <a:prstGeom prst="rect">
            <a:avLst/>
          </a:prstGeom>
          <a:noFill/>
          <a:ln>
            <a:noFill/>
          </a:ln>
        </p:spPr>
      </p:pic>
      <p:pic>
        <p:nvPicPr>
          <p:cNvPr id="118" name="Google Shape;118;p1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812598" y="2085000"/>
            <a:ext cx="5291049" cy="3431301"/>
          </a:xfrm>
          <a:prstGeom prst="rect">
            <a:avLst/>
          </a:prstGeom>
          <a:noFill/>
          <a:ln>
            <a:noFill/>
          </a:ln>
        </p:spPr>
      </p:pic>
      <p:pic>
        <p:nvPicPr>
          <p:cNvPr id="119" name="Google Shape;119;p16" descr="Image result for reach academy logo"/>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0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2"/>
          <p:cNvSpPr/>
          <p:nvPr/>
        </p:nvSpPr>
        <p:spPr>
          <a:xfrm>
            <a:off x="590900" y="4259175"/>
            <a:ext cx="4974900" cy="1994100"/>
          </a:xfrm>
          <a:prstGeom prst="wedgeRectCallout">
            <a:avLst>
              <a:gd name="adj1" fmla="val -40268"/>
              <a:gd name="adj2" fmla="val 655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chemeClr val="dk1"/>
                </a:solidFill>
              </a:rPr>
              <a:t>'Pupils love the depth and the rigor of the learning. They speak with confidence about complex topics and, more importantly, have retained knowledge and are able to make links and connections in their learning.'</a:t>
            </a:r>
            <a:endParaRPr sz="1800" b="1" dirty="0"/>
          </a:p>
        </p:txBody>
      </p:sp>
      <p:sp>
        <p:nvSpPr>
          <p:cNvPr id="520" name="Google Shape;520;p52"/>
          <p:cNvSpPr/>
          <p:nvPr/>
        </p:nvSpPr>
        <p:spPr>
          <a:xfrm>
            <a:off x="590900" y="261025"/>
            <a:ext cx="6171900" cy="1665300"/>
          </a:xfrm>
          <a:prstGeom prst="wedgeRectCallout">
            <a:avLst>
              <a:gd name="adj1" fmla="val -39262"/>
              <a:gd name="adj2" fmla="val 650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t>'We have been so impressed with the pupils' outcomes. It has really shown up what they are capable of achieving and that we should be challenging them much more in all areas of the curriculum.'</a:t>
            </a:r>
            <a:endParaRPr sz="1800" b="1" dirty="0"/>
          </a:p>
        </p:txBody>
      </p:sp>
      <p:sp>
        <p:nvSpPr>
          <p:cNvPr id="521" name="Google Shape;521;p52"/>
          <p:cNvSpPr/>
          <p:nvPr/>
        </p:nvSpPr>
        <p:spPr>
          <a:xfrm>
            <a:off x="590900" y="2260100"/>
            <a:ext cx="6766800" cy="1665300"/>
          </a:xfrm>
          <a:prstGeom prst="wedgeRectCallout">
            <a:avLst>
              <a:gd name="adj1" fmla="val -40101"/>
              <a:gd name="adj2" fmla="val 6781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rPr>
              <a:t>'The [curriculum] project has had a really positive impact on workload. Staff have even been taking the model and applying it to other subject areas and key stages because they like it so much and it really works for them and the pupils.'</a:t>
            </a:r>
            <a:endParaRPr sz="1800" b="1" dirty="0"/>
          </a:p>
        </p:txBody>
      </p:sp>
      <p:sp>
        <p:nvSpPr>
          <p:cNvPr id="522" name="Google Shape;522;p52"/>
          <p:cNvSpPr/>
          <p:nvPr/>
        </p:nvSpPr>
        <p:spPr>
          <a:xfrm>
            <a:off x="5660575" y="4259175"/>
            <a:ext cx="6245700" cy="1994100"/>
          </a:xfrm>
          <a:prstGeom prst="wedgeRectCallout">
            <a:avLst>
              <a:gd name="adj1" fmla="val -40268"/>
              <a:gd name="adj2" fmla="val 655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chemeClr val="dk1"/>
                </a:solidFill>
              </a:rPr>
              <a:t>‘There is a great progression of tasks in each booklet and pupils’ vocabulary has improved dramatically. Pupils are incorporating the high level vocabulary in their speaking and writing, which has been great to see.’ Non-specialist teacher</a:t>
            </a:r>
            <a:endParaRPr sz="1800" b="1" dirty="0"/>
          </a:p>
        </p:txBody>
      </p:sp>
      <p:sp>
        <p:nvSpPr>
          <p:cNvPr id="523" name="Google Shape;523;p52"/>
          <p:cNvSpPr/>
          <p:nvPr/>
        </p:nvSpPr>
        <p:spPr>
          <a:xfrm>
            <a:off x="6931450" y="261025"/>
            <a:ext cx="4974900" cy="1665300"/>
          </a:xfrm>
          <a:prstGeom prst="wedgeRectCallout">
            <a:avLst>
              <a:gd name="adj1" fmla="val -40268"/>
              <a:gd name="adj2" fmla="val 655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chemeClr val="dk1"/>
                </a:solidFill>
              </a:rPr>
              <a:t>‘There has been a significant reduction in teacher workload, whilst increasing the quality of pupil learning in lessons.’</a:t>
            </a:r>
            <a:endParaRPr sz="1800" b="1" dirty="0"/>
          </a:p>
        </p:txBody>
      </p:sp>
      <p:sp>
        <p:nvSpPr>
          <p:cNvPr id="524" name="Google Shape;524;p52"/>
          <p:cNvSpPr/>
          <p:nvPr/>
        </p:nvSpPr>
        <p:spPr>
          <a:xfrm>
            <a:off x="7497525" y="2260100"/>
            <a:ext cx="4408800" cy="1665300"/>
          </a:xfrm>
          <a:prstGeom prst="wedgeRectCallout">
            <a:avLst>
              <a:gd name="adj1" fmla="val -40268"/>
              <a:gd name="adj2" fmla="val 655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chemeClr val="dk1"/>
                </a:solidFill>
              </a:rPr>
              <a:t>‘I like how it is more challenging and there are a mixture of question styles. I think we are able to cover more in a lesson.’ Pupil at Marine Academy Plymouth</a:t>
            </a:r>
            <a:endParaRPr sz="18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3"/>
          <p:cNvSpPr txBox="1"/>
          <p:nvPr/>
        </p:nvSpPr>
        <p:spPr>
          <a:xfrm>
            <a:off x="2159100" y="1129850"/>
            <a:ext cx="7873800" cy="4122300"/>
          </a:xfrm>
          <a:prstGeom prst="rect">
            <a:avLst/>
          </a:prstGeom>
          <a:noFill/>
          <a:ln>
            <a:noFill/>
          </a:ln>
        </p:spPr>
        <p:txBody>
          <a:bodyPr spcFirstLastPara="1" wrap="square" lIns="91425" tIns="91425" rIns="91425" bIns="91425" anchor="t" anchorCtr="0">
            <a:noAutofit/>
          </a:bodyPr>
          <a:lstStyle/>
          <a:p>
            <a:pPr marL="0" lvl="0" indent="0" algn="just" rtl="0">
              <a:lnSpc>
                <a:spcPct val="160000"/>
              </a:lnSpc>
              <a:spcBef>
                <a:spcPts val="0"/>
              </a:spcBef>
              <a:spcAft>
                <a:spcPts val="0"/>
              </a:spcAft>
              <a:buNone/>
            </a:pPr>
            <a:endParaRPr sz="9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r>
              <a:rPr lang="en-US"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0"/>
              </a:spcAft>
              <a:buNone/>
            </a:pPr>
            <a:endParaRPr sz="6000" b="1">
              <a:solidFill>
                <a:srgbClr val="FFFFFF"/>
              </a:solidFill>
              <a:latin typeface="Raleway"/>
              <a:ea typeface="Raleway"/>
              <a:cs typeface="Raleway"/>
              <a:sym typeface="Raleway"/>
            </a:endParaRPr>
          </a:p>
          <a:p>
            <a:pPr marL="0" lvl="0" indent="0" algn="ctr" rtl="0">
              <a:lnSpc>
                <a:spcPct val="100000"/>
              </a:lnSpc>
              <a:spcBef>
                <a:spcPts val="900"/>
              </a:spcBef>
              <a:spcAft>
                <a:spcPts val="900"/>
              </a:spcAft>
              <a:buNone/>
            </a:pPr>
            <a:r>
              <a:rPr lang="en-US" sz="3000">
                <a:solidFill>
                  <a:srgbClr val="FFFFFF"/>
                </a:solidFill>
                <a:latin typeface="Raleway"/>
                <a:ea typeface="Raleway"/>
                <a:cs typeface="Raleway"/>
                <a:sym typeface="Raleway"/>
              </a:rPr>
              <a:t>Reflections, questions and discussion.</a:t>
            </a:r>
            <a:r>
              <a:rPr lang="en-US" sz="6000" b="1">
                <a:solidFill>
                  <a:srgbClr val="FFFFFF"/>
                </a:solidFill>
                <a:latin typeface="Raleway"/>
                <a:ea typeface="Raleway"/>
                <a:cs typeface="Raleway"/>
                <a:sym typeface="Raleway"/>
              </a:rPr>
              <a:t> </a:t>
            </a:r>
            <a:endParaRPr sz="6000" b="1">
              <a:solidFill>
                <a:srgbClr val="FFFFFF"/>
              </a:solidFill>
              <a:latin typeface="Raleway"/>
              <a:ea typeface="Raleway"/>
              <a:cs typeface="Raleway"/>
              <a:sym typeface="Raleway"/>
            </a:endParaRPr>
          </a:p>
        </p:txBody>
      </p:sp>
      <p:pic>
        <p:nvPicPr>
          <p:cNvPr id="531" name="Google Shape;531;p53"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animEffect transition="in" filter="fade">
                                      <p:cBhvr>
                                        <p:cTn id="7" dur="1000"/>
                                        <p:tgtEl>
                                          <p:spTgt spid="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xEl>
                                              <p:pRg st="1" end="1"/>
                                            </p:txEl>
                                          </p:spTgt>
                                        </p:tgtEl>
                                        <p:attrNameLst>
                                          <p:attrName>style.visibility</p:attrName>
                                        </p:attrNameLst>
                                      </p:cBhvr>
                                      <p:to>
                                        <p:strVal val="visible"/>
                                      </p:to>
                                    </p:set>
                                    <p:animEffect transition="in" filter="fade">
                                      <p:cBhvr>
                                        <p:cTn id="12" dur="1000"/>
                                        <p:tgtEl>
                                          <p:spTgt spid="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0">
                                            <p:txEl>
                                              <p:pRg st="2" end="2"/>
                                            </p:txEl>
                                          </p:spTgt>
                                        </p:tgtEl>
                                        <p:attrNameLst>
                                          <p:attrName>style.visibility</p:attrName>
                                        </p:attrNameLst>
                                      </p:cBhvr>
                                      <p:to>
                                        <p:strVal val="visible"/>
                                      </p:to>
                                    </p:set>
                                    <p:animEffect transition="in" filter="fade">
                                      <p:cBhvr>
                                        <p:cTn id="17" dur="1000"/>
                                        <p:tgtEl>
                                          <p:spTgt spid="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0">
                                            <p:txEl>
                                              <p:pRg st="3" end="3"/>
                                            </p:txEl>
                                          </p:spTgt>
                                        </p:tgtEl>
                                        <p:attrNameLst>
                                          <p:attrName>style.visibility</p:attrName>
                                        </p:attrNameLst>
                                      </p:cBhvr>
                                      <p:to>
                                        <p:strVal val="visible"/>
                                      </p:to>
                                    </p:set>
                                    <p:animEffect transition="in" filter="fade">
                                      <p:cBhvr>
                                        <p:cTn id="22" dur="1000"/>
                                        <p:tgtEl>
                                          <p:spTgt spid="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6"/>
        <p:cNvGrpSpPr/>
        <p:nvPr/>
      </p:nvGrpSpPr>
      <p:grpSpPr>
        <a:xfrm>
          <a:off x="0" y="0"/>
          <a:ext cx="0" cy="0"/>
          <a:chOff x="0" y="0"/>
          <a:chExt cx="0" cy="0"/>
        </a:xfrm>
      </p:grpSpPr>
      <p:pic>
        <p:nvPicPr>
          <p:cNvPr id="537" name="Google Shape;537;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79250" y="117896"/>
            <a:ext cx="4637542" cy="6553198"/>
          </a:xfrm>
          <a:prstGeom prst="rect">
            <a:avLst/>
          </a:prstGeom>
          <a:noFill/>
          <a:ln>
            <a:noFill/>
          </a:ln>
        </p:spPr>
      </p:pic>
      <p:pic>
        <p:nvPicPr>
          <p:cNvPr id="538" name="Google Shape;538;p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355826" y="152400"/>
            <a:ext cx="4548177" cy="6436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55" title="Annika.MOV">
            <a:hlinkClick r:id="rId3"/>
          </p:cNvPr>
          <p:cNvPicPr preferRelativeResize="0"/>
          <p:nvPr/>
        </p:nvPicPr>
        <p:blipFill>
          <a:blip r:embed="rId4">
            <a:alphaModFix/>
          </a:blip>
          <a:stretch>
            <a:fillRect/>
          </a:stretch>
        </p:blipFill>
        <p:spPr>
          <a:xfrm>
            <a:off x="1524000" y="0"/>
            <a:ext cx="9144000" cy="6858000"/>
          </a:xfrm>
          <a:prstGeom prst="rect">
            <a:avLst/>
          </a:prstGeom>
          <a:noFill/>
          <a:ln>
            <a:noFill/>
          </a:ln>
        </p:spPr>
      </p:pic>
      <p:pic>
        <p:nvPicPr>
          <p:cNvPr id="545" name="Google Shape;545;p55"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301425" y="5992375"/>
            <a:ext cx="2890575" cy="86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0" y="0"/>
            <a:ext cx="69147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FFFFFF"/>
                </a:solidFill>
                <a:latin typeface="Raleway"/>
                <a:ea typeface="Raleway"/>
                <a:cs typeface="Raleway"/>
                <a:sym typeface="Raleway"/>
              </a:rPr>
              <a:t>What is ‘learning’?</a:t>
            </a:r>
            <a:endParaRPr sz="3600" b="1">
              <a:solidFill>
                <a:srgbClr val="FFFFFF"/>
              </a:solidFill>
              <a:latin typeface="Raleway"/>
              <a:ea typeface="Raleway"/>
              <a:cs typeface="Raleway"/>
              <a:sym typeface="Raleway"/>
            </a:endParaRPr>
          </a:p>
        </p:txBody>
      </p:sp>
      <p:pic>
        <p:nvPicPr>
          <p:cNvPr id="126" name="Google Shape;126;p17" descr="Image result for kirschner sweller and clark"/>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1275" y="1763563"/>
            <a:ext cx="2437600" cy="3159124"/>
          </a:xfrm>
          <a:prstGeom prst="rect">
            <a:avLst/>
          </a:prstGeom>
          <a:noFill/>
          <a:ln>
            <a:noFill/>
          </a:ln>
        </p:spPr>
      </p:pic>
      <p:pic>
        <p:nvPicPr>
          <p:cNvPr id="127" name="Google Shape;127;p17" descr="Image result for soderstrom and bjork 20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64525" y="2981225"/>
            <a:ext cx="2437600" cy="3165188"/>
          </a:xfrm>
          <a:prstGeom prst="rect">
            <a:avLst/>
          </a:prstGeom>
          <a:noFill/>
          <a:ln>
            <a:noFill/>
          </a:ln>
        </p:spPr>
      </p:pic>
      <p:sp>
        <p:nvSpPr>
          <p:cNvPr id="128" name="Google Shape;128;p17"/>
          <p:cNvSpPr txBox="1"/>
          <p:nvPr/>
        </p:nvSpPr>
        <p:spPr>
          <a:xfrm>
            <a:off x="5134300" y="3956550"/>
            <a:ext cx="6545100" cy="1459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i="1">
                <a:solidFill>
                  <a:schemeClr val="dk1"/>
                </a:solidFill>
                <a:highlight>
                  <a:srgbClr val="FFFFFF"/>
                </a:highlight>
                <a:latin typeface="Raleway"/>
                <a:ea typeface="Raleway"/>
                <a:cs typeface="Raleway"/>
                <a:sym typeface="Raleway"/>
              </a:rPr>
              <a:t>“The primary goal of instruction should be to facilitate long-term learning—that is, to create relatively permanent changes in comprehension, understanding, and skills of the types that will support long-term retention and transfer.”</a:t>
            </a:r>
            <a:endParaRPr b="1" i="1">
              <a:solidFill>
                <a:schemeClr val="dk1"/>
              </a:solidFill>
              <a:highlight>
                <a:srgbClr val="FFFFFF"/>
              </a:highlight>
              <a:latin typeface="Raleway"/>
              <a:ea typeface="Raleway"/>
              <a:cs typeface="Raleway"/>
              <a:sym typeface="Raleway"/>
            </a:endParaRPr>
          </a:p>
          <a:p>
            <a:pPr marL="0" lvl="0" indent="0" algn="l" rtl="0">
              <a:spcBef>
                <a:spcPts val="0"/>
              </a:spcBef>
              <a:spcAft>
                <a:spcPts val="0"/>
              </a:spcAft>
              <a:buNone/>
            </a:pPr>
            <a:endParaRPr sz="1150" i="1">
              <a:solidFill>
                <a:schemeClr val="dk1"/>
              </a:solidFill>
              <a:highlight>
                <a:srgbClr val="FFFFFF"/>
              </a:highlight>
              <a:latin typeface="Raleway"/>
              <a:ea typeface="Raleway"/>
              <a:cs typeface="Raleway"/>
              <a:sym typeface="Raleway"/>
            </a:endParaRPr>
          </a:p>
          <a:p>
            <a:pPr marL="0" lvl="0" indent="0" algn="r" rtl="0">
              <a:spcBef>
                <a:spcPts val="0"/>
              </a:spcBef>
              <a:spcAft>
                <a:spcPts val="0"/>
              </a:spcAft>
              <a:buNone/>
            </a:pPr>
            <a:r>
              <a:rPr lang="en-US" sz="1000">
                <a:solidFill>
                  <a:schemeClr val="dk1"/>
                </a:solidFill>
                <a:highlight>
                  <a:srgbClr val="FFFFFF"/>
                </a:highlight>
                <a:latin typeface="Raleway"/>
                <a:ea typeface="Raleway"/>
                <a:cs typeface="Raleway"/>
                <a:sym typeface="Raleway"/>
              </a:rPr>
              <a:t>Soderstrom, N. and Bjork R. A., 2015. </a:t>
            </a:r>
            <a:r>
              <a:rPr lang="en-US" sz="1000" i="1">
                <a:solidFill>
                  <a:schemeClr val="dk1"/>
                </a:solidFill>
                <a:highlight>
                  <a:srgbClr val="FFFFFF"/>
                </a:highlight>
                <a:latin typeface="Raleway"/>
                <a:ea typeface="Raleway"/>
                <a:cs typeface="Raleway"/>
                <a:sym typeface="Raleway"/>
              </a:rPr>
              <a:t>Learning versus performance, An Integrative Review,</a:t>
            </a:r>
            <a:r>
              <a:rPr lang="en-US" sz="1000">
                <a:solidFill>
                  <a:schemeClr val="dk1"/>
                </a:solidFill>
                <a:highlight>
                  <a:srgbClr val="FFFFFF"/>
                </a:highlight>
                <a:latin typeface="Raleway"/>
                <a:ea typeface="Raleway"/>
                <a:cs typeface="Raleway"/>
                <a:sym typeface="Raleway"/>
              </a:rPr>
              <a:t> Perspectives on Psychological Science, 10(2), 176-199</a:t>
            </a:r>
            <a:endParaRPr sz="1000">
              <a:solidFill>
                <a:schemeClr val="dk1"/>
              </a:solidFill>
              <a:highlight>
                <a:srgbClr val="FFFFFF"/>
              </a:highlight>
              <a:latin typeface="Raleway"/>
              <a:ea typeface="Raleway"/>
              <a:cs typeface="Raleway"/>
              <a:sym typeface="Raleway"/>
            </a:endParaRPr>
          </a:p>
        </p:txBody>
      </p:sp>
      <p:sp>
        <p:nvSpPr>
          <p:cNvPr id="129" name="Google Shape;129;p17"/>
          <p:cNvSpPr txBox="1"/>
          <p:nvPr/>
        </p:nvSpPr>
        <p:spPr>
          <a:xfrm>
            <a:off x="5134300" y="1763575"/>
            <a:ext cx="6545100" cy="1459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i="1">
                <a:solidFill>
                  <a:schemeClr val="dk1"/>
                </a:solidFill>
                <a:highlight>
                  <a:srgbClr val="FFFFFF"/>
                </a:highlight>
                <a:latin typeface="Raleway"/>
                <a:ea typeface="Raleway"/>
                <a:cs typeface="Raleway"/>
                <a:sym typeface="Raleway"/>
              </a:rPr>
              <a:t>“Learning, in turn, is defined as a change in long-term memory. If nothing has been changed in long term memory - nothing has been learning.”</a:t>
            </a:r>
            <a:endParaRPr b="1" i="1">
              <a:solidFill>
                <a:schemeClr val="dk1"/>
              </a:solidFill>
              <a:highlight>
                <a:srgbClr val="FFFFFF"/>
              </a:highlight>
              <a:latin typeface="Raleway"/>
              <a:ea typeface="Raleway"/>
              <a:cs typeface="Raleway"/>
              <a:sym typeface="Raleway"/>
            </a:endParaRPr>
          </a:p>
          <a:p>
            <a:pPr marL="0" lvl="0" indent="0" algn="l" rtl="0">
              <a:spcBef>
                <a:spcPts val="0"/>
              </a:spcBef>
              <a:spcAft>
                <a:spcPts val="0"/>
              </a:spcAft>
              <a:buNone/>
            </a:pPr>
            <a:endParaRPr sz="1150" i="1">
              <a:solidFill>
                <a:schemeClr val="dk1"/>
              </a:solidFill>
              <a:highlight>
                <a:srgbClr val="FFFFFF"/>
              </a:highlight>
              <a:latin typeface="Raleway"/>
              <a:ea typeface="Raleway"/>
              <a:cs typeface="Raleway"/>
              <a:sym typeface="Raleway"/>
            </a:endParaRPr>
          </a:p>
          <a:p>
            <a:pPr marL="0" lvl="0" indent="0" algn="r" rtl="0">
              <a:spcBef>
                <a:spcPts val="0"/>
              </a:spcBef>
              <a:spcAft>
                <a:spcPts val="0"/>
              </a:spcAft>
              <a:buNone/>
            </a:pPr>
            <a:r>
              <a:rPr lang="en-US" sz="1000">
                <a:solidFill>
                  <a:schemeClr val="dk1"/>
                </a:solidFill>
                <a:highlight>
                  <a:srgbClr val="FFFFFF"/>
                </a:highlight>
                <a:latin typeface="Raleway"/>
                <a:ea typeface="Raleway"/>
                <a:cs typeface="Raleway"/>
                <a:sym typeface="Raleway"/>
              </a:rPr>
              <a:t>Kirschner, Sweller and Clark. 2012. </a:t>
            </a:r>
            <a:r>
              <a:rPr lang="en-US" sz="1000" i="1">
                <a:solidFill>
                  <a:schemeClr val="dk1"/>
                </a:solidFill>
                <a:highlight>
                  <a:srgbClr val="FFFFFF"/>
                </a:highlight>
                <a:latin typeface="Raleway"/>
                <a:ea typeface="Raleway"/>
                <a:cs typeface="Raleway"/>
                <a:sym typeface="Raleway"/>
              </a:rPr>
              <a:t>Why Minimal Guidance During Instruction Does Not Work: An Analysis of the Failure of Constructivist, Discovery, Problem-Based, Experiential, and Inquiry-Based Teaching</a:t>
            </a:r>
            <a:r>
              <a:rPr lang="en-US" sz="1000">
                <a:solidFill>
                  <a:schemeClr val="dk1"/>
                </a:solidFill>
                <a:highlight>
                  <a:srgbClr val="FFFFFF"/>
                </a:highlight>
                <a:latin typeface="Raleway"/>
                <a:ea typeface="Raleway"/>
                <a:cs typeface="Raleway"/>
                <a:sym typeface="Raleway"/>
              </a:rPr>
              <a:t>  Educational Psychologist, 41(2), 75–86</a:t>
            </a:r>
            <a:endParaRPr sz="1000">
              <a:solidFill>
                <a:schemeClr val="dk1"/>
              </a:solidFill>
              <a:highlight>
                <a:srgbClr val="FFFFFF"/>
              </a:highlight>
              <a:latin typeface="Raleway"/>
              <a:ea typeface="Raleway"/>
              <a:cs typeface="Raleway"/>
              <a:sym typeface="Raleway"/>
            </a:endParaRPr>
          </a:p>
        </p:txBody>
      </p:sp>
      <p:cxnSp>
        <p:nvCxnSpPr>
          <p:cNvPr id="130" name="Google Shape;130;p17"/>
          <p:cNvCxnSpPr/>
          <p:nvPr/>
        </p:nvCxnSpPr>
        <p:spPr>
          <a:xfrm>
            <a:off x="2870800" y="2533700"/>
            <a:ext cx="2331000" cy="6300"/>
          </a:xfrm>
          <a:prstGeom prst="straightConnector1">
            <a:avLst/>
          </a:prstGeom>
          <a:noFill/>
          <a:ln w="28575" cap="flat" cmpd="sng">
            <a:solidFill>
              <a:srgbClr val="FFFFFF"/>
            </a:solidFill>
            <a:prstDash val="solid"/>
            <a:round/>
            <a:headEnd type="none" w="med" len="med"/>
            <a:tailEnd type="none" w="med" len="med"/>
          </a:ln>
        </p:spPr>
      </p:cxnSp>
      <p:cxnSp>
        <p:nvCxnSpPr>
          <p:cNvPr id="131" name="Google Shape;131;p17"/>
          <p:cNvCxnSpPr/>
          <p:nvPr/>
        </p:nvCxnSpPr>
        <p:spPr>
          <a:xfrm>
            <a:off x="3925875" y="4686500"/>
            <a:ext cx="1452900" cy="3000"/>
          </a:xfrm>
          <a:prstGeom prst="straightConnector1">
            <a:avLst/>
          </a:prstGeom>
          <a:noFill/>
          <a:ln w="28575" cap="flat" cmpd="sng">
            <a:solidFill>
              <a:srgbClr val="FFFFFF"/>
            </a:solidFill>
            <a:prstDash val="solid"/>
            <a:round/>
            <a:headEnd type="none" w="med" len="med"/>
            <a:tailEnd type="none" w="med" len="med"/>
          </a:ln>
        </p:spPr>
      </p:cxnSp>
      <p:pic>
        <p:nvPicPr>
          <p:cNvPr id="132" name="Google Shape;132;p17" descr="Image result for reach academ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0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0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1000"/>
                                        <p:tgtEl>
                                          <p:spTgt spid="1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p:nvPr/>
        </p:nvSpPr>
        <p:spPr>
          <a:xfrm>
            <a:off x="0" y="0"/>
            <a:ext cx="69147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FFFFFF"/>
                </a:solidFill>
                <a:latin typeface="Raleway"/>
                <a:ea typeface="Raleway"/>
                <a:cs typeface="Raleway"/>
                <a:sym typeface="Raleway"/>
              </a:rPr>
              <a:t>Cognitive Load Theory</a:t>
            </a:r>
            <a:endParaRPr sz="3600" b="1">
              <a:solidFill>
                <a:srgbClr val="FFFFFF"/>
              </a:solidFill>
              <a:latin typeface="Raleway"/>
              <a:ea typeface="Raleway"/>
              <a:cs typeface="Raleway"/>
              <a:sym typeface="Raleway"/>
            </a:endParaRPr>
          </a:p>
        </p:txBody>
      </p:sp>
      <p:pic>
        <p:nvPicPr>
          <p:cNvPr id="139" name="Google Shape;139;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97825" y="1947750"/>
            <a:ext cx="2678776" cy="1398049"/>
          </a:xfrm>
          <a:prstGeom prst="rect">
            <a:avLst/>
          </a:prstGeom>
          <a:noFill/>
          <a:ln>
            <a:noFill/>
          </a:ln>
        </p:spPr>
      </p:pic>
      <p:pic>
        <p:nvPicPr>
          <p:cNvPr id="140" name="Google Shape;140;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595375" y="3858475"/>
            <a:ext cx="1483674" cy="1833376"/>
          </a:xfrm>
          <a:prstGeom prst="rect">
            <a:avLst/>
          </a:prstGeom>
          <a:noFill/>
          <a:ln>
            <a:noFill/>
          </a:ln>
        </p:spPr>
      </p:pic>
      <p:pic>
        <p:nvPicPr>
          <p:cNvPr id="141" name="Google Shape;141;p18" descr="Image result for simple model of mind willingham"/>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11650" y="1225177"/>
            <a:ext cx="6356275" cy="4767200"/>
          </a:xfrm>
          <a:prstGeom prst="rect">
            <a:avLst/>
          </a:prstGeom>
          <a:noFill/>
          <a:ln>
            <a:noFill/>
          </a:ln>
        </p:spPr>
      </p:pic>
      <p:pic>
        <p:nvPicPr>
          <p:cNvPr id="142" name="Google Shape;142;p18" descr="Image result for reach academy logo"/>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9" descr="Image result for reach academy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pic>
        <p:nvPicPr>
          <p:cNvPr id="149" name="Google Shape;149;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17899" y="71650"/>
            <a:ext cx="4796867"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9100" y="251900"/>
            <a:ext cx="10773779" cy="5662150"/>
          </a:xfrm>
          <a:prstGeom prst="rect">
            <a:avLst/>
          </a:prstGeom>
          <a:noFill/>
          <a:ln>
            <a:noFill/>
          </a:ln>
        </p:spPr>
      </p:pic>
      <p:pic>
        <p:nvPicPr>
          <p:cNvPr id="156" name="Google Shape;156;p20"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ubTitle" idx="1"/>
          </p:nvPr>
        </p:nvSpPr>
        <p:spPr>
          <a:xfrm>
            <a:off x="1524000" y="3602038"/>
            <a:ext cx="9144000" cy="16557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endParaRPr/>
          </a:p>
        </p:txBody>
      </p:sp>
      <p:pic>
        <p:nvPicPr>
          <p:cNvPr id="163" name="Google Shape;163;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40375" y="335025"/>
            <a:ext cx="9111247" cy="5606523"/>
          </a:xfrm>
          <a:prstGeom prst="rect">
            <a:avLst/>
          </a:prstGeom>
          <a:noFill/>
          <a:ln>
            <a:noFill/>
          </a:ln>
        </p:spPr>
      </p:pic>
      <p:pic>
        <p:nvPicPr>
          <p:cNvPr id="164" name="Google Shape;164;p21" descr="Image result for reach academy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51025" y="5992375"/>
            <a:ext cx="2890575" cy="865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2677</Words>
  <Application>Microsoft Macintosh PowerPoint</Application>
  <PresentationFormat>Widescreen</PresentationFormat>
  <Paragraphs>268</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Roboto</vt:lpstr>
      <vt:lpstr>Nunito</vt:lpstr>
      <vt:lpstr>Oswald</vt:lpstr>
      <vt:lpstr>Raleway</vt:lpstr>
      <vt:lpstr>Calibri</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Constant Curriculum Clarity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EVainker</dc:creator>
  <cp:lastModifiedBy>Microsoft Office User</cp:lastModifiedBy>
  <cp:revision>4</cp:revision>
  <dcterms:modified xsi:type="dcterms:W3CDTF">2019-06-27T07:12:12Z</dcterms:modified>
</cp:coreProperties>
</file>