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1"/>
  </p:sldMasterIdLst>
  <p:notesMasterIdLst>
    <p:notesMasterId r:id="rId80"/>
  </p:notesMasterIdLst>
  <p:handoutMasterIdLst>
    <p:handoutMasterId r:id="rId81"/>
  </p:handoutMasterIdLst>
  <p:sldIdLst>
    <p:sldId id="289" r:id="rId2"/>
    <p:sldId id="333" r:id="rId3"/>
    <p:sldId id="384" r:id="rId4"/>
    <p:sldId id="870" r:id="rId5"/>
    <p:sldId id="851" r:id="rId6"/>
    <p:sldId id="825" r:id="rId7"/>
    <p:sldId id="840" r:id="rId8"/>
    <p:sldId id="843" r:id="rId9"/>
    <p:sldId id="266" r:id="rId10"/>
    <p:sldId id="871" r:id="rId11"/>
    <p:sldId id="872" r:id="rId12"/>
    <p:sldId id="931" r:id="rId13"/>
    <p:sldId id="932" r:id="rId14"/>
    <p:sldId id="935" r:id="rId15"/>
    <p:sldId id="834" r:id="rId16"/>
    <p:sldId id="833" r:id="rId17"/>
    <p:sldId id="930" r:id="rId18"/>
    <p:sldId id="933" r:id="rId19"/>
    <p:sldId id="936" r:id="rId20"/>
    <p:sldId id="923" r:id="rId21"/>
    <p:sldId id="836" r:id="rId22"/>
    <p:sldId id="934" r:id="rId23"/>
    <p:sldId id="937" r:id="rId24"/>
    <p:sldId id="837" r:id="rId25"/>
    <p:sldId id="867" r:id="rId26"/>
    <p:sldId id="869" r:id="rId27"/>
    <p:sldId id="852" r:id="rId28"/>
    <p:sldId id="868" r:id="rId29"/>
    <p:sldId id="838" r:id="rId30"/>
    <p:sldId id="938" r:id="rId31"/>
    <p:sldId id="939" r:id="rId32"/>
    <p:sldId id="927" r:id="rId33"/>
    <p:sldId id="929" r:id="rId34"/>
    <p:sldId id="940" r:id="rId35"/>
    <p:sldId id="928" r:id="rId36"/>
    <p:sldId id="941" r:id="rId37"/>
    <p:sldId id="822" r:id="rId38"/>
    <p:sldId id="887" r:id="rId39"/>
    <p:sldId id="873" r:id="rId40"/>
    <p:sldId id="888" r:id="rId41"/>
    <p:sldId id="924" r:id="rId42"/>
    <p:sldId id="925" r:id="rId43"/>
    <p:sldId id="895" r:id="rId44"/>
    <p:sldId id="892" r:id="rId45"/>
    <p:sldId id="943" r:id="rId46"/>
    <p:sldId id="896" r:id="rId47"/>
    <p:sldId id="278" r:id="rId48"/>
    <p:sldId id="901" r:id="rId49"/>
    <p:sldId id="926" r:id="rId50"/>
    <p:sldId id="902" r:id="rId51"/>
    <p:sldId id="876" r:id="rId52"/>
    <p:sldId id="915" r:id="rId53"/>
    <p:sldId id="909" r:id="rId54"/>
    <p:sldId id="910" r:id="rId55"/>
    <p:sldId id="911" r:id="rId56"/>
    <p:sldId id="905" r:id="rId57"/>
    <p:sldId id="907" r:id="rId58"/>
    <p:sldId id="912" r:id="rId59"/>
    <p:sldId id="917" r:id="rId60"/>
    <p:sldId id="570" r:id="rId61"/>
    <p:sldId id="855" r:id="rId62"/>
    <p:sldId id="866" r:id="rId63"/>
    <p:sldId id="856" r:id="rId64"/>
    <p:sldId id="854" r:id="rId65"/>
    <p:sldId id="918" r:id="rId66"/>
    <p:sldId id="919" r:id="rId67"/>
    <p:sldId id="874" r:id="rId68"/>
    <p:sldId id="385" r:id="rId69"/>
    <p:sldId id="841" r:id="rId70"/>
    <p:sldId id="858" r:id="rId71"/>
    <p:sldId id="310" r:id="rId72"/>
    <p:sldId id="920" r:id="rId73"/>
    <p:sldId id="921" r:id="rId74"/>
    <p:sldId id="862" r:id="rId75"/>
    <p:sldId id="922" r:id="rId76"/>
    <p:sldId id="865" r:id="rId77"/>
    <p:sldId id="942" r:id="rId78"/>
    <p:sldId id="330"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90"/>
    <a:srgbClr val="EAA350"/>
    <a:srgbClr val="FFAE19"/>
    <a:srgbClr val="FFB1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29" autoAdjust="0"/>
    <p:restoredTop sz="93382" autoAdjust="0"/>
  </p:normalViewPr>
  <p:slideViewPr>
    <p:cSldViewPr snapToGrid="0" snapToObjects="1">
      <p:cViewPr varScale="1">
        <p:scale>
          <a:sx n="98" d="100"/>
          <a:sy n="98" d="100"/>
        </p:scale>
        <p:origin x="1912"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257" d="100"/>
          <a:sy n="257" d="100"/>
        </p:scale>
        <p:origin x="0" y="-552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16.png"/><Relationship Id="rId6" Type="http://schemas.openxmlformats.org/officeDocument/2006/relationships/image" Target="../media/image11.sv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6483C-FA90-4451-8B6B-4D5FA1B1E28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516B562-5000-4FF8-9C52-5E2BE94D08A9}">
      <dgm:prSet/>
      <dgm:spPr/>
      <dgm:t>
        <a:bodyPr/>
        <a:lstStyle/>
        <a:p>
          <a:r>
            <a:rPr lang="en-GB" dirty="0"/>
            <a:t>Section 8: 2 days in school unless small school</a:t>
          </a:r>
          <a:endParaRPr lang="en-US" dirty="0"/>
        </a:p>
      </dgm:t>
    </dgm:pt>
    <dgm:pt modelId="{99655927-F4A3-4B47-A5F8-95F77F23D906}" type="parTrans" cxnId="{317F1DDC-0974-4688-982B-1EFBBF03F943}">
      <dgm:prSet/>
      <dgm:spPr/>
      <dgm:t>
        <a:bodyPr/>
        <a:lstStyle/>
        <a:p>
          <a:endParaRPr lang="en-US"/>
        </a:p>
      </dgm:t>
    </dgm:pt>
    <dgm:pt modelId="{FA9F2744-532F-441D-8203-CE4E25CDAF6C}" type="sibTrans" cxnId="{317F1DDC-0974-4688-982B-1EFBBF03F943}">
      <dgm:prSet/>
      <dgm:spPr/>
      <dgm:t>
        <a:bodyPr/>
        <a:lstStyle/>
        <a:p>
          <a:endParaRPr lang="en-US"/>
        </a:p>
      </dgm:t>
    </dgm:pt>
    <dgm:pt modelId="{F89E6CD2-1196-432F-88F7-DBE53BD21C0A}">
      <dgm:prSet/>
      <dgm:spPr/>
      <dgm:t>
        <a:bodyPr/>
        <a:lstStyle/>
        <a:p>
          <a:r>
            <a:rPr lang="en-GB" dirty="0"/>
            <a:t>Grade 2  best fit, but not if you are aiming for outstanding!</a:t>
          </a:r>
          <a:endParaRPr lang="en-US" dirty="0"/>
        </a:p>
      </dgm:t>
    </dgm:pt>
    <dgm:pt modelId="{41D1CE9C-78B9-4045-9D03-BD8B4E4B76D8}" type="parTrans" cxnId="{A196368D-7DCB-4311-AA42-6D17D5F1FC05}">
      <dgm:prSet/>
      <dgm:spPr/>
      <dgm:t>
        <a:bodyPr/>
        <a:lstStyle/>
        <a:p>
          <a:endParaRPr lang="en-US"/>
        </a:p>
      </dgm:t>
    </dgm:pt>
    <dgm:pt modelId="{CF46FF26-5EB6-4424-8070-0F4A2AD37EFB}" type="sibTrans" cxnId="{A196368D-7DCB-4311-AA42-6D17D5F1FC05}">
      <dgm:prSet/>
      <dgm:spPr/>
      <dgm:t>
        <a:bodyPr/>
        <a:lstStyle/>
        <a:p>
          <a:endParaRPr lang="en-US"/>
        </a:p>
      </dgm:t>
    </dgm:pt>
    <dgm:pt modelId="{BC666096-BEEB-49D8-B917-5282910F8676}">
      <dgm:prSet/>
      <dgm:spPr/>
      <dgm:t>
        <a:bodyPr/>
        <a:lstStyle/>
        <a:p>
          <a:r>
            <a:rPr lang="en-GB" dirty="0"/>
            <a:t>Deep Dive methodology</a:t>
          </a:r>
          <a:endParaRPr lang="en-US" dirty="0"/>
        </a:p>
      </dgm:t>
    </dgm:pt>
    <dgm:pt modelId="{D4DB6463-6151-44B4-9C83-C1ECFB1FAE9B}" type="parTrans" cxnId="{C1AC4EE1-D2A9-4037-A9C1-9D3065F6ECC7}">
      <dgm:prSet/>
      <dgm:spPr/>
      <dgm:t>
        <a:bodyPr/>
        <a:lstStyle/>
        <a:p>
          <a:endParaRPr lang="en-US"/>
        </a:p>
      </dgm:t>
    </dgm:pt>
    <dgm:pt modelId="{F414C9AF-CB75-4DBF-A461-1AD49FB1F51B}" type="sibTrans" cxnId="{C1AC4EE1-D2A9-4037-A9C1-9D3065F6ECC7}">
      <dgm:prSet/>
      <dgm:spPr/>
      <dgm:t>
        <a:bodyPr/>
        <a:lstStyle/>
        <a:p>
          <a:endParaRPr lang="en-US"/>
        </a:p>
      </dgm:t>
    </dgm:pt>
    <dgm:pt modelId="{75967EDA-1A6E-444A-92B7-AB2342108F33}">
      <dgm:prSet/>
      <dgm:spPr/>
      <dgm:t>
        <a:bodyPr/>
        <a:lstStyle/>
        <a:p>
          <a:r>
            <a:rPr lang="en-GB" dirty="0"/>
            <a:t>Increased focus on subject /SENd leadership</a:t>
          </a:r>
          <a:endParaRPr lang="en-US" dirty="0"/>
        </a:p>
      </dgm:t>
    </dgm:pt>
    <dgm:pt modelId="{00C2A04F-92DB-48AA-8397-E885CDDA7305}" type="parTrans" cxnId="{05E1F427-D8A9-4F2C-9D61-3E3B4EB905B8}">
      <dgm:prSet/>
      <dgm:spPr/>
      <dgm:t>
        <a:bodyPr/>
        <a:lstStyle/>
        <a:p>
          <a:endParaRPr lang="en-US"/>
        </a:p>
      </dgm:t>
    </dgm:pt>
    <dgm:pt modelId="{FF39F5FF-4A6C-44BD-9624-DD54C5CE8398}" type="sibTrans" cxnId="{05E1F427-D8A9-4F2C-9D61-3E3B4EB905B8}">
      <dgm:prSet/>
      <dgm:spPr/>
      <dgm:t>
        <a:bodyPr/>
        <a:lstStyle/>
        <a:p>
          <a:endParaRPr lang="en-US"/>
        </a:p>
      </dgm:t>
    </dgm:pt>
    <dgm:pt modelId="{B1100F1F-CDEE-40E3-98FE-D89B9CAB3076}">
      <dgm:prSet/>
      <dgm:spPr/>
      <dgm:t>
        <a:bodyPr/>
        <a:lstStyle/>
        <a:p>
          <a:r>
            <a:rPr lang="en-GB" dirty="0"/>
            <a:t>Increased focus on talking to pupils</a:t>
          </a:r>
          <a:endParaRPr lang="en-US" dirty="0"/>
        </a:p>
      </dgm:t>
    </dgm:pt>
    <dgm:pt modelId="{6C7BCE6C-D497-4A32-B7AC-B1CED2664886}" type="parTrans" cxnId="{DB8FE7B5-1584-4F34-98FD-ACE6496DA018}">
      <dgm:prSet/>
      <dgm:spPr/>
      <dgm:t>
        <a:bodyPr/>
        <a:lstStyle/>
        <a:p>
          <a:endParaRPr lang="en-US"/>
        </a:p>
      </dgm:t>
    </dgm:pt>
    <dgm:pt modelId="{486ABF2C-3C1E-40D9-A42E-9F8B3639413C}" type="sibTrans" cxnId="{DB8FE7B5-1584-4F34-98FD-ACE6496DA018}">
      <dgm:prSet/>
      <dgm:spPr/>
      <dgm:t>
        <a:bodyPr/>
        <a:lstStyle/>
        <a:p>
          <a:endParaRPr lang="en-US"/>
        </a:p>
      </dgm:t>
    </dgm:pt>
    <dgm:pt modelId="{CDAE611F-FA00-4E71-8E76-BF207747A9E3}">
      <dgm:prSet/>
      <dgm:spPr/>
      <dgm:t>
        <a:bodyPr/>
        <a:lstStyle/>
        <a:p>
          <a:r>
            <a:rPr lang="en-GB" dirty="0"/>
            <a:t>Always a focus on reading</a:t>
          </a:r>
          <a:endParaRPr lang="en-US" dirty="0"/>
        </a:p>
      </dgm:t>
    </dgm:pt>
    <dgm:pt modelId="{9657335D-B317-4DC7-B5B5-CA3679216536}" type="parTrans" cxnId="{49815872-9DD6-4C18-BBF8-A94EB8D66819}">
      <dgm:prSet/>
      <dgm:spPr/>
      <dgm:t>
        <a:bodyPr/>
        <a:lstStyle/>
        <a:p>
          <a:endParaRPr lang="en-US"/>
        </a:p>
      </dgm:t>
    </dgm:pt>
    <dgm:pt modelId="{7F233D89-AE27-487B-A35F-B1DAFDB85850}" type="sibTrans" cxnId="{49815872-9DD6-4C18-BBF8-A94EB8D66819}">
      <dgm:prSet/>
      <dgm:spPr/>
      <dgm:t>
        <a:bodyPr/>
        <a:lstStyle/>
        <a:p>
          <a:endParaRPr lang="en-US"/>
        </a:p>
      </dgm:t>
    </dgm:pt>
    <dgm:pt modelId="{FF7E657D-E632-407E-BF3B-49D4FDF38BF0}">
      <dgm:prSet/>
      <dgm:spPr/>
      <dgm:t>
        <a:bodyPr/>
        <a:lstStyle/>
        <a:p>
          <a:r>
            <a:rPr lang="en-GB" dirty="0"/>
            <a:t>Outcomes found in several places  </a:t>
          </a:r>
          <a:endParaRPr lang="en-US" dirty="0"/>
        </a:p>
      </dgm:t>
    </dgm:pt>
    <dgm:pt modelId="{4CC34280-1889-427B-B879-E7CBF43EAED6}" type="parTrans" cxnId="{03C78341-1576-4EE1-9E34-8F9A6CDD71C8}">
      <dgm:prSet/>
      <dgm:spPr/>
      <dgm:t>
        <a:bodyPr/>
        <a:lstStyle/>
        <a:p>
          <a:endParaRPr lang="en-US"/>
        </a:p>
      </dgm:t>
    </dgm:pt>
    <dgm:pt modelId="{C614D60E-CE6B-4128-A58D-093CD2693652}" type="sibTrans" cxnId="{03C78341-1576-4EE1-9E34-8F9A6CDD71C8}">
      <dgm:prSet/>
      <dgm:spPr/>
      <dgm:t>
        <a:bodyPr/>
        <a:lstStyle/>
        <a:p>
          <a:endParaRPr lang="en-US"/>
        </a:p>
      </dgm:t>
    </dgm:pt>
    <dgm:pt modelId="{DADD31B7-1BD8-469C-9785-C97CBC22D180}">
      <dgm:prSet/>
      <dgm:spPr/>
      <dgm:t>
        <a:bodyPr/>
        <a:lstStyle/>
        <a:p>
          <a:r>
            <a:rPr lang="en-GB" dirty="0"/>
            <a:t>Not looking at internal data</a:t>
          </a:r>
          <a:endParaRPr lang="en-US" dirty="0"/>
        </a:p>
      </dgm:t>
    </dgm:pt>
    <dgm:pt modelId="{291AAE18-3647-4F5C-82A5-81258C16CD6B}" type="parTrans" cxnId="{B0AD3131-2D31-45EF-95C5-C4193FAB116E}">
      <dgm:prSet/>
      <dgm:spPr/>
      <dgm:t>
        <a:bodyPr/>
        <a:lstStyle/>
        <a:p>
          <a:endParaRPr lang="en-US"/>
        </a:p>
      </dgm:t>
    </dgm:pt>
    <dgm:pt modelId="{3340814C-E261-4B8F-BD3F-AD158D244F03}" type="sibTrans" cxnId="{B0AD3131-2D31-45EF-95C5-C4193FAB116E}">
      <dgm:prSet/>
      <dgm:spPr/>
      <dgm:t>
        <a:bodyPr/>
        <a:lstStyle/>
        <a:p>
          <a:endParaRPr lang="en-US"/>
        </a:p>
      </dgm:t>
    </dgm:pt>
    <dgm:pt modelId="{9A20E4E1-EEA9-4238-ADA6-A0C0885D1E8B}">
      <dgm:prSet/>
      <dgm:spPr/>
      <dgm:t>
        <a:bodyPr/>
        <a:lstStyle/>
        <a:p>
          <a:r>
            <a:rPr lang="en-GB" dirty="0"/>
            <a:t>EYFS  closely matches the main section</a:t>
          </a:r>
          <a:endParaRPr lang="en-US" dirty="0"/>
        </a:p>
      </dgm:t>
    </dgm:pt>
    <dgm:pt modelId="{5D267C25-EA1C-40DD-8A68-C7D2B24FB9D0}" type="parTrans" cxnId="{F4A038CB-E06D-425D-96E7-7E48B5AD65CE}">
      <dgm:prSet/>
      <dgm:spPr/>
      <dgm:t>
        <a:bodyPr/>
        <a:lstStyle/>
        <a:p>
          <a:endParaRPr lang="en-US"/>
        </a:p>
      </dgm:t>
    </dgm:pt>
    <dgm:pt modelId="{DC5F24E8-CBD6-487D-9D1A-E0B2B547E76A}" type="sibTrans" cxnId="{F4A038CB-E06D-425D-96E7-7E48B5AD65CE}">
      <dgm:prSet/>
      <dgm:spPr/>
      <dgm:t>
        <a:bodyPr/>
        <a:lstStyle/>
        <a:p>
          <a:endParaRPr lang="en-US"/>
        </a:p>
      </dgm:t>
    </dgm:pt>
    <dgm:pt modelId="{8EEEB09D-37D1-450D-A959-DF7B02CC9B8F}">
      <dgm:prSet/>
      <dgm:spPr/>
      <dgm:t>
        <a:bodyPr/>
        <a:lstStyle/>
        <a:p>
          <a:r>
            <a:rPr lang="en-GB" dirty="0"/>
            <a:t>No longer recommendations for PPG/Gov reviews</a:t>
          </a:r>
          <a:endParaRPr lang="en-US" dirty="0"/>
        </a:p>
      </dgm:t>
    </dgm:pt>
    <dgm:pt modelId="{53F5DDD5-060B-4BEB-9B5A-3687809D1BD8}" type="parTrans" cxnId="{B3C3FAB9-2385-44AD-8D1D-3E7CEC5EBD3C}">
      <dgm:prSet/>
      <dgm:spPr/>
      <dgm:t>
        <a:bodyPr/>
        <a:lstStyle/>
        <a:p>
          <a:endParaRPr lang="en-US"/>
        </a:p>
      </dgm:t>
    </dgm:pt>
    <dgm:pt modelId="{8651D06D-2D6C-444B-BB7D-CEED1FAC6100}" type="sibTrans" cxnId="{B3C3FAB9-2385-44AD-8D1D-3E7CEC5EBD3C}">
      <dgm:prSet/>
      <dgm:spPr/>
      <dgm:t>
        <a:bodyPr/>
        <a:lstStyle/>
        <a:p>
          <a:endParaRPr lang="en-US"/>
        </a:p>
      </dgm:t>
    </dgm:pt>
    <dgm:pt modelId="{456E0BF3-EE3C-5843-A3D6-AB11F04BEBA4}" type="pres">
      <dgm:prSet presAssocID="{89B6483C-FA90-4451-8B6B-4D5FA1B1E285}" presName="diagram" presStyleCnt="0">
        <dgm:presLayoutVars>
          <dgm:dir/>
          <dgm:resizeHandles val="exact"/>
        </dgm:presLayoutVars>
      </dgm:prSet>
      <dgm:spPr/>
    </dgm:pt>
    <dgm:pt modelId="{1C4B7DAA-EB6E-F342-904B-C101D0DBFE5C}" type="pres">
      <dgm:prSet presAssocID="{A516B562-5000-4FF8-9C52-5E2BE94D08A9}" presName="node" presStyleLbl="node1" presStyleIdx="0" presStyleCnt="10">
        <dgm:presLayoutVars>
          <dgm:bulletEnabled val="1"/>
        </dgm:presLayoutVars>
      </dgm:prSet>
      <dgm:spPr/>
    </dgm:pt>
    <dgm:pt modelId="{8EA9E4D9-C6D7-624F-99A6-ADEC42DF0AA3}" type="pres">
      <dgm:prSet presAssocID="{FA9F2744-532F-441D-8203-CE4E25CDAF6C}" presName="sibTrans" presStyleCnt="0"/>
      <dgm:spPr/>
    </dgm:pt>
    <dgm:pt modelId="{1E4C7FE9-DD8A-D44F-9340-9E05CE04506B}" type="pres">
      <dgm:prSet presAssocID="{F89E6CD2-1196-432F-88F7-DBE53BD21C0A}" presName="node" presStyleLbl="node1" presStyleIdx="1" presStyleCnt="10">
        <dgm:presLayoutVars>
          <dgm:bulletEnabled val="1"/>
        </dgm:presLayoutVars>
      </dgm:prSet>
      <dgm:spPr/>
    </dgm:pt>
    <dgm:pt modelId="{CC616090-6721-0B45-8B73-D2C1004064DB}" type="pres">
      <dgm:prSet presAssocID="{CF46FF26-5EB6-4424-8070-0F4A2AD37EFB}" presName="sibTrans" presStyleCnt="0"/>
      <dgm:spPr/>
    </dgm:pt>
    <dgm:pt modelId="{277766E4-8F8B-5443-9605-DDEE5F0AB6DB}" type="pres">
      <dgm:prSet presAssocID="{BC666096-BEEB-49D8-B917-5282910F8676}" presName="node" presStyleLbl="node1" presStyleIdx="2" presStyleCnt="10">
        <dgm:presLayoutVars>
          <dgm:bulletEnabled val="1"/>
        </dgm:presLayoutVars>
      </dgm:prSet>
      <dgm:spPr/>
    </dgm:pt>
    <dgm:pt modelId="{F0B65889-A87C-2846-A2D1-60B35CB7B2DA}" type="pres">
      <dgm:prSet presAssocID="{F414C9AF-CB75-4DBF-A461-1AD49FB1F51B}" presName="sibTrans" presStyleCnt="0"/>
      <dgm:spPr/>
    </dgm:pt>
    <dgm:pt modelId="{837CC2F3-1023-5C41-851D-D273EFEB501B}" type="pres">
      <dgm:prSet presAssocID="{75967EDA-1A6E-444A-92B7-AB2342108F33}" presName="node" presStyleLbl="node1" presStyleIdx="3" presStyleCnt="10">
        <dgm:presLayoutVars>
          <dgm:bulletEnabled val="1"/>
        </dgm:presLayoutVars>
      </dgm:prSet>
      <dgm:spPr/>
    </dgm:pt>
    <dgm:pt modelId="{97653124-353F-1442-B04A-90337F9B865D}" type="pres">
      <dgm:prSet presAssocID="{FF39F5FF-4A6C-44BD-9624-DD54C5CE8398}" presName="sibTrans" presStyleCnt="0"/>
      <dgm:spPr/>
    </dgm:pt>
    <dgm:pt modelId="{194EC7E8-0DD0-C34E-B267-D2FB1F6BED5C}" type="pres">
      <dgm:prSet presAssocID="{B1100F1F-CDEE-40E3-98FE-D89B9CAB3076}" presName="node" presStyleLbl="node1" presStyleIdx="4" presStyleCnt="10">
        <dgm:presLayoutVars>
          <dgm:bulletEnabled val="1"/>
        </dgm:presLayoutVars>
      </dgm:prSet>
      <dgm:spPr/>
    </dgm:pt>
    <dgm:pt modelId="{98179B30-DB46-5F43-804C-4033AF050004}" type="pres">
      <dgm:prSet presAssocID="{486ABF2C-3C1E-40D9-A42E-9F8B3639413C}" presName="sibTrans" presStyleCnt="0"/>
      <dgm:spPr/>
    </dgm:pt>
    <dgm:pt modelId="{D7BB9283-9010-1842-96AA-DBC6275CD254}" type="pres">
      <dgm:prSet presAssocID="{CDAE611F-FA00-4E71-8E76-BF207747A9E3}" presName="node" presStyleLbl="node1" presStyleIdx="5" presStyleCnt="10">
        <dgm:presLayoutVars>
          <dgm:bulletEnabled val="1"/>
        </dgm:presLayoutVars>
      </dgm:prSet>
      <dgm:spPr/>
    </dgm:pt>
    <dgm:pt modelId="{25B51E46-EDCF-9144-9259-27B505E3BDA7}" type="pres">
      <dgm:prSet presAssocID="{7F233D89-AE27-487B-A35F-B1DAFDB85850}" presName="sibTrans" presStyleCnt="0"/>
      <dgm:spPr/>
    </dgm:pt>
    <dgm:pt modelId="{7E275D5D-FD96-C543-938B-E8ADCB105687}" type="pres">
      <dgm:prSet presAssocID="{FF7E657D-E632-407E-BF3B-49D4FDF38BF0}" presName="node" presStyleLbl="node1" presStyleIdx="6" presStyleCnt="10">
        <dgm:presLayoutVars>
          <dgm:bulletEnabled val="1"/>
        </dgm:presLayoutVars>
      </dgm:prSet>
      <dgm:spPr/>
    </dgm:pt>
    <dgm:pt modelId="{E6575562-1951-5F4C-854D-C57CA08F7005}" type="pres">
      <dgm:prSet presAssocID="{C614D60E-CE6B-4128-A58D-093CD2693652}" presName="sibTrans" presStyleCnt="0"/>
      <dgm:spPr/>
    </dgm:pt>
    <dgm:pt modelId="{4C9F2348-27F2-2C40-8010-212ED41DC3B7}" type="pres">
      <dgm:prSet presAssocID="{DADD31B7-1BD8-469C-9785-C97CBC22D180}" presName="node" presStyleLbl="node1" presStyleIdx="7" presStyleCnt="10">
        <dgm:presLayoutVars>
          <dgm:bulletEnabled val="1"/>
        </dgm:presLayoutVars>
      </dgm:prSet>
      <dgm:spPr/>
    </dgm:pt>
    <dgm:pt modelId="{40D30322-D78F-7A41-9DE8-BC607122891D}" type="pres">
      <dgm:prSet presAssocID="{3340814C-E261-4B8F-BD3F-AD158D244F03}" presName="sibTrans" presStyleCnt="0"/>
      <dgm:spPr/>
    </dgm:pt>
    <dgm:pt modelId="{8E45AF4C-E9EC-6A4B-8F10-CD1263B90407}" type="pres">
      <dgm:prSet presAssocID="{9A20E4E1-EEA9-4238-ADA6-A0C0885D1E8B}" presName="node" presStyleLbl="node1" presStyleIdx="8" presStyleCnt="10">
        <dgm:presLayoutVars>
          <dgm:bulletEnabled val="1"/>
        </dgm:presLayoutVars>
      </dgm:prSet>
      <dgm:spPr/>
    </dgm:pt>
    <dgm:pt modelId="{BDC6D03E-55FA-1541-8172-E4D892293E19}" type="pres">
      <dgm:prSet presAssocID="{DC5F24E8-CBD6-487D-9D1A-E0B2B547E76A}" presName="sibTrans" presStyleCnt="0"/>
      <dgm:spPr/>
    </dgm:pt>
    <dgm:pt modelId="{9002FCD0-4517-A245-8647-2D7145472906}" type="pres">
      <dgm:prSet presAssocID="{8EEEB09D-37D1-450D-A959-DF7B02CC9B8F}" presName="node" presStyleLbl="node1" presStyleIdx="9" presStyleCnt="10">
        <dgm:presLayoutVars>
          <dgm:bulletEnabled val="1"/>
        </dgm:presLayoutVars>
      </dgm:prSet>
      <dgm:spPr/>
    </dgm:pt>
  </dgm:ptLst>
  <dgm:cxnLst>
    <dgm:cxn modelId="{3E9BF210-DB96-4A4B-82CF-A88E5DDC656A}" type="presOf" srcId="{BC666096-BEEB-49D8-B917-5282910F8676}" destId="{277766E4-8F8B-5443-9605-DDEE5F0AB6DB}" srcOrd="0" destOrd="0" presId="urn:microsoft.com/office/officeart/2005/8/layout/default"/>
    <dgm:cxn modelId="{08862A1E-707A-0241-95BB-83D56ABF8C06}" type="presOf" srcId="{B1100F1F-CDEE-40E3-98FE-D89B9CAB3076}" destId="{194EC7E8-0DD0-C34E-B267-D2FB1F6BED5C}" srcOrd="0" destOrd="0" presId="urn:microsoft.com/office/officeart/2005/8/layout/default"/>
    <dgm:cxn modelId="{05E1F427-D8A9-4F2C-9D61-3E3B4EB905B8}" srcId="{89B6483C-FA90-4451-8B6B-4D5FA1B1E285}" destId="{75967EDA-1A6E-444A-92B7-AB2342108F33}" srcOrd="3" destOrd="0" parTransId="{00C2A04F-92DB-48AA-8397-E885CDDA7305}" sibTransId="{FF39F5FF-4A6C-44BD-9624-DD54C5CE8398}"/>
    <dgm:cxn modelId="{B0AD3131-2D31-45EF-95C5-C4193FAB116E}" srcId="{89B6483C-FA90-4451-8B6B-4D5FA1B1E285}" destId="{DADD31B7-1BD8-469C-9785-C97CBC22D180}" srcOrd="7" destOrd="0" parTransId="{291AAE18-3647-4F5C-82A5-81258C16CD6B}" sibTransId="{3340814C-E261-4B8F-BD3F-AD158D244F03}"/>
    <dgm:cxn modelId="{681A8F3E-ECB9-974D-8A85-CB09AB26F023}" type="presOf" srcId="{75967EDA-1A6E-444A-92B7-AB2342108F33}" destId="{837CC2F3-1023-5C41-851D-D273EFEB501B}" srcOrd="0" destOrd="0" presId="urn:microsoft.com/office/officeart/2005/8/layout/default"/>
    <dgm:cxn modelId="{03C78341-1576-4EE1-9E34-8F9A6CDD71C8}" srcId="{89B6483C-FA90-4451-8B6B-4D5FA1B1E285}" destId="{FF7E657D-E632-407E-BF3B-49D4FDF38BF0}" srcOrd="6" destOrd="0" parTransId="{4CC34280-1889-427B-B879-E7CBF43EAED6}" sibTransId="{C614D60E-CE6B-4128-A58D-093CD2693652}"/>
    <dgm:cxn modelId="{6961A659-66C9-7145-9E74-95EEA4EE5BF7}" type="presOf" srcId="{FF7E657D-E632-407E-BF3B-49D4FDF38BF0}" destId="{7E275D5D-FD96-C543-938B-E8ADCB105687}" srcOrd="0" destOrd="0" presId="urn:microsoft.com/office/officeart/2005/8/layout/default"/>
    <dgm:cxn modelId="{49815872-9DD6-4C18-BBF8-A94EB8D66819}" srcId="{89B6483C-FA90-4451-8B6B-4D5FA1B1E285}" destId="{CDAE611F-FA00-4E71-8E76-BF207747A9E3}" srcOrd="5" destOrd="0" parTransId="{9657335D-B317-4DC7-B5B5-CA3679216536}" sibTransId="{7F233D89-AE27-487B-A35F-B1DAFDB85850}"/>
    <dgm:cxn modelId="{FD9DF87F-8C6E-9D48-8D66-398E92CE454B}" type="presOf" srcId="{DADD31B7-1BD8-469C-9785-C97CBC22D180}" destId="{4C9F2348-27F2-2C40-8010-212ED41DC3B7}" srcOrd="0" destOrd="0" presId="urn:microsoft.com/office/officeart/2005/8/layout/default"/>
    <dgm:cxn modelId="{44CF7982-EB51-EF47-97A5-59BB63C6492B}" type="presOf" srcId="{F89E6CD2-1196-432F-88F7-DBE53BD21C0A}" destId="{1E4C7FE9-DD8A-D44F-9340-9E05CE04506B}" srcOrd="0" destOrd="0" presId="urn:microsoft.com/office/officeart/2005/8/layout/default"/>
    <dgm:cxn modelId="{A196368D-7DCB-4311-AA42-6D17D5F1FC05}" srcId="{89B6483C-FA90-4451-8B6B-4D5FA1B1E285}" destId="{F89E6CD2-1196-432F-88F7-DBE53BD21C0A}" srcOrd="1" destOrd="0" parTransId="{41D1CE9C-78B9-4045-9D03-BD8B4E4B76D8}" sibTransId="{CF46FF26-5EB6-4424-8070-0F4A2AD37EFB}"/>
    <dgm:cxn modelId="{0F721C8F-6B1F-F046-85D4-B2C3A3C4BF71}" type="presOf" srcId="{CDAE611F-FA00-4E71-8E76-BF207747A9E3}" destId="{D7BB9283-9010-1842-96AA-DBC6275CD254}" srcOrd="0" destOrd="0" presId="urn:microsoft.com/office/officeart/2005/8/layout/default"/>
    <dgm:cxn modelId="{5F244AAE-FB13-E04E-B885-3C2F7816A8F1}" type="presOf" srcId="{A516B562-5000-4FF8-9C52-5E2BE94D08A9}" destId="{1C4B7DAA-EB6E-F342-904B-C101D0DBFE5C}" srcOrd="0" destOrd="0" presId="urn:microsoft.com/office/officeart/2005/8/layout/default"/>
    <dgm:cxn modelId="{DB8FE7B5-1584-4F34-98FD-ACE6496DA018}" srcId="{89B6483C-FA90-4451-8B6B-4D5FA1B1E285}" destId="{B1100F1F-CDEE-40E3-98FE-D89B9CAB3076}" srcOrd="4" destOrd="0" parTransId="{6C7BCE6C-D497-4A32-B7AC-B1CED2664886}" sibTransId="{486ABF2C-3C1E-40D9-A42E-9F8B3639413C}"/>
    <dgm:cxn modelId="{B3C3FAB9-2385-44AD-8D1D-3E7CEC5EBD3C}" srcId="{89B6483C-FA90-4451-8B6B-4D5FA1B1E285}" destId="{8EEEB09D-37D1-450D-A959-DF7B02CC9B8F}" srcOrd="9" destOrd="0" parTransId="{53F5DDD5-060B-4BEB-9B5A-3687809D1BD8}" sibTransId="{8651D06D-2D6C-444B-BB7D-CEED1FAC6100}"/>
    <dgm:cxn modelId="{F4A038CB-E06D-425D-96E7-7E48B5AD65CE}" srcId="{89B6483C-FA90-4451-8B6B-4D5FA1B1E285}" destId="{9A20E4E1-EEA9-4238-ADA6-A0C0885D1E8B}" srcOrd="8" destOrd="0" parTransId="{5D267C25-EA1C-40DD-8A68-C7D2B24FB9D0}" sibTransId="{DC5F24E8-CBD6-487D-9D1A-E0B2B547E76A}"/>
    <dgm:cxn modelId="{317F1DDC-0974-4688-982B-1EFBBF03F943}" srcId="{89B6483C-FA90-4451-8B6B-4D5FA1B1E285}" destId="{A516B562-5000-4FF8-9C52-5E2BE94D08A9}" srcOrd="0" destOrd="0" parTransId="{99655927-F4A3-4B47-A5F8-95F77F23D906}" sibTransId="{FA9F2744-532F-441D-8203-CE4E25CDAF6C}"/>
    <dgm:cxn modelId="{C1AC4EE1-D2A9-4037-A9C1-9D3065F6ECC7}" srcId="{89B6483C-FA90-4451-8B6B-4D5FA1B1E285}" destId="{BC666096-BEEB-49D8-B917-5282910F8676}" srcOrd="2" destOrd="0" parTransId="{D4DB6463-6151-44B4-9C83-C1ECFB1FAE9B}" sibTransId="{F414C9AF-CB75-4DBF-A461-1AD49FB1F51B}"/>
    <dgm:cxn modelId="{63D1C2E1-9B56-794B-A2C6-C1404D23212D}" type="presOf" srcId="{9A20E4E1-EEA9-4238-ADA6-A0C0885D1E8B}" destId="{8E45AF4C-E9EC-6A4B-8F10-CD1263B90407}" srcOrd="0" destOrd="0" presId="urn:microsoft.com/office/officeart/2005/8/layout/default"/>
    <dgm:cxn modelId="{09DAD2F2-541F-9749-BBF5-32D36A60B781}" type="presOf" srcId="{8EEEB09D-37D1-450D-A959-DF7B02CC9B8F}" destId="{9002FCD0-4517-A245-8647-2D7145472906}" srcOrd="0" destOrd="0" presId="urn:microsoft.com/office/officeart/2005/8/layout/default"/>
    <dgm:cxn modelId="{E6FB4EF4-3600-AF41-B270-A2BF45830092}" type="presOf" srcId="{89B6483C-FA90-4451-8B6B-4D5FA1B1E285}" destId="{456E0BF3-EE3C-5843-A3D6-AB11F04BEBA4}" srcOrd="0" destOrd="0" presId="urn:microsoft.com/office/officeart/2005/8/layout/default"/>
    <dgm:cxn modelId="{6816DA38-4B03-D949-8534-B68BAB4D34CE}" type="presParOf" srcId="{456E0BF3-EE3C-5843-A3D6-AB11F04BEBA4}" destId="{1C4B7DAA-EB6E-F342-904B-C101D0DBFE5C}" srcOrd="0" destOrd="0" presId="urn:microsoft.com/office/officeart/2005/8/layout/default"/>
    <dgm:cxn modelId="{8DF622BA-1A24-2041-AFC6-C9391E75206A}" type="presParOf" srcId="{456E0BF3-EE3C-5843-A3D6-AB11F04BEBA4}" destId="{8EA9E4D9-C6D7-624F-99A6-ADEC42DF0AA3}" srcOrd="1" destOrd="0" presId="urn:microsoft.com/office/officeart/2005/8/layout/default"/>
    <dgm:cxn modelId="{36579AC4-085D-A34B-A215-2E5E534A0ACE}" type="presParOf" srcId="{456E0BF3-EE3C-5843-A3D6-AB11F04BEBA4}" destId="{1E4C7FE9-DD8A-D44F-9340-9E05CE04506B}" srcOrd="2" destOrd="0" presId="urn:microsoft.com/office/officeart/2005/8/layout/default"/>
    <dgm:cxn modelId="{7D2B7499-3994-7C4B-88A6-DD70B6ABE325}" type="presParOf" srcId="{456E0BF3-EE3C-5843-A3D6-AB11F04BEBA4}" destId="{CC616090-6721-0B45-8B73-D2C1004064DB}" srcOrd="3" destOrd="0" presId="urn:microsoft.com/office/officeart/2005/8/layout/default"/>
    <dgm:cxn modelId="{F3A93188-FA6D-F64D-81CA-8DD60D6A5061}" type="presParOf" srcId="{456E0BF3-EE3C-5843-A3D6-AB11F04BEBA4}" destId="{277766E4-8F8B-5443-9605-DDEE5F0AB6DB}" srcOrd="4" destOrd="0" presId="urn:microsoft.com/office/officeart/2005/8/layout/default"/>
    <dgm:cxn modelId="{19FCF696-998A-694B-AF78-EAAF8601762D}" type="presParOf" srcId="{456E0BF3-EE3C-5843-A3D6-AB11F04BEBA4}" destId="{F0B65889-A87C-2846-A2D1-60B35CB7B2DA}" srcOrd="5" destOrd="0" presId="urn:microsoft.com/office/officeart/2005/8/layout/default"/>
    <dgm:cxn modelId="{09F3AA6F-F159-6742-B5A8-F1C0AC41FE34}" type="presParOf" srcId="{456E0BF3-EE3C-5843-A3D6-AB11F04BEBA4}" destId="{837CC2F3-1023-5C41-851D-D273EFEB501B}" srcOrd="6" destOrd="0" presId="urn:microsoft.com/office/officeart/2005/8/layout/default"/>
    <dgm:cxn modelId="{8434EBE6-E9C7-D944-947E-CF233B5AB8BA}" type="presParOf" srcId="{456E0BF3-EE3C-5843-A3D6-AB11F04BEBA4}" destId="{97653124-353F-1442-B04A-90337F9B865D}" srcOrd="7" destOrd="0" presId="urn:microsoft.com/office/officeart/2005/8/layout/default"/>
    <dgm:cxn modelId="{CBC90F66-328C-8D4A-A850-D9EAD5554254}" type="presParOf" srcId="{456E0BF3-EE3C-5843-A3D6-AB11F04BEBA4}" destId="{194EC7E8-0DD0-C34E-B267-D2FB1F6BED5C}" srcOrd="8" destOrd="0" presId="urn:microsoft.com/office/officeart/2005/8/layout/default"/>
    <dgm:cxn modelId="{CB7030A9-F9CE-D540-8D8F-46F726C8CDF0}" type="presParOf" srcId="{456E0BF3-EE3C-5843-A3D6-AB11F04BEBA4}" destId="{98179B30-DB46-5F43-804C-4033AF050004}" srcOrd="9" destOrd="0" presId="urn:microsoft.com/office/officeart/2005/8/layout/default"/>
    <dgm:cxn modelId="{9EDC401C-56A3-2548-A120-CC03079102B0}" type="presParOf" srcId="{456E0BF3-EE3C-5843-A3D6-AB11F04BEBA4}" destId="{D7BB9283-9010-1842-96AA-DBC6275CD254}" srcOrd="10" destOrd="0" presId="urn:microsoft.com/office/officeart/2005/8/layout/default"/>
    <dgm:cxn modelId="{741582A9-8228-6E4F-AF7A-3D4404A5FB31}" type="presParOf" srcId="{456E0BF3-EE3C-5843-A3D6-AB11F04BEBA4}" destId="{25B51E46-EDCF-9144-9259-27B505E3BDA7}" srcOrd="11" destOrd="0" presId="urn:microsoft.com/office/officeart/2005/8/layout/default"/>
    <dgm:cxn modelId="{8D6AC936-B3B7-9E43-955D-739272AD4FB0}" type="presParOf" srcId="{456E0BF3-EE3C-5843-A3D6-AB11F04BEBA4}" destId="{7E275D5D-FD96-C543-938B-E8ADCB105687}" srcOrd="12" destOrd="0" presId="urn:microsoft.com/office/officeart/2005/8/layout/default"/>
    <dgm:cxn modelId="{F64704AC-A1F7-E44F-9354-26ADC4FD495A}" type="presParOf" srcId="{456E0BF3-EE3C-5843-A3D6-AB11F04BEBA4}" destId="{E6575562-1951-5F4C-854D-C57CA08F7005}" srcOrd="13" destOrd="0" presId="urn:microsoft.com/office/officeart/2005/8/layout/default"/>
    <dgm:cxn modelId="{576BF22F-F062-7B44-885F-156EF2813B3B}" type="presParOf" srcId="{456E0BF3-EE3C-5843-A3D6-AB11F04BEBA4}" destId="{4C9F2348-27F2-2C40-8010-212ED41DC3B7}" srcOrd="14" destOrd="0" presId="urn:microsoft.com/office/officeart/2005/8/layout/default"/>
    <dgm:cxn modelId="{866210C6-4BEF-354D-A372-AAF8DA94BCA3}" type="presParOf" srcId="{456E0BF3-EE3C-5843-A3D6-AB11F04BEBA4}" destId="{40D30322-D78F-7A41-9DE8-BC607122891D}" srcOrd="15" destOrd="0" presId="urn:microsoft.com/office/officeart/2005/8/layout/default"/>
    <dgm:cxn modelId="{CBE37D1D-5A6E-4C45-9E26-91A1CBFA2C80}" type="presParOf" srcId="{456E0BF3-EE3C-5843-A3D6-AB11F04BEBA4}" destId="{8E45AF4C-E9EC-6A4B-8F10-CD1263B90407}" srcOrd="16" destOrd="0" presId="urn:microsoft.com/office/officeart/2005/8/layout/default"/>
    <dgm:cxn modelId="{87A1C792-8A5D-5548-8C6B-312A5115CE51}" type="presParOf" srcId="{456E0BF3-EE3C-5843-A3D6-AB11F04BEBA4}" destId="{BDC6D03E-55FA-1541-8172-E4D892293E19}" srcOrd="17" destOrd="0" presId="urn:microsoft.com/office/officeart/2005/8/layout/default"/>
    <dgm:cxn modelId="{8106D076-DF14-6945-9BEA-D32C207D3A95}" type="presParOf" srcId="{456E0BF3-EE3C-5843-A3D6-AB11F04BEBA4}" destId="{9002FCD0-4517-A245-8647-2D714547290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99420B-67A6-440E-B4EB-F8C08200F6E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2062B8-044C-4DE7-AAD4-1AEEF24DA8EE}">
      <dgm:prSet custT="1"/>
      <dgm:spPr/>
      <dgm:t>
        <a:bodyPr/>
        <a:lstStyle/>
        <a:p>
          <a:r>
            <a:rPr lang="en-GB" sz="2400" dirty="0"/>
            <a:t>reducing workload for teachers</a:t>
          </a:r>
          <a:endParaRPr lang="en-US" sz="2400" dirty="0"/>
        </a:p>
      </dgm:t>
    </dgm:pt>
    <dgm:pt modelId="{207FC266-26B2-46DF-8371-3F9921A88FD1}" type="parTrans" cxnId="{5BFA98F2-7DC4-4D7D-B476-310AB68A1585}">
      <dgm:prSet/>
      <dgm:spPr/>
      <dgm:t>
        <a:bodyPr/>
        <a:lstStyle/>
        <a:p>
          <a:endParaRPr lang="en-US"/>
        </a:p>
      </dgm:t>
    </dgm:pt>
    <dgm:pt modelId="{B6E784D4-12B7-4534-99A2-D911D8C99DBA}" type="sibTrans" cxnId="{5BFA98F2-7DC4-4D7D-B476-310AB68A1585}">
      <dgm:prSet/>
      <dgm:spPr/>
      <dgm:t>
        <a:bodyPr/>
        <a:lstStyle/>
        <a:p>
          <a:endParaRPr lang="en-US"/>
        </a:p>
      </dgm:t>
    </dgm:pt>
    <dgm:pt modelId="{7DDA897B-807E-491C-A365-B58735150823}">
      <dgm:prSet custT="1"/>
      <dgm:spPr/>
      <dgm:t>
        <a:bodyPr/>
        <a:lstStyle/>
        <a:p>
          <a:r>
            <a:rPr lang="en-GB" sz="2400" dirty="0"/>
            <a:t>Subject knowledge  &amp; emphasis on the wider curriculum </a:t>
          </a:r>
          <a:endParaRPr lang="en-US" sz="2400" dirty="0"/>
        </a:p>
      </dgm:t>
    </dgm:pt>
    <dgm:pt modelId="{5917440B-C784-4B41-B9AF-BA8E5FB7FA9E}" type="parTrans" cxnId="{0A2FA1BB-08DD-4CE6-8B64-C0B83CB473DD}">
      <dgm:prSet/>
      <dgm:spPr/>
      <dgm:t>
        <a:bodyPr/>
        <a:lstStyle/>
        <a:p>
          <a:endParaRPr lang="en-US"/>
        </a:p>
      </dgm:t>
    </dgm:pt>
    <dgm:pt modelId="{EA351AC0-124B-4002-819C-36277AA5AE6B}" type="sibTrans" cxnId="{0A2FA1BB-08DD-4CE6-8B64-C0B83CB473DD}">
      <dgm:prSet/>
      <dgm:spPr/>
      <dgm:t>
        <a:bodyPr/>
        <a:lstStyle/>
        <a:p>
          <a:endParaRPr lang="en-US"/>
        </a:p>
      </dgm:t>
    </dgm:pt>
    <dgm:pt modelId="{6C96B020-C672-4E48-B412-7E36D25E4270}">
      <dgm:prSet custT="1"/>
      <dgm:spPr/>
      <dgm:t>
        <a:bodyPr/>
        <a:lstStyle/>
        <a:p>
          <a:r>
            <a:rPr lang="en-GB" sz="2400" dirty="0"/>
            <a:t>emphasis on developing good character and resilience among pupils</a:t>
          </a:r>
          <a:endParaRPr lang="en-US" sz="2400" dirty="0"/>
        </a:p>
      </dgm:t>
    </dgm:pt>
    <dgm:pt modelId="{A6F5A22A-51D4-43BF-A229-B392E47A7EA5}" type="parTrans" cxnId="{FA117EBA-7808-43B9-AFA4-76D40A477CAD}">
      <dgm:prSet/>
      <dgm:spPr/>
      <dgm:t>
        <a:bodyPr/>
        <a:lstStyle/>
        <a:p>
          <a:endParaRPr lang="en-US"/>
        </a:p>
      </dgm:t>
    </dgm:pt>
    <dgm:pt modelId="{18D19C66-915C-4D0F-B95A-0CC645DDF92F}" type="sibTrans" cxnId="{FA117EBA-7808-43B9-AFA4-76D40A477CAD}">
      <dgm:prSet/>
      <dgm:spPr/>
      <dgm:t>
        <a:bodyPr/>
        <a:lstStyle/>
        <a:p>
          <a:endParaRPr lang="en-US"/>
        </a:p>
      </dgm:t>
    </dgm:pt>
    <dgm:pt modelId="{BB87330A-64DA-4EF1-9006-CA00550FBB0D}">
      <dgm:prSet custT="1"/>
      <dgm:spPr/>
      <dgm:t>
        <a:bodyPr/>
        <a:lstStyle/>
        <a:p>
          <a:r>
            <a:rPr lang="en-GB" sz="2400" dirty="0"/>
            <a:t>tackling off-rolling and curriculum narrowing</a:t>
          </a:r>
          <a:endParaRPr lang="en-US" sz="2400" dirty="0"/>
        </a:p>
      </dgm:t>
    </dgm:pt>
    <dgm:pt modelId="{07A6D34B-2383-43B6-A287-68F0D02F0766}" type="parTrans" cxnId="{C274366C-B9D5-43D8-8374-C10DA2C6E63B}">
      <dgm:prSet/>
      <dgm:spPr/>
      <dgm:t>
        <a:bodyPr/>
        <a:lstStyle/>
        <a:p>
          <a:endParaRPr lang="en-US"/>
        </a:p>
      </dgm:t>
    </dgm:pt>
    <dgm:pt modelId="{34263DCF-DB5E-40E0-86BA-8E91048F7756}" type="sibTrans" cxnId="{C274366C-B9D5-43D8-8374-C10DA2C6E63B}">
      <dgm:prSet/>
      <dgm:spPr/>
      <dgm:t>
        <a:bodyPr/>
        <a:lstStyle/>
        <a:p>
          <a:endParaRPr lang="en-US"/>
        </a:p>
      </dgm:t>
    </dgm:pt>
    <dgm:pt modelId="{97534ED2-3B37-4AD8-85BD-D9EDC80EF0C7}">
      <dgm:prSet custT="1"/>
      <dgm:spPr/>
      <dgm:t>
        <a:bodyPr/>
        <a:lstStyle/>
        <a:p>
          <a:r>
            <a:rPr lang="en-GB" sz="2400" dirty="0"/>
            <a:t>understanding the purpose and usefulness of internal pupil data</a:t>
          </a:r>
          <a:endParaRPr lang="en-US" sz="2400" dirty="0"/>
        </a:p>
      </dgm:t>
    </dgm:pt>
    <dgm:pt modelId="{C4BFE2A9-B762-41EA-97CC-481709DA41FE}" type="parTrans" cxnId="{94AE8000-03A8-4CCD-9249-CF01C331B043}">
      <dgm:prSet/>
      <dgm:spPr/>
      <dgm:t>
        <a:bodyPr/>
        <a:lstStyle/>
        <a:p>
          <a:endParaRPr lang="en-US"/>
        </a:p>
      </dgm:t>
    </dgm:pt>
    <dgm:pt modelId="{8CACB453-FBB9-418A-A9C0-19C65871C583}" type="sibTrans" cxnId="{94AE8000-03A8-4CCD-9249-CF01C331B043}">
      <dgm:prSet/>
      <dgm:spPr/>
      <dgm:t>
        <a:bodyPr/>
        <a:lstStyle/>
        <a:p>
          <a:endParaRPr lang="en-US"/>
        </a:p>
      </dgm:t>
    </dgm:pt>
    <dgm:pt modelId="{10FDB565-BE32-47DB-B4C1-5585541D8393}" type="pres">
      <dgm:prSet presAssocID="{1B99420B-67A6-440E-B4EB-F8C08200F6E1}" presName="root" presStyleCnt="0">
        <dgm:presLayoutVars>
          <dgm:dir/>
          <dgm:resizeHandles val="exact"/>
        </dgm:presLayoutVars>
      </dgm:prSet>
      <dgm:spPr/>
    </dgm:pt>
    <dgm:pt modelId="{B43F595C-FC88-4037-8145-F1B74803A1A4}" type="pres">
      <dgm:prSet presAssocID="{512062B8-044C-4DE7-AAD4-1AEEF24DA8EE}" presName="compNode" presStyleCnt="0"/>
      <dgm:spPr/>
    </dgm:pt>
    <dgm:pt modelId="{BF7F38BF-DC07-4E46-BE60-40E2E5BA15C1}" type="pres">
      <dgm:prSet presAssocID="{512062B8-044C-4DE7-AAD4-1AEEF24DA8EE}" presName="bgRect" presStyleLbl="bgShp" presStyleIdx="0" presStyleCnt="5"/>
      <dgm:spPr/>
    </dgm:pt>
    <dgm:pt modelId="{D678668F-59C1-4CF2-A783-FD73DBA6FF1D}" type="pres">
      <dgm:prSet presAssocID="{512062B8-044C-4DE7-AAD4-1AEEF24DA8E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ward trend"/>
        </a:ext>
      </dgm:extLst>
    </dgm:pt>
    <dgm:pt modelId="{6FCFBB8F-428A-49BD-A6BB-F2887213FF48}" type="pres">
      <dgm:prSet presAssocID="{512062B8-044C-4DE7-AAD4-1AEEF24DA8EE}" presName="spaceRect" presStyleCnt="0"/>
      <dgm:spPr/>
    </dgm:pt>
    <dgm:pt modelId="{BFE74811-DBCC-49B1-B4FD-B404EB24DC07}" type="pres">
      <dgm:prSet presAssocID="{512062B8-044C-4DE7-AAD4-1AEEF24DA8EE}" presName="parTx" presStyleLbl="revTx" presStyleIdx="0" presStyleCnt="5">
        <dgm:presLayoutVars>
          <dgm:chMax val="0"/>
          <dgm:chPref val="0"/>
        </dgm:presLayoutVars>
      </dgm:prSet>
      <dgm:spPr/>
    </dgm:pt>
    <dgm:pt modelId="{F7C61F1C-81FC-4C28-8F5E-8C4606909A59}" type="pres">
      <dgm:prSet presAssocID="{B6E784D4-12B7-4534-99A2-D911D8C99DBA}" presName="sibTrans" presStyleCnt="0"/>
      <dgm:spPr/>
    </dgm:pt>
    <dgm:pt modelId="{D6C5823B-0E15-48CA-86FA-83E020B6B514}" type="pres">
      <dgm:prSet presAssocID="{7DDA897B-807E-491C-A365-B58735150823}" presName="compNode" presStyleCnt="0"/>
      <dgm:spPr/>
    </dgm:pt>
    <dgm:pt modelId="{8181E7C2-C86A-4F62-AD00-16540F623972}" type="pres">
      <dgm:prSet presAssocID="{7DDA897B-807E-491C-A365-B58735150823}" presName="bgRect" presStyleLbl="bgShp" presStyleIdx="1" presStyleCnt="5"/>
      <dgm:spPr/>
    </dgm:pt>
    <dgm:pt modelId="{ADB81A59-934C-496A-908E-688145427D8E}" type="pres">
      <dgm:prSet presAssocID="{7DDA897B-807E-491C-A365-B5873515082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BF49A6E-03D1-452C-8A74-03ACA84B2BDD}" type="pres">
      <dgm:prSet presAssocID="{7DDA897B-807E-491C-A365-B58735150823}" presName="spaceRect" presStyleCnt="0"/>
      <dgm:spPr/>
    </dgm:pt>
    <dgm:pt modelId="{2A5E48E8-F6A0-4945-81BB-BCC14F52C0E6}" type="pres">
      <dgm:prSet presAssocID="{7DDA897B-807E-491C-A365-B58735150823}" presName="parTx" presStyleLbl="revTx" presStyleIdx="1" presStyleCnt="5">
        <dgm:presLayoutVars>
          <dgm:chMax val="0"/>
          <dgm:chPref val="0"/>
        </dgm:presLayoutVars>
      </dgm:prSet>
      <dgm:spPr/>
    </dgm:pt>
    <dgm:pt modelId="{03A5196D-760E-4D64-8C37-3AB6CBDD05D9}" type="pres">
      <dgm:prSet presAssocID="{EA351AC0-124B-4002-819C-36277AA5AE6B}" presName="sibTrans" presStyleCnt="0"/>
      <dgm:spPr/>
    </dgm:pt>
    <dgm:pt modelId="{C760361E-CF13-4686-B295-310144CE5E0A}" type="pres">
      <dgm:prSet presAssocID="{6C96B020-C672-4E48-B412-7E36D25E4270}" presName="compNode" presStyleCnt="0"/>
      <dgm:spPr/>
    </dgm:pt>
    <dgm:pt modelId="{BF4E499F-1837-4AFE-B665-4360598F6BFD}" type="pres">
      <dgm:prSet presAssocID="{6C96B020-C672-4E48-B412-7E36D25E4270}" presName="bgRect" presStyleLbl="bgShp" presStyleIdx="2" presStyleCnt="5"/>
      <dgm:spPr/>
    </dgm:pt>
    <dgm:pt modelId="{D61CAFBE-5F8C-4129-83F2-3E027B48D973}" type="pres">
      <dgm:prSet presAssocID="{6C96B020-C672-4E48-B412-7E36D25E427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ren"/>
        </a:ext>
      </dgm:extLst>
    </dgm:pt>
    <dgm:pt modelId="{B5948C15-3A0E-4642-8CAA-07B21BC908F2}" type="pres">
      <dgm:prSet presAssocID="{6C96B020-C672-4E48-B412-7E36D25E4270}" presName="spaceRect" presStyleCnt="0"/>
      <dgm:spPr/>
    </dgm:pt>
    <dgm:pt modelId="{9A485A55-879F-4D38-96A9-B202E3DAFCD4}" type="pres">
      <dgm:prSet presAssocID="{6C96B020-C672-4E48-B412-7E36D25E4270}" presName="parTx" presStyleLbl="revTx" presStyleIdx="2" presStyleCnt="5">
        <dgm:presLayoutVars>
          <dgm:chMax val="0"/>
          <dgm:chPref val="0"/>
        </dgm:presLayoutVars>
      </dgm:prSet>
      <dgm:spPr/>
    </dgm:pt>
    <dgm:pt modelId="{6231EB28-56D5-42F6-9991-AEF98119304D}" type="pres">
      <dgm:prSet presAssocID="{18D19C66-915C-4D0F-B95A-0CC645DDF92F}" presName="sibTrans" presStyleCnt="0"/>
      <dgm:spPr/>
    </dgm:pt>
    <dgm:pt modelId="{ADDF9DEA-F066-4708-A03B-73F3AEDFFB1E}" type="pres">
      <dgm:prSet presAssocID="{BB87330A-64DA-4EF1-9006-CA00550FBB0D}" presName="compNode" presStyleCnt="0"/>
      <dgm:spPr/>
    </dgm:pt>
    <dgm:pt modelId="{ACDFC3CC-10A5-4C6D-B237-A1EA299A0FCE}" type="pres">
      <dgm:prSet presAssocID="{BB87330A-64DA-4EF1-9006-CA00550FBB0D}" presName="bgRect" presStyleLbl="bgShp" presStyleIdx="3" presStyleCnt="5" custLinFactNeighborX="24173" custLinFactNeighborY="-11744"/>
      <dgm:spPr/>
    </dgm:pt>
    <dgm:pt modelId="{FC3D56B6-C21E-4D09-981F-DB2932BA4AAB}" type="pres">
      <dgm:prSet presAssocID="{BB87330A-64DA-4EF1-9006-CA00550FBB0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ze"/>
        </a:ext>
      </dgm:extLst>
    </dgm:pt>
    <dgm:pt modelId="{9A7B4537-9D2A-4726-8B5A-6E63B09E00E4}" type="pres">
      <dgm:prSet presAssocID="{BB87330A-64DA-4EF1-9006-CA00550FBB0D}" presName="spaceRect" presStyleCnt="0"/>
      <dgm:spPr/>
    </dgm:pt>
    <dgm:pt modelId="{BB627E27-EAB4-4047-B2E6-22BC0505A55C}" type="pres">
      <dgm:prSet presAssocID="{BB87330A-64DA-4EF1-9006-CA00550FBB0D}" presName="parTx" presStyleLbl="revTx" presStyleIdx="3" presStyleCnt="5">
        <dgm:presLayoutVars>
          <dgm:chMax val="0"/>
          <dgm:chPref val="0"/>
        </dgm:presLayoutVars>
      </dgm:prSet>
      <dgm:spPr/>
    </dgm:pt>
    <dgm:pt modelId="{5F2D47DA-14C8-4A02-8D57-B8BB2F58F615}" type="pres">
      <dgm:prSet presAssocID="{34263DCF-DB5E-40E0-86BA-8E91048F7756}" presName="sibTrans" presStyleCnt="0"/>
      <dgm:spPr/>
    </dgm:pt>
    <dgm:pt modelId="{8F6DD6FF-DDE1-453D-AEBF-8BB3C7CA19FC}" type="pres">
      <dgm:prSet presAssocID="{97534ED2-3B37-4AD8-85BD-D9EDC80EF0C7}" presName="compNode" presStyleCnt="0"/>
      <dgm:spPr/>
    </dgm:pt>
    <dgm:pt modelId="{63272742-CCB8-4758-8BD6-5E8EA0F35A06}" type="pres">
      <dgm:prSet presAssocID="{97534ED2-3B37-4AD8-85BD-D9EDC80EF0C7}" presName="bgRect" presStyleLbl="bgShp" presStyleIdx="4" presStyleCnt="5"/>
      <dgm:spPr/>
    </dgm:pt>
    <dgm:pt modelId="{28904491-410D-4EE8-B72F-6865F848AB5D}" type="pres">
      <dgm:prSet presAssocID="{97534ED2-3B37-4AD8-85BD-D9EDC80EF0C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lescope"/>
        </a:ext>
      </dgm:extLst>
    </dgm:pt>
    <dgm:pt modelId="{41DEA2AB-CBC5-4BD0-B9C0-21886645067E}" type="pres">
      <dgm:prSet presAssocID="{97534ED2-3B37-4AD8-85BD-D9EDC80EF0C7}" presName="spaceRect" presStyleCnt="0"/>
      <dgm:spPr/>
    </dgm:pt>
    <dgm:pt modelId="{2FCD8310-387A-4B3C-82DC-33FF7C478494}" type="pres">
      <dgm:prSet presAssocID="{97534ED2-3B37-4AD8-85BD-D9EDC80EF0C7}" presName="parTx" presStyleLbl="revTx" presStyleIdx="4" presStyleCnt="5">
        <dgm:presLayoutVars>
          <dgm:chMax val="0"/>
          <dgm:chPref val="0"/>
        </dgm:presLayoutVars>
      </dgm:prSet>
      <dgm:spPr/>
    </dgm:pt>
  </dgm:ptLst>
  <dgm:cxnLst>
    <dgm:cxn modelId="{94AE8000-03A8-4CCD-9249-CF01C331B043}" srcId="{1B99420B-67A6-440E-B4EB-F8C08200F6E1}" destId="{97534ED2-3B37-4AD8-85BD-D9EDC80EF0C7}" srcOrd="4" destOrd="0" parTransId="{C4BFE2A9-B762-41EA-97CC-481709DA41FE}" sibTransId="{8CACB453-FBB9-418A-A9C0-19C65871C583}"/>
    <dgm:cxn modelId="{67894A0F-3286-4A0F-8870-3A0847EF69ED}" type="presOf" srcId="{512062B8-044C-4DE7-AAD4-1AEEF24DA8EE}" destId="{BFE74811-DBCC-49B1-B4FD-B404EB24DC07}" srcOrd="0" destOrd="0" presId="urn:microsoft.com/office/officeart/2018/2/layout/IconVerticalSolidList"/>
    <dgm:cxn modelId="{1BABB750-C92A-4136-B20F-E208E9EBDAD9}" type="presOf" srcId="{97534ED2-3B37-4AD8-85BD-D9EDC80EF0C7}" destId="{2FCD8310-387A-4B3C-82DC-33FF7C478494}" srcOrd="0" destOrd="0" presId="urn:microsoft.com/office/officeart/2018/2/layout/IconVerticalSolidList"/>
    <dgm:cxn modelId="{C274366C-B9D5-43D8-8374-C10DA2C6E63B}" srcId="{1B99420B-67A6-440E-B4EB-F8C08200F6E1}" destId="{BB87330A-64DA-4EF1-9006-CA00550FBB0D}" srcOrd="3" destOrd="0" parTransId="{07A6D34B-2383-43B6-A287-68F0D02F0766}" sibTransId="{34263DCF-DB5E-40E0-86BA-8E91048F7756}"/>
    <dgm:cxn modelId="{3A461D8B-2817-4589-91E4-1F52C5083816}" type="presOf" srcId="{7DDA897B-807E-491C-A365-B58735150823}" destId="{2A5E48E8-F6A0-4945-81BB-BCC14F52C0E6}" srcOrd="0" destOrd="0" presId="urn:microsoft.com/office/officeart/2018/2/layout/IconVerticalSolidList"/>
    <dgm:cxn modelId="{FA117EBA-7808-43B9-AFA4-76D40A477CAD}" srcId="{1B99420B-67A6-440E-B4EB-F8C08200F6E1}" destId="{6C96B020-C672-4E48-B412-7E36D25E4270}" srcOrd="2" destOrd="0" parTransId="{A6F5A22A-51D4-43BF-A229-B392E47A7EA5}" sibTransId="{18D19C66-915C-4D0F-B95A-0CC645DDF92F}"/>
    <dgm:cxn modelId="{F005F1BA-8440-47F4-9630-929D08855368}" type="presOf" srcId="{1B99420B-67A6-440E-B4EB-F8C08200F6E1}" destId="{10FDB565-BE32-47DB-B4C1-5585541D8393}" srcOrd="0" destOrd="0" presId="urn:microsoft.com/office/officeart/2018/2/layout/IconVerticalSolidList"/>
    <dgm:cxn modelId="{0A2FA1BB-08DD-4CE6-8B64-C0B83CB473DD}" srcId="{1B99420B-67A6-440E-B4EB-F8C08200F6E1}" destId="{7DDA897B-807E-491C-A365-B58735150823}" srcOrd="1" destOrd="0" parTransId="{5917440B-C784-4B41-B9AF-BA8E5FB7FA9E}" sibTransId="{EA351AC0-124B-4002-819C-36277AA5AE6B}"/>
    <dgm:cxn modelId="{22281BC3-B780-4776-999A-203DA1F47D49}" type="presOf" srcId="{BB87330A-64DA-4EF1-9006-CA00550FBB0D}" destId="{BB627E27-EAB4-4047-B2E6-22BC0505A55C}" srcOrd="0" destOrd="0" presId="urn:microsoft.com/office/officeart/2018/2/layout/IconVerticalSolidList"/>
    <dgm:cxn modelId="{5BFA98F2-7DC4-4D7D-B476-310AB68A1585}" srcId="{1B99420B-67A6-440E-B4EB-F8C08200F6E1}" destId="{512062B8-044C-4DE7-AAD4-1AEEF24DA8EE}" srcOrd="0" destOrd="0" parTransId="{207FC266-26B2-46DF-8371-3F9921A88FD1}" sibTransId="{B6E784D4-12B7-4534-99A2-D911D8C99DBA}"/>
    <dgm:cxn modelId="{0CFD7EFE-311D-4C0A-B711-35464410DE53}" type="presOf" srcId="{6C96B020-C672-4E48-B412-7E36D25E4270}" destId="{9A485A55-879F-4D38-96A9-B202E3DAFCD4}" srcOrd="0" destOrd="0" presId="urn:microsoft.com/office/officeart/2018/2/layout/IconVerticalSolidList"/>
    <dgm:cxn modelId="{EB26523A-8504-47C6-8FAB-D303B0BDC946}" type="presParOf" srcId="{10FDB565-BE32-47DB-B4C1-5585541D8393}" destId="{B43F595C-FC88-4037-8145-F1B74803A1A4}" srcOrd="0" destOrd="0" presId="urn:microsoft.com/office/officeart/2018/2/layout/IconVerticalSolidList"/>
    <dgm:cxn modelId="{405C855B-0C5D-4478-9926-E5A60E7D95E7}" type="presParOf" srcId="{B43F595C-FC88-4037-8145-F1B74803A1A4}" destId="{BF7F38BF-DC07-4E46-BE60-40E2E5BA15C1}" srcOrd="0" destOrd="0" presId="urn:microsoft.com/office/officeart/2018/2/layout/IconVerticalSolidList"/>
    <dgm:cxn modelId="{7CC1274F-E928-404A-8A31-FF2FF6310CBB}" type="presParOf" srcId="{B43F595C-FC88-4037-8145-F1B74803A1A4}" destId="{D678668F-59C1-4CF2-A783-FD73DBA6FF1D}" srcOrd="1" destOrd="0" presId="urn:microsoft.com/office/officeart/2018/2/layout/IconVerticalSolidList"/>
    <dgm:cxn modelId="{7B7F2EB7-B509-4786-B31B-2B1E7D120897}" type="presParOf" srcId="{B43F595C-FC88-4037-8145-F1B74803A1A4}" destId="{6FCFBB8F-428A-49BD-A6BB-F2887213FF48}" srcOrd="2" destOrd="0" presId="urn:microsoft.com/office/officeart/2018/2/layout/IconVerticalSolidList"/>
    <dgm:cxn modelId="{BA4E09D8-545C-4D2D-AAD4-EAEC8C9A27B3}" type="presParOf" srcId="{B43F595C-FC88-4037-8145-F1B74803A1A4}" destId="{BFE74811-DBCC-49B1-B4FD-B404EB24DC07}" srcOrd="3" destOrd="0" presId="urn:microsoft.com/office/officeart/2018/2/layout/IconVerticalSolidList"/>
    <dgm:cxn modelId="{8417FC6C-5D6A-4E0D-B3CD-9228AB646259}" type="presParOf" srcId="{10FDB565-BE32-47DB-B4C1-5585541D8393}" destId="{F7C61F1C-81FC-4C28-8F5E-8C4606909A59}" srcOrd="1" destOrd="0" presId="urn:microsoft.com/office/officeart/2018/2/layout/IconVerticalSolidList"/>
    <dgm:cxn modelId="{7590DFE0-C20E-4DFE-A376-201CBC9F5C74}" type="presParOf" srcId="{10FDB565-BE32-47DB-B4C1-5585541D8393}" destId="{D6C5823B-0E15-48CA-86FA-83E020B6B514}" srcOrd="2" destOrd="0" presId="urn:microsoft.com/office/officeart/2018/2/layout/IconVerticalSolidList"/>
    <dgm:cxn modelId="{B2CA99A4-8AEA-45CA-B8B7-597136FC73D4}" type="presParOf" srcId="{D6C5823B-0E15-48CA-86FA-83E020B6B514}" destId="{8181E7C2-C86A-4F62-AD00-16540F623972}" srcOrd="0" destOrd="0" presId="urn:microsoft.com/office/officeart/2018/2/layout/IconVerticalSolidList"/>
    <dgm:cxn modelId="{D06B9231-E711-497D-B30B-C2DB676CB282}" type="presParOf" srcId="{D6C5823B-0E15-48CA-86FA-83E020B6B514}" destId="{ADB81A59-934C-496A-908E-688145427D8E}" srcOrd="1" destOrd="0" presId="urn:microsoft.com/office/officeart/2018/2/layout/IconVerticalSolidList"/>
    <dgm:cxn modelId="{D8F4C21B-CA07-4E06-A624-CDDC9BA3924C}" type="presParOf" srcId="{D6C5823B-0E15-48CA-86FA-83E020B6B514}" destId="{FBF49A6E-03D1-452C-8A74-03ACA84B2BDD}" srcOrd="2" destOrd="0" presId="urn:microsoft.com/office/officeart/2018/2/layout/IconVerticalSolidList"/>
    <dgm:cxn modelId="{DA1142F6-F6B0-4E03-90E2-AB6F5C19551B}" type="presParOf" srcId="{D6C5823B-0E15-48CA-86FA-83E020B6B514}" destId="{2A5E48E8-F6A0-4945-81BB-BCC14F52C0E6}" srcOrd="3" destOrd="0" presId="urn:microsoft.com/office/officeart/2018/2/layout/IconVerticalSolidList"/>
    <dgm:cxn modelId="{69D6EC1A-4148-45CF-BA3D-9868A7F9764C}" type="presParOf" srcId="{10FDB565-BE32-47DB-B4C1-5585541D8393}" destId="{03A5196D-760E-4D64-8C37-3AB6CBDD05D9}" srcOrd="3" destOrd="0" presId="urn:microsoft.com/office/officeart/2018/2/layout/IconVerticalSolidList"/>
    <dgm:cxn modelId="{3B269FEB-72AA-4EE2-A284-AE66F9D7A9C4}" type="presParOf" srcId="{10FDB565-BE32-47DB-B4C1-5585541D8393}" destId="{C760361E-CF13-4686-B295-310144CE5E0A}" srcOrd="4" destOrd="0" presId="urn:microsoft.com/office/officeart/2018/2/layout/IconVerticalSolidList"/>
    <dgm:cxn modelId="{C0E5CF9F-E89C-4D1E-B117-C5CCB9174CEF}" type="presParOf" srcId="{C760361E-CF13-4686-B295-310144CE5E0A}" destId="{BF4E499F-1837-4AFE-B665-4360598F6BFD}" srcOrd="0" destOrd="0" presId="urn:microsoft.com/office/officeart/2018/2/layout/IconVerticalSolidList"/>
    <dgm:cxn modelId="{8C2BD84B-E778-4296-AA53-F1819988444B}" type="presParOf" srcId="{C760361E-CF13-4686-B295-310144CE5E0A}" destId="{D61CAFBE-5F8C-4129-83F2-3E027B48D973}" srcOrd="1" destOrd="0" presId="urn:microsoft.com/office/officeart/2018/2/layout/IconVerticalSolidList"/>
    <dgm:cxn modelId="{75A650DD-4FA0-49E6-B9F7-3A03E38E251C}" type="presParOf" srcId="{C760361E-CF13-4686-B295-310144CE5E0A}" destId="{B5948C15-3A0E-4642-8CAA-07B21BC908F2}" srcOrd="2" destOrd="0" presId="urn:microsoft.com/office/officeart/2018/2/layout/IconVerticalSolidList"/>
    <dgm:cxn modelId="{08A75665-0FEF-4DD6-A94E-1946CC845794}" type="presParOf" srcId="{C760361E-CF13-4686-B295-310144CE5E0A}" destId="{9A485A55-879F-4D38-96A9-B202E3DAFCD4}" srcOrd="3" destOrd="0" presId="urn:microsoft.com/office/officeart/2018/2/layout/IconVerticalSolidList"/>
    <dgm:cxn modelId="{D14E42C3-0DEA-4B31-8D1E-68222ACB3CE0}" type="presParOf" srcId="{10FDB565-BE32-47DB-B4C1-5585541D8393}" destId="{6231EB28-56D5-42F6-9991-AEF98119304D}" srcOrd="5" destOrd="0" presId="urn:microsoft.com/office/officeart/2018/2/layout/IconVerticalSolidList"/>
    <dgm:cxn modelId="{D2D5ED85-D309-4C6A-9428-904E838CED5C}" type="presParOf" srcId="{10FDB565-BE32-47DB-B4C1-5585541D8393}" destId="{ADDF9DEA-F066-4708-A03B-73F3AEDFFB1E}" srcOrd="6" destOrd="0" presId="urn:microsoft.com/office/officeart/2018/2/layout/IconVerticalSolidList"/>
    <dgm:cxn modelId="{D7A6E382-AAC7-4EDF-A812-FCC1F824EE9C}" type="presParOf" srcId="{ADDF9DEA-F066-4708-A03B-73F3AEDFFB1E}" destId="{ACDFC3CC-10A5-4C6D-B237-A1EA299A0FCE}" srcOrd="0" destOrd="0" presId="urn:microsoft.com/office/officeart/2018/2/layout/IconVerticalSolidList"/>
    <dgm:cxn modelId="{FB98436C-1DB9-4CDF-9F2B-05153CF9899D}" type="presParOf" srcId="{ADDF9DEA-F066-4708-A03B-73F3AEDFFB1E}" destId="{FC3D56B6-C21E-4D09-981F-DB2932BA4AAB}" srcOrd="1" destOrd="0" presId="urn:microsoft.com/office/officeart/2018/2/layout/IconVerticalSolidList"/>
    <dgm:cxn modelId="{A235A0AB-F9DC-4452-AA60-6EF9F6AC9408}" type="presParOf" srcId="{ADDF9DEA-F066-4708-A03B-73F3AEDFFB1E}" destId="{9A7B4537-9D2A-4726-8B5A-6E63B09E00E4}" srcOrd="2" destOrd="0" presId="urn:microsoft.com/office/officeart/2018/2/layout/IconVerticalSolidList"/>
    <dgm:cxn modelId="{4EE7418B-CDDB-4B1E-BDC2-DD645AF3A178}" type="presParOf" srcId="{ADDF9DEA-F066-4708-A03B-73F3AEDFFB1E}" destId="{BB627E27-EAB4-4047-B2E6-22BC0505A55C}" srcOrd="3" destOrd="0" presId="urn:microsoft.com/office/officeart/2018/2/layout/IconVerticalSolidList"/>
    <dgm:cxn modelId="{757016A8-F0F5-4DA9-88E7-75D06A92CE19}" type="presParOf" srcId="{10FDB565-BE32-47DB-B4C1-5585541D8393}" destId="{5F2D47DA-14C8-4A02-8D57-B8BB2F58F615}" srcOrd="7" destOrd="0" presId="urn:microsoft.com/office/officeart/2018/2/layout/IconVerticalSolidList"/>
    <dgm:cxn modelId="{D0B40690-C5E8-4264-B6B1-DAA6D4489FE2}" type="presParOf" srcId="{10FDB565-BE32-47DB-B4C1-5585541D8393}" destId="{8F6DD6FF-DDE1-453D-AEBF-8BB3C7CA19FC}" srcOrd="8" destOrd="0" presId="urn:microsoft.com/office/officeart/2018/2/layout/IconVerticalSolidList"/>
    <dgm:cxn modelId="{430C37A3-024D-42AC-B924-41EA274C3D30}" type="presParOf" srcId="{8F6DD6FF-DDE1-453D-AEBF-8BB3C7CA19FC}" destId="{63272742-CCB8-4758-8BD6-5E8EA0F35A06}" srcOrd="0" destOrd="0" presId="urn:microsoft.com/office/officeart/2018/2/layout/IconVerticalSolidList"/>
    <dgm:cxn modelId="{57B1FEE4-A65A-4C6E-9788-703F5CDE5470}" type="presParOf" srcId="{8F6DD6FF-DDE1-453D-AEBF-8BB3C7CA19FC}" destId="{28904491-410D-4EE8-B72F-6865F848AB5D}" srcOrd="1" destOrd="0" presId="urn:microsoft.com/office/officeart/2018/2/layout/IconVerticalSolidList"/>
    <dgm:cxn modelId="{66BD2BE9-F8A5-450D-AF92-B8700E65128E}" type="presParOf" srcId="{8F6DD6FF-DDE1-453D-AEBF-8BB3C7CA19FC}" destId="{41DEA2AB-CBC5-4BD0-B9C0-21886645067E}" srcOrd="2" destOrd="0" presId="urn:microsoft.com/office/officeart/2018/2/layout/IconVerticalSolidList"/>
    <dgm:cxn modelId="{FA483BBB-1E66-455C-A55C-842267D0B6AC}" type="presParOf" srcId="{8F6DD6FF-DDE1-453D-AEBF-8BB3C7CA19FC}" destId="{2FCD8310-387A-4B3C-82DC-33FF7C4784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85485F-8FF8-477D-9BE5-FC19101F712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F850C7A-B9FA-47DB-8E21-6A2146AA7A69}">
      <dgm:prSet/>
      <dgm:spPr>
        <a:solidFill>
          <a:schemeClr val="bg2"/>
        </a:solidFill>
      </dgm:spPr>
      <dgm:t>
        <a:bodyPr/>
        <a:lstStyle/>
        <a:p>
          <a:r>
            <a:rPr lang="en-GB" dirty="0">
              <a:solidFill>
                <a:schemeClr val="tx1"/>
              </a:solidFill>
            </a:rPr>
            <a:t>Throughout the inspection inspectors will test your responses against what is actually happening in the classrooms so you need to ensure your answers reflect actual practice!</a:t>
          </a:r>
          <a:endParaRPr lang="en-US" dirty="0">
            <a:solidFill>
              <a:schemeClr val="tx1"/>
            </a:solidFill>
          </a:endParaRPr>
        </a:p>
      </dgm:t>
    </dgm:pt>
    <dgm:pt modelId="{FC397F02-2B21-4393-A5C2-1F77DCB5FB04}" type="parTrans" cxnId="{CD9431AC-AF06-4449-8FC4-1A831B7E00BE}">
      <dgm:prSet/>
      <dgm:spPr/>
      <dgm:t>
        <a:bodyPr/>
        <a:lstStyle/>
        <a:p>
          <a:endParaRPr lang="en-US"/>
        </a:p>
      </dgm:t>
    </dgm:pt>
    <dgm:pt modelId="{ED42A174-3315-4435-906A-8E8F9C4B0D23}" type="sibTrans" cxnId="{CD9431AC-AF06-4449-8FC4-1A831B7E00BE}">
      <dgm:prSet/>
      <dgm:spPr/>
      <dgm:t>
        <a:bodyPr/>
        <a:lstStyle/>
        <a:p>
          <a:endParaRPr lang="en-US"/>
        </a:p>
      </dgm:t>
    </dgm:pt>
    <dgm:pt modelId="{6EE07849-123D-4070-BC14-761CE66DD02B}">
      <dgm:prSet/>
      <dgm:spPr>
        <a:gradFill flip="none" rotWithShape="0">
          <a:gsLst>
            <a:gs pos="0">
              <a:schemeClr val="accent2">
                <a:hueOff val="0"/>
                <a:satOff val="0"/>
                <a:lumOff val="0"/>
                <a:tint val="66000"/>
                <a:satMod val="160000"/>
              </a:schemeClr>
            </a:gs>
            <a:gs pos="50000">
              <a:schemeClr val="accent2">
                <a:hueOff val="0"/>
                <a:satOff val="0"/>
                <a:lumOff val="0"/>
                <a:tint val="44500"/>
                <a:satMod val="160000"/>
              </a:schemeClr>
            </a:gs>
            <a:gs pos="100000">
              <a:schemeClr val="accent2">
                <a:hueOff val="0"/>
                <a:satOff val="0"/>
                <a:lumOff val="0"/>
                <a:tint val="23500"/>
                <a:satMod val="160000"/>
              </a:schemeClr>
            </a:gs>
          </a:gsLst>
          <a:lin ang="2700000" scaled="1"/>
          <a:tileRect/>
        </a:gradFill>
      </dgm:spPr>
      <dgm:t>
        <a:bodyPr/>
        <a:lstStyle/>
        <a:p>
          <a:r>
            <a:rPr lang="en-GB" dirty="0">
              <a:solidFill>
                <a:schemeClr val="tx1"/>
              </a:solidFill>
            </a:rPr>
            <a:t>They are checking whether you have a thorough understanding of your curriculum and intent</a:t>
          </a:r>
          <a:endParaRPr lang="en-US" dirty="0">
            <a:solidFill>
              <a:schemeClr val="tx1"/>
            </a:solidFill>
          </a:endParaRPr>
        </a:p>
      </dgm:t>
    </dgm:pt>
    <dgm:pt modelId="{89047402-CF4A-4C83-A18E-DDDF1E4B0F61}" type="parTrans" cxnId="{57FDA703-F203-4935-BAD2-EE004C3B3479}">
      <dgm:prSet/>
      <dgm:spPr/>
      <dgm:t>
        <a:bodyPr/>
        <a:lstStyle/>
        <a:p>
          <a:endParaRPr lang="en-US"/>
        </a:p>
      </dgm:t>
    </dgm:pt>
    <dgm:pt modelId="{2E5D86BA-4736-4D75-BAF3-A26C187825D9}" type="sibTrans" cxnId="{57FDA703-F203-4935-BAD2-EE004C3B3479}">
      <dgm:prSet/>
      <dgm:spPr/>
      <dgm:t>
        <a:bodyPr/>
        <a:lstStyle/>
        <a:p>
          <a:endParaRPr lang="en-US"/>
        </a:p>
      </dgm:t>
    </dgm:pt>
    <dgm:pt modelId="{C5322266-65D9-1243-A597-4A29B9E1D41C}" type="pres">
      <dgm:prSet presAssocID="{7485485F-8FF8-477D-9BE5-FC19101F7120}" presName="Name0" presStyleCnt="0">
        <dgm:presLayoutVars>
          <dgm:dir/>
          <dgm:animLvl val="lvl"/>
          <dgm:resizeHandles val="exact"/>
        </dgm:presLayoutVars>
      </dgm:prSet>
      <dgm:spPr/>
    </dgm:pt>
    <dgm:pt modelId="{C3549A8D-6F2D-BD4B-8F1D-25123E438942}" type="pres">
      <dgm:prSet presAssocID="{6EE07849-123D-4070-BC14-761CE66DD02B}" presName="boxAndChildren" presStyleCnt="0"/>
      <dgm:spPr/>
    </dgm:pt>
    <dgm:pt modelId="{E58DF77A-661E-E34E-B19D-EA33707A2C87}" type="pres">
      <dgm:prSet presAssocID="{6EE07849-123D-4070-BC14-761CE66DD02B}" presName="parentTextBox" presStyleLbl="node1" presStyleIdx="0" presStyleCnt="2"/>
      <dgm:spPr/>
    </dgm:pt>
    <dgm:pt modelId="{E4A23897-860C-8B46-A958-BAD4465813AF}" type="pres">
      <dgm:prSet presAssocID="{ED42A174-3315-4435-906A-8E8F9C4B0D23}" presName="sp" presStyleCnt="0"/>
      <dgm:spPr/>
    </dgm:pt>
    <dgm:pt modelId="{8D23C3A0-12A0-CB40-AF73-F138AA959938}" type="pres">
      <dgm:prSet presAssocID="{EF850C7A-B9FA-47DB-8E21-6A2146AA7A69}" presName="arrowAndChildren" presStyleCnt="0"/>
      <dgm:spPr/>
    </dgm:pt>
    <dgm:pt modelId="{112041BE-3754-EE47-92FF-BA9619AF3F13}" type="pres">
      <dgm:prSet presAssocID="{EF850C7A-B9FA-47DB-8E21-6A2146AA7A69}" presName="parentTextArrow" presStyleLbl="node1" presStyleIdx="1" presStyleCnt="2"/>
      <dgm:spPr/>
    </dgm:pt>
  </dgm:ptLst>
  <dgm:cxnLst>
    <dgm:cxn modelId="{57FDA703-F203-4935-BAD2-EE004C3B3479}" srcId="{7485485F-8FF8-477D-9BE5-FC19101F7120}" destId="{6EE07849-123D-4070-BC14-761CE66DD02B}" srcOrd="1" destOrd="0" parTransId="{89047402-CF4A-4C83-A18E-DDDF1E4B0F61}" sibTransId="{2E5D86BA-4736-4D75-BAF3-A26C187825D9}"/>
    <dgm:cxn modelId="{5988046C-CC8C-3644-9C14-C2F9C8B2D4F9}" type="presOf" srcId="{EF850C7A-B9FA-47DB-8E21-6A2146AA7A69}" destId="{112041BE-3754-EE47-92FF-BA9619AF3F13}" srcOrd="0" destOrd="0" presId="urn:microsoft.com/office/officeart/2005/8/layout/process4"/>
    <dgm:cxn modelId="{83BCAA84-80B3-8C49-8C72-EB6EF14424F2}" type="presOf" srcId="{6EE07849-123D-4070-BC14-761CE66DD02B}" destId="{E58DF77A-661E-E34E-B19D-EA33707A2C87}" srcOrd="0" destOrd="0" presId="urn:microsoft.com/office/officeart/2005/8/layout/process4"/>
    <dgm:cxn modelId="{CD9431AC-AF06-4449-8FC4-1A831B7E00BE}" srcId="{7485485F-8FF8-477D-9BE5-FC19101F7120}" destId="{EF850C7A-B9FA-47DB-8E21-6A2146AA7A69}" srcOrd="0" destOrd="0" parTransId="{FC397F02-2B21-4393-A5C2-1F77DCB5FB04}" sibTransId="{ED42A174-3315-4435-906A-8E8F9C4B0D23}"/>
    <dgm:cxn modelId="{72ECD8E5-A901-AD48-BA1C-E999F6ADB861}" type="presOf" srcId="{7485485F-8FF8-477D-9BE5-FC19101F7120}" destId="{C5322266-65D9-1243-A597-4A29B9E1D41C}" srcOrd="0" destOrd="0" presId="urn:microsoft.com/office/officeart/2005/8/layout/process4"/>
    <dgm:cxn modelId="{17E0CB95-9818-A340-A134-193EE1039B3C}" type="presParOf" srcId="{C5322266-65D9-1243-A597-4A29B9E1D41C}" destId="{C3549A8D-6F2D-BD4B-8F1D-25123E438942}" srcOrd="0" destOrd="0" presId="urn:microsoft.com/office/officeart/2005/8/layout/process4"/>
    <dgm:cxn modelId="{26515139-AADA-114D-9515-0B406441D7D5}" type="presParOf" srcId="{C3549A8D-6F2D-BD4B-8F1D-25123E438942}" destId="{E58DF77A-661E-E34E-B19D-EA33707A2C87}" srcOrd="0" destOrd="0" presId="urn:microsoft.com/office/officeart/2005/8/layout/process4"/>
    <dgm:cxn modelId="{B893679D-9DEC-0C4C-AE9D-D2BBCE5846D9}" type="presParOf" srcId="{C5322266-65D9-1243-A597-4A29B9E1D41C}" destId="{E4A23897-860C-8B46-A958-BAD4465813AF}" srcOrd="1" destOrd="0" presId="urn:microsoft.com/office/officeart/2005/8/layout/process4"/>
    <dgm:cxn modelId="{77E0BE33-D2D5-8D44-806B-DFDFDF162E89}" type="presParOf" srcId="{C5322266-65D9-1243-A597-4A29B9E1D41C}" destId="{8D23C3A0-12A0-CB40-AF73-F138AA959938}" srcOrd="2" destOrd="0" presId="urn:microsoft.com/office/officeart/2005/8/layout/process4"/>
    <dgm:cxn modelId="{B260605E-CF3D-B14C-9E6A-559BB8D3B897}" type="presParOf" srcId="{8D23C3A0-12A0-CB40-AF73-F138AA959938}" destId="{112041BE-3754-EE47-92FF-BA9619AF3F1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291F4C-6AA4-4519-8001-80895FC5F597}"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6CE0B63B-744E-4D62-9867-8BD76BA9FB7A}">
      <dgm:prSet/>
      <dgm:spPr/>
      <dgm:t>
        <a:bodyPr/>
        <a:lstStyle/>
        <a:p>
          <a:pPr>
            <a:lnSpc>
              <a:spcPct val="100000"/>
            </a:lnSpc>
            <a:defRPr cap="all"/>
          </a:pPr>
          <a:r>
            <a:rPr lang="en-GB" u="sng" dirty="0"/>
            <a:t>Intent is </a:t>
          </a:r>
          <a:r>
            <a:rPr lang="en-GB" b="1" i="1" u="sng" dirty="0"/>
            <a:t>all</a:t>
          </a:r>
          <a:r>
            <a:rPr lang="en-GB" u="sng" dirty="0"/>
            <a:t> the curriculum planning</a:t>
          </a:r>
          <a:endParaRPr lang="en-US" dirty="0"/>
        </a:p>
      </dgm:t>
    </dgm:pt>
    <dgm:pt modelId="{E37FB984-C2CB-46CB-8955-E39B733BCA3D}" type="parTrans" cxnId="{F592FAC2-7A1A-4895-A679-EA267CD600B7}">
      <dgm:prSet/>
      <dgm:spPr/>
      <dgm:t>
        <a:bodyPr/>
        <a:lstStyle/>
        <a:p>
          <a:endParaRPr lang="en-US"/>
        </a:p>
      </dgm:t>
    </dgm:pt>
    <dgm:pt modelId="{E79CAC76-2C38-4FF9-ACF2-9E475700E6BE}" type="sibTrans" cxnId="{F592FAC2-7A1A-4895-A679-EA267CD600B7}">
      <dgm:prSet/>
      <dgm:spPr/>
      <dgm:t>
        <a:bodyPr/>
        <a:lstStyle/>
        <a:p>
          <a:endParaRPr lang="en-US"/>
        </a:p>
      </dgm:t>
    </dgm:pt>
    <dgm:pt modelId="{E5865ECF-4E6A-4B9F-9D95-20DF77EA49A6}">
      <dgm:prSet/>
      <dgm:spPr/>
      <dgm:t>
        <a:bodyPr/>
        <a:lstStyle/>
        <a:p>
          <a:pPr>
            <a:lnSpc>
              <a:spcPct val="100000"/>
            </a:lnSpc>
            <a:defRPr cap="all"/>
          </a:pPr>
          <a:r>
            <a:rPr lang="en-GB" u="sng" dirty="0"/>
            <a:t>that happens up until the point </a:t>
          </a:r>
          <a:endParaRPr lang="en-US" dirty="0"/>
        </a:p>
      </dgm:t>
    </dgm:pt>
    <dgm:pt modelId="{02AB1B78-17DE-491C-9EAC-1F4795F95082}" type="parTrans" cxnId="{2E7CD7C3-B4BF-4346-9DAE-3BF5C80A7FDB}">
      <dgm:prSet/>
      <dgm:spPr/>
      <dgm:t>
        <a:bodyPr/>
        <a:lstStyle/>
        <a:p>
          <a:endParaRPr lang="en-US"/>
        </a:p>
      </dgm:t>
    </dgm:pt>
    <dgm:pt modelId="{EB5E8CA6-96D1-4E75-9750-97FA8985C547}" type="sibTrans" cxnId="{2E7CD7C3-B4BF-4346-9DAE-3BF5C80A7FDB}">
      <dgm:prSet/>
      <dgm:spPr/>
      <dgm:t>
        <a:bodyPr/>
        <a:lstStyle/>
        <a:p>
          <a:endParaRPr lang="en-US"/>
        </a:p>
      </dgm:t>
    </dgm:pt>
    <dgm:pt modelId="{691D8839-D29B-4EF7-B452-2390C2B815A5}">
      <dgm:prSet/>
      <dgm:spPr/>
      <dgm:t>
        <a:bodyPr/>
        <a:lstStyle/>
        <a:p>
          <a:pPr>
            <a:lnSpc>
              <a:spcPct val="100000"/>
            </a:lnSpc>
            <a:defRPr cap="all"/>
          </a:pPr>
          <a:r>
            <a:rPr lang="en-GB" u="sng" dirty="0"/>
            <a:t>that a teacher teaches the curriculum</a:t>
          </a:r>
          <a:endParaRPr lang="en-US" dirty="0"/>
        </a:p>
      </dgm:t>
    </dgm:pt>
    <dgm:pt modelId="{6D9FEC47-0529-47BA-AE1F-C249958094CA}" type="parTrans" cxnId="{0AE420AA-6129-4FAC-8C3D-F3BC54FDCE87}">
      <dgm:prSet/>
      <dgm:spPr/>
      <dgm:t>
        <a:bodyPr/>
        <a:lstStyle/>
        <a:p>
          <a:endParaRPr lang="en-US"/>
        </a:p>
      </dgm:t>
    </dgm:pt>
    <dgm:pt modelId="{DC293F32-1CA6-4F39-BC7F-27BC10F5D6A6}" type="sibTrans" cxnId="{0AE420AA-6129-4FAC-8C3D-F3BC54FDCE87}">
      <dgm:prSet/>
      <dgm:spPr/>
      <dgm:t>
        <a:bodyPr/>
        <a:lstStyle/>
        <a:p>
          <a:endParaRPr lang="en-US"/>
        </a:p>
      </dgm:t>
    </dgm:pt>
    <dgm:pt modelId="{EE0C5CF9-C1BF-4B88-A6DC-6875102AE038}" type="pres">
      <dgm:prSet presAssocID="{94291F4C-6AA4-4519-8001-80895FC5F597}" presName="root" presStyleCnt="0">
        <dgm:presLayoutVars>
          <dgm:dir/>
          <dgm:resizeHandles val="exact"/>
        </dgm:presLayoutVars>
      </dgm:prSet>
      <dgm:spPr/>
    </dgm:pt>
    <dgm:pt modelId="{21E3F15A-2951-4C5B-B34E-2BFCF67E6880}" type="pres">
      <dgm:prSet presAssocID="{6CE0B63B-744E-4D62-9867-8BD76BA9FB7A}" presName="compNode" presStyleCnt="0"/>
      <dgm:spPr/>
    </dgm:pt>
    <dgm:pt modelId="{5042E41F-C456-4B7F-9970-8F06CA0D1CD6}" type="pres">
      <dgm:prSet presAssocID="{6CE0B63B-744E-4D62-9867-8BD76BA9FB7A}" presName="iconBgRect" presStyleLbl="bgShp" presStyleIdx="0" presStyleCnt="3"/>
      <dgm:spPr>
        <a:prstGeom prst="round2DiagRect">
          <a:avLst>
            <a:gd name="adj1" fmla="val 29727"/>
            <a:gd name="adj2" fmla="val 0"/>
          </a:avLst>
        </a:prstGeom>
      </dgm:spPr>
    </dgm:pt>
    <dgm:pt modelId="{89094477-D52F-41BA-8E66-DF124AFFAF6D}" type="pres">
      <dgm:prSet presAssocID="{6CE0B63B-744E-4D62-9867-8BD76BA9FB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CC8263E1-991A-48FB-8C9D-02F21D57CAB9}" type="pres">
      <dgm:prSet presAssocID="{6CE0B63B-744E-4D62-9867-8BD76BA9FB7A}" presName="spaceRect" presStyleCnt="0"/>
      <dgm:spPr/>
    </dgm:pt>
    <dgm:pt modelId="{D3AAA858-9126-4674-913F-22268CB0CD75}" type="pres">
      <dgm:prSet presAssocID="{6CE0B63B-744E-4D62-9867-8BD76BA9FB7A}" presName="textRect" presStyleLbl="revTx" presStyleIdx="0" presStyleCnt="3">
        <dgm:presLayoutVars>
          <dgm:chMax val="1"/>
          <dgm:chPref val="1"/>
        </dgm:presLayoutVars>
      </dgm:prSet>
      <dgm:spPr/>
    </dgm:pt>
    <dgm:pt modelId="{3A8EE696-0A54-4F0C-BC0B-DEB7EF690454}" type="pres">
      <dgm:prSet presAssocID="{E79CAC76-2C38-4FF9-ACF2-9E475700E6BE}" presName="sibTrans" presStyleCnt="0"/>
      <dgm:spPr/>
    </dgm:pt>
    <dgm:pt modelId="{556A1B35-3E6A-41DA-92BF-D2F6D0065DDA}" type="pres">
      <dgm:prSet presAssocID="{E5865ECF-4E6A-4B9F-9D95-20DF77EA49A6}" presName="compNode" presStyleCnt="0"/>
      <dgm:spPr/>
    </dgm:pt>
    <dgm:pt modelId="{4A95F5EE-745E-493D-AE83-A6D2E7BA2903}" type="pres">
      <dgm:prSet presAssocID="{E5865ECF-4E6A-4B9F-9D95-20DF77EA49A6}" presName="iconBgRect" presStyleLbl="bgShp" presStyleIdx="1" presStyleCnt="3"/>
      <dgm:spPr>
        <a:prstGeom prst="round2DiagRect">
          <a:avLst>
            <a:gd name="adj1" fmla="val 29727"/>
            <a:gd name="adj2" fmla="val 0"/>
          </a:avLst>
        </a:prstGeom>
      </dgm:spPr>
    </dgm:pt>
    <dgm:pt modelId="{CD8E146F-18BE-461B-AA5D-3305A2287001}" type="pres">
      <dgm:prSet presAssocID="{E5865ECF-4E6A-4B9F-9D95-20DF77EA49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wer"/>
        </a:ext>
      </dgm:extLst>
    </dgm:pt>
    <dgm:pt modelId="{C6918551-40D5-4153-9E7B-0537621BAC35}" type="pres">
      <dgm:prSet presAssocID="{E5865ECF-4E6A-4B9F-9D95-20DF77EA49A6}" presName="spaceRect" presStyleCnt="0"/>
      <dgm:spPr/>
    </dgm:pt>
    <dgm:pt modelId="{AE2517A7-FCFF-4567-BFC1-058FCF86833B}" type="pres">
      <dgm:prSet presAssocID="{E5865ECF-4E6A-4B9F-9D95-20DF77EA49A6}" presName="textRect" presStyleLbl="revTx" presStyleIdx="1" presStyleCnt="3">
        <dgm:presLayoutVars>
          <dgm:chMax val="1"/>
          <dgm:chPref val="1"/>
        </dgm:presLayoutVars>
      </dgm:prSet>
      <dgm:spPr/>
    </dgm:pt>
    <dgm:pt modelId="{BA9D4C43-EB77-4C2D-89A8-DEBFA93C80DE}" type="pres">
      <dgm:prSet presAssocID="{EB5E8CA6-96D1-4E75-9750-97FA8985C547}" presName="sibTrans" presStyleCnt="0"/>
      <dgm:spPr/>
    </dgm:pt>
    <dgm:pt modelId="{C62870CA-07BC-4D24-83A2-D852849BEF45}" type="pres">
      <dgm:prSet presAssocID="{691D8839-D29B-4EF7-B452-2390C2B815A5}" presName="compNode" presStyleCnt="0"/>
      <dgm:spPr/>
    </dgm:pt>
    <dgm:pt modelId="{3A6F4ADE-BF30-48DA-8817-D16EE47855A5}" type="pres">
      <dgm:prSet presAssocID="{691D8839-D29B-4EF7-B452-2390C2B815A5}" presName="iconBgRect" presStyleLbl="bgShp" presStyleIdx="2" presStyleCnt="3"/>
      <dgm:spPr>
        <a:prstGeom prst="round2DiagRect">
          <a:avLst>
            <a:gd name="adj1" fmla="val 29727"/>
            <a:gd name="adj2" fmla="val 0"/>
          </a:avLst>
        </a:prstGeom>
      </dgm:spPr>
    </dgm:pt>
    <dgm:pt modelId="{E7048AD4-4634-41A8-B8A4-0567EFCAAE61}" type="pres">
      <dgm:prSet presAssocID="{691D8839-D29B-4EF7-B452-2390C2B815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8D4E0B88-B72A-4975-B8AA-00463E8C8038}" type="pres">
      <dgm:prSet presAssocID="{691D8839-D29B-4EF7-B452-2390C2B815A5}" presName="spaceRect" presStyleCnt="0"/>
      <dgm:spPr/>
    </dgm:pt>
    <dgm:pt modelId="{771BA689-77F8-449F-8A13-CE5A05336754}" type="pres">
      <dgm:prSet presAssocID="{691D8839-D29B-4EF7-B452-2390C2B815A5}" presName="textRect" presStyleLbl="revTx" presStyleIdx="2" presStyleCnt="3">
        <dgm:presLayoutVars>
          <dgm:chMax val="1"/>
          <dgm:chPref val="1"/>
        </dgm:presLayoutVars>
      </dgm:prSet>
      <dgm:spPr/>
    </dgm:pt>
  </dgm:ptLst>
  <dgm:cxnLst>
    <dgm:cxn modelId="{CA59C70D-CE69-354D-817D-D0E8127FF9A9}" type="presOf" srcId="{E5865ECF-4E6A-4B9F-9D95-20DF77EA49A6}" destId="{AE2517A7-FCFF-4567-BFC1-058FCF86833B}" srcOrd="0" destOrd="0" presId="urn:microsoft.com/office/officeart/2018/5/layout/IconLeafLabelList"/>
    <dgm:cxn modelId="{44C55E9E-C91C-5A4B-9727-7655F9B35201}" type="presOf" srcId="{94291F4C-6AA4-4519-8001-80895FC5F597}" destId="{EE0C5CF9-C1BF-4B88-A6DC-6875102AE038}" srcOrd="0" destOrd="0" presId="urn:microsoft.com/office/officeart/2018/5/layout/IconLeafLabelList"/>
    <dgm:cxn modelId="{0AE420AA-6129-4FAC-8C3D-F3BC54FDCE87}" srcId="{94291F4C-6AA4-4519-8001-80895FC5F597}" destId="{691D8839-D29B-4EF7-B452-2390C2B815A5}" srcOrd="2" destOrd="0" parTransId="{6D9FEC47-0529-47BA-AE1F-C249958094CA}" sibTransId="{DC293F32-1CA6-4F39-BC7F-27BC10F5D6A6}"/>
    <dgm:cxn modelId="{EC56D4B7-3CEA-0947-905A-4EA332766EDF}" type="presOf" srcId="{691D8839-D29B-4EF7-B452-2390C2B815A5}" destId="{771BA689-77F8-449F-8A13-CE5A05336754}" srcOrd="0" destOrd="0" presId="urn:microsoft.com/office/officeart/2018/5/layout/IconLeafLabelList"/>
    <dgm:cxn modelId="{345D2DBA-296D-3844-91CE-C95A5430B4A0}" type="presOf" srcId="{6CE0B63B-744E-4D62-9867-8BD76BA9FB7A}" destId="{D3AAA858-9126-4674-913F-22268CB0CD75}" srcOrd="0" destOrd="0" presId="urn:microsoft.com/office/officeart/2018/5/layout/IconLeafLabelList"/>
    <dgm:cxn modelId="{F592FAC2-7A1A-4895-A679-EA267CD600B7}" srcId="{94291F4C-6AA4-4519-8001-80895FC5F597}" destId="{6CE0B63B-744E-4D62-9867-8BD76BA9FB7A}" srcOrd="0" destOrd="0" parTransId="{E37FB984-C2CB-46CB-8955-E39B733BCA3D}" sibTransId="{E79CAC76-2C38-4FF9-ACF2-9E475700E6BE}"/>
    <dgm:cxn modelId="{2E7CD7C3-B4BF-4346-9DAE-3BF5C80A7FDB}" srcId="{94291F4C-6AA4-4519-8001-80895FC5F597}" destId="{E5865ECF-4E6A-4B9F-9D95-20DF77EA49A6}" srcOrd="1" destOrd="0" parTransId="{02AB1B78-17DE-491C-9EAC-1F4795F95082}" sibTransId="{EB5E8CA6-96D1-4E75-9750-97FA8985C547}"/>
    <dgm:cxn modelId="{D8CDC268-3A08-EB46-90D2-D50636A2707D}" type="presParOf" srcId="{EE0C5CF9-C1BF-4B88-A6DC-6875102AE038}" destId="{21E3F15A-2951-4C5B-B34E-2BFCF67E6880}" srcOrd="0" destOrd="0" presId="urn:microsoft.com/office/officeart/2018/5/layout/IconLeafLabelList"/>
    <dgm:cxn modelId="{1A1359FD-A822-5B49-9C52-8552814377A0}" type="presParOf" srcId="{21E3F15A-2951-4C5B-B34E-2BFCF67E6880}" destId="{5042E41F-C456-4B7F-9970-8F06CA0D1CD6}" srcOrd="0" destOrd="0" presId="urn:microsoft.com/office/officeart/2018/5/layout/IconLeafLabelList"/>
    <dgm:cxn modelId="{9FB8481B-2DA2-094C-9B2A-DB8A3B211589}" type="presParOf" srcId="{21E3F15A-2951-4C5B-B34E-2BFCF67E6880}" destId="{89094477-D52F-41BA-8E66-DF124AFFAF6D}" srcOrd="1" destOrd="0" presId="urn:microsoft.com/office/officeart/2018/5/layout/IconLeafLabelList"/>
    <dgm:cxn modelId="{4C09205A-C38B-0B42-9EAF-78B50069787D}" type="presParOf" srcId="{21E3F15A-2951-4C5B-B34E-2BFCF67E6880}" destId="{CC8263E1-991A-48FB-8C9D-02F21D57CAB9}" srcOrd="2" destOrd="0" presId="urn:microsoft.com/office/officeart/2018/5/layout/IconLeafLabelList"/>
    <dgm:cxn modelId="{E463D14C-4095-CF41-91B4-CF08AEA75111}" type="presParOf" srcId="{21E3F15A-2951-4C5B-B34E-2BFCF67E6880}" destId="{D3AAA858-9126-4674-913F-22268CB0CD75}" srcOrd="3" destOrd="0" presId="urn:microsoft.com/office/officeart/2018/5/layout/IconLeafLabelList"/>
    <dgm:cxn modelId="{5F5070C4-59B4-0C41-961C-B0C2E9B38D0E}" type="presParOf" srcId="{EE0C5CF9-C1BF-4B88-A6DC-6875102AE038}" destId="{3A8EE696-0A54-4F0C-BC0B-DEB7EF690454}" srcOrd="1" destOrd="0" presId="urn:microsoft.com/office/officeart/2018/5/layout/IconLeafLabelList"/>
    <dgm:cxn modelId="{0CED8037-BA7D-1944-B204-090742547D81}" type="presParOf" srcId="{EE0C5CF9-C1BF-4B88-A6DC-6875102AE038}" destId="{556A1B35-3E6A-41DA-92BF-D2F6D0065DDA}" srcOrd="2" destOrd="0" presId="urn:microsoft.com/office/officeart/2018/5/layout/IconLeafLabelList"/>
    <dgm:cxn modelId="{7235A8C9-F666-3A46-8674-F9EDBF23461E}" type="presParOf" srcId="{556A1B35-3E6A-41DA-92BF-D2F6D0065DDA}" destId="{4A95F5EE-745E-493D-AE83-A6D2E7BA2903}" srcOrd="0" destOrd="0" presId="urn:microsoft.com/office/officeart/2018/5/layout/IconLeafLabelList"/>
    <dgm:cxn modelId="{79F1CB4E-28E6-F546-9DC6-A5163C25E5E8}" type="presParOf" srcId="{556A1B35-3E6A-41DA-92BF-D2F6D0065DDA}" destId="{CD8E146F-18BE-461B-AA5D-3305A2287001}" srcOrd="1" destOrd="0" presId="urn:microsoft.com/office/officeart/2018/5/layout/IconLeafLabelList"/>
    <dgm:cxn modelId="{5013712F-DDF5-6942-BDC7-13CA7896E1E9}" type="presParOf" srcId="{556A1B35-3E6A-41DA-92BF-D2F6D0065DDA}" destId="{C6918551-40D5-4153-9E7B-0537621BAC35}" srcOrd="2" destOrd="0" presId="urn:microsoft.com/office/officeart/2018/5/layout/IconLeafLabelList"/>
    <dgm:cxn modelId="{25F46465-0902-B644-90CB-81DAE9601F8B}" type="presParOf" srcId="{556A1B35-3E6A-41DA-92BF-D2F6D0065DDA}" destId="{AE2517A7-FCFF-4567-BFC1-058FCF86833B}" srcOrd="3" destOrd="0" presId="urn:microsoft.com/office/officeart/2018/5/layout/IconLeafLabelList"/>
    <dgm:cxn modelId="{7581724D-87F1-814B-AD5C-6A85863A37F2}" type="presParOf" srcId="{EE0C5CF9-C1BF-4B88-A6DC-6875102AE038}" destId="{BA9D4C43-EB77-4C2D-89A8-DEBFA93C80DE}" srcOrd="3" destOrd="0" presId="urn:microsoft.com/office/officeart/2018/5/layout/IconLeafLabelList"/>
    <dgm:cxn modelId="{5BCEEEDA-7350-0E40-9BDE-25CF786F1D81}" type="presParOf" srcId="{EE0C5CF9-C1BF-4B88-A6DC-6875102AE038}" destId="{C62870CA-07BC-4D24-83A2-D852849BEF45}" srcOrd="4" destOrd="0" presId="urn:microsoft.com/office/officeart/2018/5/layout/IconLeafLabelList"/>
    <dgm:cxn modelId="{8F66355C-4762-E74B-96BF-A27CA4800BA5}" type="presParOf" srcId="{C62870CA-07BC-4D24-83A2-D852849BEF45}" destId="{3A6F4ADE-BF30-48DA-8817-D16EE47855A5}" srcOrd="0" destOrd="0" presId="urn:microsoft.com/office/officeart/2018/5/layout/IconLeafLabelList"/>
    <dgm:cxn modelId="{97D8AD10-6C2C-724A-9268-A16EC2764A20}" type="presParOf" srcId="{C62870CA-07BC-4D24-83A2-D852849BEF45}" destId="{E7048AD4-4634-41A8-B8A4-0567EFCAAE61}" srcOrd="1" destOrd="0" presId="urn:microsoft.com/office/officeart/2018/5/layout/IconLeafLabelList"/>
    <dgm:cxn modelId="{14E15819-3F56-454E-BF07-53A9903C6B89}" type="presParOf" srcId="{C62870CA-07BC-4D24-83A2-D852849BEF45}" destId="{8D4E0B88-B72A-4975-B8AA-00463E8C8038}" srcOrd="2" destOrd="0" presId="urn:microsoft.com/office/officeart/2018/5/layout/IconLeafLabelList"/>
    <dgm:cxn modelId="{82746B91-DA41-534D-8038-7509004A9CD0}" type="presParOf" srcId="{C62870CA-07BC-4D24-83A2-D852849BEF45}" destId="{771BA689-77F8-449F-8A13-CE5A0533675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346710-2477-46C5-B147-003230B622E3}"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37896FA9-10B3-43E0-97B1-BEC4EF9FB27D}">
      <dgm:prSet custT="1"/>
      <dgm:spPr>
        <a:gradFill flip="none" rotWithShape="0">
          <a:gsLst>
            <a:gs pos="0">
              <a:schemeClr val="accent2">
                <a:hueOff val="0"/>
                <a:satOff val="0"/>
                <a:lumOff val="0"/>
                <a:tint val="66000"/>
                <a:satMod val="160000"/>
              </a:schemeClr>
            </a:gs>
            <a:gs pos="50000">
              <a:schemeClr val="accent2">
                <a:hueOff val="0"/>
                <a:satOff val="0"/>
                <a:lumOff val="0"/>
                <a:tint val="44500"/>
                <a:satMod val="160000"/>
              </a:schemeClr>
            </a:gs>
            <a:gs pos="100000">
              <a:schemeClr val="accent2">
                <a:hueOff val="0"/>
                <a:satOff val="0"/>
                <a:lumOff val="0"/>
                <a:tint val="23500"/>
                <a:satMod val="160000"/>
              </a:schemeClr>
            </a:gs>
          </a:gsLst>
          <a:path path="circle">
            <a:fillToRect t="100000" r="100000"/>
          </a:path>
          <a:tileRect l="-100000" b="-100000"/>
        </a:gradFill>
      </dgm:spPr>
      <dgm:t>
        <a:bodyPr/>
        <a:lstStyle/>
        <a:p>
          <a:r>
            <a:rPr lang="en-GB" sz="1800" b="1">
              <a:solidFill>
                <a:schemeClr val="tx1"/>
              </a:solidFill>
            </a:rPr>
            <a:t>Discussion with SLT about the curriculum </a:t>
          </a:r>
          <a:endParaRPr lang="en-US" sz="1800" b="1">
            <a:solidFill>
              <a:schemeClr val="tx1"/>
            </a:solidFill>
          </a:endParaRPr>
        </a:p>
      </dgm:t>
    </dgm:pt>
    <dgm:pt modelId="{CB193E26-0398-45EA-9319-419FF4AA5A19}" type="parTrans" cxnId="{C672718F-0593-4FEF-8131-EDD51F46E2F1}">
      <dgm:prSet/>
      <dgm:spPr/>
      <dgm:t>
        <a:bodyPr/>
        <a:lstStyle/>
        <a:p>
          <a:endParaRPr lang="en-US"/>
        </a:p>
      </dgm:t>
    </dgm:pt>
    <dgm:pt modelId="{4DFF3E8C-DA66-4C91-ACE5-3B223DB27BF7}" type="sibTrans" cxnId="{C672718F-0593-4FEF-8131-EDD51F46E2F1}">
      <dgm:prSet/>
      <dgm:spPr/>
      <dgm:t>
        <a:bodyPr/>
        <a:lstStyle/>
        <a:p>
          <a:endParaRPr lang="en-US"/>
        </a:p>
      </dgm:t>
    </dgm:pt>
    <dgm:pt modelId="{C3626BCE-47F8-48AA-B734-F464CC0D7CB7}">
      <dgm:prSet custT="1"/>
      <dgm:spPr/>
      <dgm:t>
        <a:bodyPr/>
        <a:lstStyle/>
        <a:p>
          <a:r>
            <a:rPr lang="en-GB" sz="1800" b="1">
              <a:solidFill>
                <a:schemeClr val="tx1"/>
              </a:solidFill>
            </a:rPr>
            <a:t>Discussion with subject leader about Intentions etc</a:t>
          </a:r>
          <a:endParaRPr lang="en-US" sz="1800" b="1">
            <a:solidFill>
              <a:schemeClr val="tx1"/>
            </a:solidFill>
          </a:endParaRPr>
        </a:p>
      </dgm:t>
    </dgm:pt>
    <dgm:pt modelId="{FD54BB20-A175-4298-BA97-6374B3792862}" type="parTrans" cxnId="{564F951F-77D6-4604-9376-963EF14E4CF6}">
      <dgm:prSet/>
      <dgm:spPr/>
      <dgm:t>
        <a:bodyPr/>
        <a:lstStyle/>
        <a:p>
          <a:endParaRPr lang="en-US"/>
        </a:p>
      </dgm:t>
    </dgm:pt>
    <dgm:pt modelId="{CFA65AB4-A0F8-469D-914F-CA904ACD84E8}" type="sibTrans" cxnId="{564F951F-77D6-4604-9376-963EF14E4CF6}">
      <dgm:prSet/>
      <dgm:spPr/>
      <dgm:t>
        <a:bodyPr/>
        <a:lstStyle/>
        <a:p>
          <a:endParaRPr lang="en-US"/>
        </a:p>
      </dgm:t>
    </dgm:pt>
    <dgm:pt modelId="{7C552CAB-0D57-4998-A8C0-5C1DC1068E75}">
      <dgm:prSet custT="1"/>
      <dgm:spPr>
        <a:gradFill flip="none" rotWithShape="0">
          <a:gsLst>
            <a:gs pos="0">
              <a:schemeClr val="accent4">
                <a:hueOff val="0"/>
                <a:satOff val="0"/>
                <a:lumOff val="0"/>
                <a:tint val="66000"/>
                <a:satMod val="160000"/>
              </a:schemeClr>
            </a:gs>
            <a:gs pos="50000">
              <a:schemeClr val="accent4">
                <a:hueOff val="0"/>
                <a:satOff val="0"/>
                <a:lumOff val="0"/>
                <a:tint val="44500"/>
                <a:satMod val="160000"/>
              </a:schemeClr>
            </a:gs>
            <a:gs pos="100000">
              <a:schemeClr val="accent4">
                <a:hueOff val="0"/>
                <a:satOff val="0"/>
                <a:lumOff val="0"/>
                <a:tint val="23500"/>
                <a:satMod val="160000"/>
              </a:schemeClr>
            </a:gs>
          </a:gsLst>
          <a:lin ang="2700000" scaled="1"/>
          <a:tileRect/>
        </a:gradFill>
      </dgm:spPr>
      <dgm:t>
        <a:bodyPr/>
        <a:lstStyle/>
        <a:p>
          <a:r>
            <a:rPr lang="en-GB" sz="1800" b="1">
              <a:solidFill>
                <a:schemeClr val="tx1"/>
              </a:solidFill>
            </a:rPr>
            <a:t>General conversation with pupils</a:t>
          </a:r>
          <a:endParaRPr lang="en-US" sz="1800" b="1">
            <a:solidFill>
              <a:schemeClr val="tx1"/>
            </a:solidFill>
          </a:endParaRPr>
        </a:p>
      </dgm:t>
    </dgm:pt>
    <dgm:pt modelId="{1270CAAD-ACD1-4359-93D1-0E28956F34BE}" type="parTrans" cxnId="{127219A8-5E5D-4A90-B597-23C6229D62D2}">
      <dgm:prSet/>
      <dgm:spPr/>
      <dgm:t>
        <a:bodyPr/>
        <a:lstStyle/>
        <a:p>
          <a:endParaRPr lang="en-US"/>
        </a:p>
      </dgm:t>
    </dgm:pt>
    <dgm:pt modelId="{CD8A332C-55B0-4D8D-9FF8-95BC878BA4C1}" type="sibTrans" cxnId="{127219A8-5E5D-4A90-B597-23C6229D62D2}">
      <dgm:prSet/>
      <dgm:spPr/>
      <dgm:t>
        <a:bodyPr/>
        <a:lstStyle/>
        <a:p>
          <a:endParaRPr lang="en-US"/>
        </a:p>
      </dgm:t>
    </dgm:pt>
    <dgm:pt modelId="{8C6BA94B-39E5-4C2F-8D9F-0F4F9AF1494D}">
      <dgm:prSet custT="1"/>
      <dgm:spPr>
        <a:gradFill flip="none" rotWithShape="0">
          <a:gsLst>
            <a:gs pos="0">
              <a:schemeClr val="accent5">
                <a:hueOff val="0"/>
                <a:satOff val="0"/>
                <a:lumOff val="0"/>
                <a:tint val="66000"/>
                <a:satMod val="160000"/>
              </a:schemeClr>
            </a:gs>
            <a:gs pos="50000">
              <a:schemeClr val="accent5">
                <a:hueOff val="0"/>
                <a:satOff val="0"/>
                <a:lumOff val="0"/>
                <a:tint val="44500"/>
                <a:satMod val="160000"/>
              </a:schemeClr>
            </a:gs>
            <a:gs pos="100000">
              <a:schemeClr val="accent5">
                <a:hueOff val="0"/>
                <a:satOff val="0"/>
                <a:lumOff val="0"/>
                <a:tint val="23500"/>
                <a:satMod val="160000"/>
              </a:schemeClr>
            </a:gs>
          </a:gsLst>
          <a:lin ang="13500000" scaled="1"/>
          <a:tileRect/>
        </a:gradFill>
      </dgm:spPr>
      <dgm:t>
        <a:bodyPr/>
        <a:lstStyle/>
        <a:p>
          <a:r>
            <a:rPr lang="en-GB" sz="1800" b="1">
              <a:solidFill>
                <a:schemeClr val="tx1"/>
              </a:solidFill>
            </a:rPr>
            <a:t>Joint observations with the SL</a:t>
          </a:r>
          <a:endParaRPr lang="en-US" sz="1800" b="1">
            <a:solidFill>
              <a:schemeClr val="tx1"/>
            </a:solidFill>
          </a:endParaRPr>
        </a:p>
      </dgm:t>
    </dgm:pt>
    <dgm:pt modelId="{A9272204-8624-4103-8538-31A00100A4BE}" type="parTrans" cxnId="{07800336-DA82-4226-9E91-AA152337C956}">
      <dgm:prSet/>
      <dgm:spPr/>
      <dgm:t>
        <a:bodyPr/>
        <a:lstStyle/>
        <a:p>
          <a:endParaRPr lang="en-US"/>
        </a:p>
      </dgm:t>
    </dgm:pt>
    <dgm:pt modelId="{03D0392E-AFE2-44E9-8961-B3767DE45382}" type="sibTrans" cxnId="{07800336-DA82-4226-9E91-AA152337C956}">
      <dgm:prSet/>
      <dgm:spPr/>
      <dgm:t>
        <a:bodyPr/>
        <a:lstStyle/>
        <a:p>
          <a:endParaRPr lang="en-US"/>
        </a:p>
      </dgm:t>
    </dgm:pt>
    <dgm:pt modelId="{CFA96B91-5569-4CFB-975A-43F8BDE421D3}">
      <dgm:prSet custT="1"/>
      <dgm:spPr>
        <a:gradFill flip="none" rotWithShape="0">
          <a:gsLst>
            <a:gs pos="0">
              <a:schemeClr val="accent6">
                <a:hueOff val="0"/>
                <a:satOff val="0"/>
                <a:lumOff val="0"/>
                <a:tint val="66000"/>
                <a:satMod val="160000"/>
              </a:schemeClr>
            </a:gs>
            <a:gs pos="50000">
              <a:schemeClr val="accent6">
                <a:hueOff val="0"/>
                <a:satOff val="0"/>
                <a:lumOff val="0"/>
                <a:tint val="44500"/>
                <a:satMod val="160000"/>
              </a:schemeClr>
            </a:gs>
            <a:gs pos="100000">
              <a:schemeClr val="accent6">
                <a:hueOff val="0"/>
                <a:satOff val="0"/>
                <a:lumOff val="0"/>
                <a:tint val="23500"/>
                <a:satMod val="160000"/>
              </a:schemeClr>
            </a:gs>
          </a:gsLst>
          <a:path path="circle">
            <a:fillToRect t="100000" r="100000"/>
          </a:path>
          <a:tileRect l="-100000" b="-100000"/>
        </a:gradFill>
      </dgm:spPr>
      <dgm:t>
        <a:bodyPr/>
        <a:lstStyle/>
        <a:p>
          <a:r>
            <a:rPr lang="en-GB" sz="1800" b="1">
              <a:solidFill>
                <a:schemeClr val="tx1"/>
              </a:solidFill>
            </a:rPr>
            <a:t>Shared book look </a:t>
          </a:r>
          <a:r>
            <a:rPr lang="en-GB" sz="1800" b="0">
              <a:solidFill>
                <a:schemeClr val="tx1"/>
              </a:solidFill>
            </a:rPr>
            <a:t>(min 6x2yrs)</a:t>
          </a:r>
          <a:endParaRPr lang="en-US" sz="1800" b="0">
            <a:solidFill>
              <a:schemeClr val="tx1"/>
            </a:solidFill>
          </a:endParaRPr>
        </a:p>
      </dgm:t>
    </dgm:pt>
    <dgm:pt modelId="{F38546DA-B3A6-43E6-BDC0-02F24CE6A624}" type="parTrans" cxnId="{A1F3DE29-DE6E-4D2C-A9F5-ABC50693C7AE}">
      <dgm:prSet/>
      <dgm:spPr/>
      <dgm:t>
        <a:bodyPr/>
        <a:lstStyle/>
        <a:p>
          <a:endParaRPr lang="en-US"/>
        </a:p>
      </dgm:t>
    </dgm:pt>
    <dgm:pt modelId="{444A74CA-B611-4217-A3B2-16F548BE4501}" type="sibTrans" cxnId="{A1F3DE29-DE6E-4D2C-A9F5-ABC50693C7AE}">
      <dgm:prSet/>
      <dgm:spPr/>
      <dgm:t>
        <a:bodyPr/>
        <a:lstStyle/>
        <a:p>
          <a:endParaRPr lang="en-US"/>
        </a:p>
      </dgm:t>
    </dgm:pt>
    <dgm:pt modelId="{4FAB987D-0519-41C8-8C9C-2CF6E9379A44}">
      <dgm:prSet custT="1"/>
      <dgm:spPr>
        <a:gradFill flip="none" rotWithShape="0">
          <a:gsLst>
            <a:gs pos="0">
              <a:schemeClr val="accent2">
                <a:hueOff val="0"/>
                <a:satOff val="0"/>
                <a:lumOff val="0"/>
                <a:tint val="66000"/>
                <a:satMod val="160000"/>
              </a:schemeClr>
            </a:gs>
            <a:gs pos="50000">
              <a:schemeClr val="accent2">
                <a:hueOff val="0"/>
                <a:satOff val="0"/>
                <a:lumOff val="0"/>
                <a:tint val="44500"/>
                <a:satMod val="160000"/>
              </a:schemeClr>
            </a:gs>
            <a:gs pos="100000">
              <a:schemeClr val="accent2">
                <a:hueOff val="0"/>
                <a:satOff val="0"/>
                <a:lumOff val="0"/>
                <a:tint val="23500"/>
                <a:satMod val="160000"/>
              </a:schemeClr>
            </a:gs>
          </a:gsLst>
          <a:lin ang="13500000" scaled="1"/>
          <a:tileRect/>
        </a:gradFill>
      </dgm:spPr>
      <dgm:t>
        <a:bodyPr/>
        <a:lstStyle/>
        <a:p>
          <a:r>
            <a:rPr lang="en-GB" sz="1800" b="1">
              <a:solidFill>
                <a:schemeClr val="tx1"/>
              </a:solidFill>
            </a:rPr>
            <a:t>Sample of pupils across the school with their books</a:t>
          </a:r>
          <a:endParaRPr lang="en-US" sz="1800" b="1">
            <a:solidFill>
              <a:schemeClr val="tx1"/>
            </a:solidFill>
          </a:endParaRPr>
        </a:p>
      </dgm:t>
    </dgm:pt>
    <dgm:pt modelId="{D3DB759B-2A1D-4D97-B059-D90EEF675344}" type="parTrans" cxnId="{CC2D39E6-CDED-44CD-87CE-02A5E5876156}">
      <dgm:prSet/>
      <dgm:spPr/>
      <dgm:t>
        <a:bodyPr/>
        <a:lstStyle/>
        <a:p>
          <a:endParaRPr lang="en-US"/>
        </a:p>
      </dgm:t>
    </dgm:pt>
    <dgm:pt modelId="{90A06357-B9A6-4A7F-ACB4-0D1281B53D60}" type="sibTrans" cxnId="{CC2D39E6-CDED-44CD-87CE-02A5E5876156}">
      <dgm:prSet/>
      <dgm:spPr/>
      <dgm:t>
        <a:bodyPr/>
        <a:lstStyle/>
        <a:p>
          <a:endParaRPr lang="en-US"/>
        </a:p>
      </dgm:t>
    </dgm:pt>
    <dgm:pt modelId="{7B7C00FC-5C9B-4BA9-B3B4-FA24EB59624D}">
      <dgm:prSet custT="1"/>
      <dgm:spPr/>
      <dgm:t>
        <a:bodyPr/>
        <a:lstStyle/>
        <a:p>
          <a:r>
            <a:rPr lang="en-GB" sz="1800" b="1">
              <a:solidFill>
                <a:schemeClr val="tx1"/>
              </a:solidFill>
            </a:rPr>
            <a:t>Testing out their historical knowledge </a:t>
          </a:r>
          <a:endParaRPr lang="en-US" sz="1800" b="1">
            <a:solidFill>
              <a:schemeClr val="tx1"/>
            </a:solidFill>
          </a:endParaRPr>
        </a:p>
      </dgm:t>
    </dgm:pt>
    <dgm:pt modelId="{7C78AD08-D962-41E9-B988-711539F6561C}" type="parTrans" cxnId="{BFB023B9-F975-40D5-B906-F473A3C48636}">
      <dgm:prSet/>
      <dgm:spPr/>
      <dgm:t>
        <a:bodyPr/>
        <a:lstStyle/>
        <a:p>
          <a:endParaRPr lang="en-US"/>
        </a:p>
      </dgm:t>
    </dgm:pt>
    <dgm:pt modelId="{85EB0BEB-B44B-4A50-856B-3679C18FD046}" type="sibTrans" cxnId="{BFB023B9-F975-40D5-B906-F473A3C48636}">
      <dgm:prSet/>
      <dgm:spPr/>
      <dgm:t>
        <a:bodyPr/>
        <a:lstStyle/>
        <a:p>
          <a:endParaRPr lang="en-US"/>
        </a:p>
      </dgm:t>
    </dgm:pt>
    <dgm:pt modelId="{B3ECCA04-C24B-4D79-87E4-6D20F7682FC5}">
      <dgm:prSet custT="1"/>
      <dgm:spPr>
        <a:gradFill flip="none" rotWithShape="0">
          <a:gsLst>
            <a:gs pos="0">
              <a:schemeClr val="accent4">
                <a:hueOff val="0"/>
                <a:satOff val="0"/>
                <a:lumOff val="0"/>
                <a:tint val="66000"/>
                <a:satMod val="160000"/>
              </a:schemeClr>
            </a:gs>
            <a:gs pos="50000">
              <a:schemeClr val="accent4">
                <a:hueOff val="0"/>
                <a:satOff val="0"/>
                <a:lumOff val="0"/>
                <a:tint val="44500"/>
                <a:satMod val="160000"/>
              </a:schemeClr>
            </a:gs>
            <a:gs pos="100000">
              <a:schemeClr val="accent4">
                <a:hueOff val="0"/>
                <a:satOff val="0"/>
                <a:lumOff val="0"/>
                <a:tint val="23500"/>
                <a:satMod val="160000"/>
              </a:schemeClr>
            </a:gs>
          </a:gsLst>
          <a:path path="circle">
            <a:fillToRect r="100000" b="100000"/>
          </a:path>
          <a:tileRect l="-100000" t="-100000"/>
        </a:gradFill>
      </dgm:spPr>
      <dgm:t>
        <a:bodyPr/>
        <a:lstStyle/>
        <a:p>
          <a:r>
            <a:rPr lang="en-GB" sz="1800" b="1">
              <a:solidFill>
                <a:schemeClr val="tx1"/>
              </a:solidFill>
            </a:rPr>
            <a:t>How curriculum experiences are helping them to  become young historians</a:t>
          </a:r>
          <a:endParaRPr lang="en-US" sz="1800" b="1">
            <a:solidFill>
              <a:schemeClr val="tx1"/>
            </a:solidFill>
          </a:endParaRPr>
        </a:p>
      </dgm:t>
    </dgm:pt>
    <dgm:pt modelId="{0A371C6B-FE8F-43A3-AEEF-8FF4B4DB20F9}" type="parTrans" cxnId="{F80B9172-6B94-4C97-90A7-4839FB5D44C3}">
      <dgm:prSet/>
      <dgm:spPr/>
      <dgm:t>
        <a:bodyPr/>
        <a:lstStyle/>
        <a:p>
          <a:endParaRPr lang="en-US"/>
        </a:p>
      </dgm:t>
    </dgm:pt>
    <dgm:pt modelId="{3286307B-A1DD-4655-AA2A-2919C17BB39E}" type="sibTrans" cxnId="{F80B9172-6B94-4C97-90A7-4839FB5D44C3}">
      <dgm:prSet/>
      <dgm:spPr/>
      <dgm:t>
        <a:bodyPr/>
        <a:lstStyle/>
        <a:p>
          <a:endParaRPr lang="en-US"/>
        </a:p>
      </dgm:t>
    </dgm:pt>
    <dgm:pt modelId="{96534CFC-E4EA-4876-ACB0-485A5D9F7C9B}">
      <dgm:prSet custT="1"/>
      <dgm:spPr>
        <a:gradFill flip="none" rotWithShape="0">
          <a:gsLst>
            <a:gs pos="0">
              <a:schemeClr val="accent5">
                <a:hueOff val="0"/>
                <a:satOff val="0"/>
                <a:lumOff val="0"/>
                <a:tint val="66000"/>
                <a:satMod val="160000"/>
              </a:schemeClr>
            </a:gs>
            <a:gs pos="50000">
              <a:schemeClr val="accent5">
                <a:hueOff val="0"/>
                <a:satOff val="0"/>
                <a:lumOff val="0"/>
                <a:tint val="44500"/>
                <a:satMod val="160000"/>
              </a:schemeClr>
            </a:gs>
            <a:gs pos="100000">
              <a:schemeClr val="accent5">
                <a:hueOff val="0"/>
                <a:satOff val="0"/>
                <a:lumOff val="0"/>
                <a:tint val="23500"/>
                <a:satMod val="160000"/>
              </a:schemeClr>
            </a:gs>
          </a:gsLst>
          <a:path path="circle">
            <a:fillToRect l="100000" b="100000"/>
          </a:path>
          <a:tileRect t="-100000" r="-100000"/>
        </a:gradFill>
      </dgm:spPr>
      <dgm:t>
        <a:bodyPr/>
        <a:lstStyle/>
        <a:p>
          <a:r>
            <a:rPr lang="en-GB" sz="1800" b="1">
              <a:solidFill>
                <a:schemeClr val="tx1"/>
              </a:solidFill>
            </a:rPr>
            <a:t>Can they make conceptual/subject  links</a:t>
          </a:r>
          <a:r>
            <a:rPr lang="en-GB" sz="1800">
              <a:solidFill>
                <a:schemeClr val="tx1"/>
              </a:solidFill>
            </a:rPr>
            <a:t>? </a:t>
          </a:r>
          <a:endParaRPr lang="en-US" sz="1800">
            <a:solidFill>
              <a:schemeClr val="tx1"/>
            </a:solidFill>
          </a:endParaRPr>
        </a:p>
      </dgm:t>
    </dgm:pt>
    <dgm:pt modelId="{8F079A74-8302-4B09-A051-0E35AAC46EBC}" type="parTrans" cxnId="{3356576F-EDBF-49A7-9168-883189E3BCC9}">
      <dgm:prSet/>
      <dgm:spPr/>
      <dgm:t>
        <a:bodyPr/>
        <a:lstStyle/>
        <a:p>
          <a:endParaRPr lang="en-US"/>
        </a:p>
      </dgm:t>
    </dgm:pt>
    <dgm:pt modelId="{446F6EB2-2C71-4E46-9646-2E7CCE5EB9E7}" type="sibTrans" cxnId="{3356576F-EDBF-49A7-9168-883189E3BCC9}">
      <dgm:prSet/>
      <dgm:spPr/>
      <dgm:t>
        <a:bodyPr/>
        <a:lstStyle/>
        <a:p>
          <a:endParaRPr lang="en-US"/>
        </a:p>
      </dgm:t>
    </dgm:pt>
    <dgm:pt modelId="{FD6A2F4F-657D-42B7-B78B-419C271B0FF3}">
      <dgm:prSet/>
      <dgm:spPr>
        <a:gradFill flip="none" rotWithShape="0">
          <a:gsLst>
            <a:gs pos="0">
              <a:schemeClr val="accent6">
                <a:hueOff val="0"/>
                <a:satOff val="0"/>
                <a:lumOff val="0"/>
                <a:tint val="66000"/>
                <a:satMod val="160000"/>
              </a:schemeClr>
            </a:gs>
            <a:gs pos="50000">
              <a:schemeClr val="accent6">
                <a:hueOff val="0"/>
                <a:satOff val="0"/>
                <a:lumOff val="0"/>
                <a:tint val="44500"/>
                <a:satMod val="160000"/>
              </a:schemeClr>
            </a:gs>
            <a:gs pos="100000">
              <a:schemeClr val="accent6">
                <a:hueOff val="0"/>
                <a:satOff val="0"/>
                <a:lumOff val="0"/>
                <a:tint val="23500"/>
                <a:satMod val="160000"/>
              </a:schemeClr>
            </a:gs>
          </a:gsLst>
          <a:lin ang="16200000" scaled="1"/>
          <a:tileRect/>
        </a:gradFill>
      </dgm:spPr>
      <dgm:t>
        <a:bodyPr/>
        <a:lstStyle/>
        <a:p>
          <a:r>
            <a:rPr lang="en-GB" b="1">
              <a:solidFill>
                <a:schemeClr val="tx1"/>
              </a:solidFill>
            </a:rPr>
            <a:t>Test out recall when the books are taken away</a:t>
          </a:r>
          <a:r>
            <a:rPr lang="en-GB">
              <a:solidFill>
                <a:schemeClr val="tx1"/>
              </a:solidFill>
            </a:rPr>
            <a:t>! </a:t>
          </a:r>
          <a:r>
            <a:rPr lang="en-GB"/>
            <a:t> </a:t>
          </a:r>
          <a:endParaRPr lang="en-US"/>
        </a:p>
      </dgm:t>
    </dgm:pt>
    <dgm:pt modelId="{FD04C9BD-A2DE-407C-9611-C1A1DD380628}" type="parTrans" cxnId="{766F2FF4-C7EC-4FDF-B5DC-0F1FE2739316}">
      <dgm:prSet/>
      <dgm:spPr/>
      <dgm:t>
        <a:bodyPr/>
        <a:lstStyle/>
        <a:p>
          <a:endParaRPr lang="en-US"/>
        </a:p>
      </dgm:t>
    </dgm:pt>
    <dgm:pt modelId="{E43C1FAA-AC86-4141-99ED-1659B09ABBF9}" type="sibTrans" cxnId="{766F2FF4-C7EC-4FDF-B5DC-0F1FE2739316}">
      <dgm:prSet/>
      <dgm:spPr/>
      <dgm:t>
        <a:bodyPr/>
        <a:lstStyle/>
        <a:p>
          <a:endParaRPr lang="en-US"/>
        </a:p>
      </dgm:t>
    </dgm:pt>
    <dgm:pt modelId="{45664948-18EB-B043-A86A-07513E2E2A01}" type="pres">
      <dgm:prSet presAssocID="{35346710-2477-46C5-B147-003230B622E3}" presName="Name0" presStyleCnt="0">
        <dgm:presLayoutVars>
          <dgm:dir/>
          <dgm:resizeHandles val="exact"/>
        </dgm:presLayoutVars>
      </dgm:prSet>
      <dgm:spPr/>
    </dgm:pt>
    <dgm:pt modelId="{7AEDE68D-53A2-2749-890B-5AF2EFCBB0CA}" type="pres">
      <dgm:prSet presAssocID="{37896FA9-10B3-43E0-97B1-BEC4EF9FB27D}" presName="node" presStyleLbl="node1" presStyleIdx="0" presStyleCnt="10" custScaleY="136044">
        <dgm:presLayoutVars>
          <dgm:bulletEnabled val="1"/>
        </dgm:presLayoutVars>
      </dgm:prSet>
      <dgm:spPr/>
    </dgm:pt>
    <dgm:pt modelId="{28D8B80B-75D1-7A47-89DA-34485827A835}" type="pres">
      <dgm:prSet presAssocID="{4DFF3E8C-DA66-4C91-ACE5-3B223DB27BF7}" presName="sibTrans" presStyleLbl="sibTrans1D1" presStyleIdx="0" presStyleCnt="9"/>
      <dgm:spPr/>
    </dgm:pt>
    <dgm:pt modelId="{DADFA4A5-0C00-B545-82A9-F1F349876FB1}" type="pres">
      <dgm:prSet presAssocID="{4DFF3E8C-DA66-4C91-ACE5-3B223DB27BF7}" presName="connectorText" presStyleLbl="sibTrans1D1" presStyleIdx="0" presStyleCnt="9"/>
      <dgm:spPr/>
    </dgm:pt>
    <dgm:pt modelId="{AE3EA987-4249-5C4F-A6BB-83CFAADBA813}" type="pres">
      <dgm:prSet presAssocID="{C3626BCE-47F8-48AA-B734-F464CC0D7CB7}" presName="node" presStyleLbl="node1" presStyleIdx="1" presStyleCnt="10" custScaleY="136044">
        <dgm:presLayoutVars>
          <dgm:bulletEnabled val="1"/>
        </dgm:presLayoutVars>
      </dgm:prSet>
      <dgm:spPr/>
    </dgm:pt>
    <dgm:pt modelId="{51D91E54-2AF9-594C-B7A9-1BF972077293}" type="pres">
      <dgm:prSet presAssocID="{CFA65AB4-A0F8-469D-914F-CA904ACD84E8}" presName="sibTrans" presStyleLbl="sibTrans1D1" presStyleIdx="1" presStyleCnt="9"/>
      <dgm:spPr/>
    </dgm:pt>
    <dgm:pt modelId="{C76C4C82-8FE5-1F40-B848-AEC139B55C3F}" type="pres">
      <dgm:prSet presAssocID="{CFA65AB4-A0F8-469D-914F-CA904ACD84E8}" presName="connectorText" presStyleLbl="sibTrans1D1" presStyleIdx="1" presStyleCnt="9"/>
      <dgm:spPr/>
    </dgm:pt>
    <dgm:pt modelId="{B5EE2E87-1A58-AD49-8867-5F2D6DAEC5D8}" type="pres">
      <dgm:prSet presAssocID="{7C552CAB-0D57-4998-A8C0-5C1DC1068E75}" presName="node" presStyleLbl="node1" presStyleIdx="2" presStyleCnt="10" custScaleY="136044">
        <dgm:presLayoutVars>
          <dgm:bulletEnabled val="1"/>
        </dgm:presLayoutVars>
      </dgm:prSet>
      <dgm:spPr/>
    </dgm:pt>
    <dgm:pt modelId="{38A53EA6-58EB-2A41-86F6-1C3E2001F11E}" type="pres">
      <dgm:prSet presAssocID="{CD8A332C-55B0-4D8D-9FF8-95BC878BA4C1}" presName="sibTrans" presStyleLbl="sibTrans1D1" presStyleIdx="2" presStyleCnt="9"/>
      <dgm:spPr/>
    </dgm:pt>
    <dgm:pt modelId="{590DACDB-2D08-614D-9150-337EAF699F44}" type="pres">
      <dgm:prSet presAssocID="{CD8A332C-55B0-4D8D-9FF8-95BC878BA4C1}" presName="connectorText" presStyleLbl="sibTrans1D1" presStyleIdx="2" presStyleCnt="9"/>
      <dgm:spPr/>
    </dgm:pt>
    <dgm:pt modelId="{2B16F408-853C-8C4C-8DCE-20039BAFB5E7}" type="pres">
      <dgm:prSet presAssocID="{8C6BA94B-39E5-4C2F-8D9F-0F4F9AF1494D}" presName="node" presStyleLbl="node1" presStyleIdx="3" presStyleCnt="10" custScaleY="136044">
        <dgm:presLayoutVars>
          <dgm:bulletEnabled val="1"/>
        </dgm:presLayoutVars>
      </dgm:prSet>
      <dgm:spPr/>
    </dgm:pt>
    <dgm:pt modelId="{9A2D2040-C0F6-3145-BA80-DCC2ACCD43C6}" type="pres">
      <dgm:prSet presAssocID="{03D0392E-AFE2-44E9-8961-B3767DE45382}" presName="sibTrans" presStyleLbl="sibTrans1D1" presStyleIdx="3" presStyleCnt="9"/>
      <dgm:spPr/>
    </dgm:pt>
    <dgm:pt modelId="{73F0CDB2-ACA2-DB4B-8CDA-838B6E99C9AF}" type="pres">
      <dgm:prSet presAssocID="{03D0392E-AFE2-44E9-8961-B3767DE45382}" presName="connectorText" presStyleLbl="sibTrans1D1" presStyleIdx="3" presStyleCnt="9"/>
      <dgm:spPr/>
    </dgm:pt>
    <dgm:pt modelId="{2D305E7F-B02A-AA40-A312-723C03282EB3}" type="pres">
      <dgm:prSet presAssocID="{CFA96B91-5569-4CFB-975A-43F8BDE421D3}" presName="node" presStyleLbl="node1" presStyleIdx="4" presStyleCnt="10" custScaleY="130933">
        <dgm:presLayoutVars>
          <dgm:bulletEnabled val="1"/>
        </dgm:presLayoutVars>
      </dgm:prSet>
      <dgm:spPr/>
    </dgm:pt>
    <dgm:pt modelId="{68604F99-2F55-BC4E-B055-4CAC78F6FC5F}" type="pres">
      <dgm:prSet presAssocID="{444A74CA-B611-4217-A3B2-16F548BE4501}" presName="sibTrans" presStyleLbl="sibTrans1D1" presStyleIdx="4" presStyleCnt="9"/>
      <dgm:spPr/>
    </dgm:pt>
    <dgm:pt modelId="{0ADE91C1-057E-5D48-8E2E-DA7B2F06F845}" type="pres">
      <dgm:prSet presAssocID="{444A74CA-B611-4217-A3B2-16F548BE4501}" presName="connectorText" presStyleLbl="sibTrans1D1" presStyleIdx="4" presStyleCnt="9"/>
      <dgm:spPr/>
    </dgm:pt>
    <dgm:pt modelId="{59C75F3F-87FA-AD43-928C-104AE7EF5722}" type="pres">
      <dgm:prSet presAssocID="{4FAB987D-0519-41C8-8C9C-2CF6E9379A44}" presName="node" presStyleLbl="node1" presStyleIdx="5" presStyleCnt="10" custScaleY="126360">
        <dgm:presLayoutVars>
          <dgm:bulletEnabled val="1"/>
        </dgm:presLayoutVars>
      </dgm:prSet>
      <dgm:spPr/>
    </dgm:pt>
    <dgm:pt modelId="{B358DAF1-A987-E547-AA49-597162FB5578}" type="pres">
      <dgm:prSet presAssocID="{90A06357-B9A6-4A7F-ACB4-0D1281B53D60}" presName="sibTrans" presStyleLbl="sibTrans1D1" presStyleIdx="5" presStyleCnt="9"/>
      <dgm:spPr/>
    </dgm:pt>
    <dgm:pt modelId="{D65A097F-AAA6-7D41-9532-1957336EE5CF}" type="pres">
      <dgm:prSet presAssocID="{90A06357-B9A6-4A7F-ACB4-0D1281B53D60}" presName="connectorText" presStyleLbl="sibTrans1D1" presStyleIdx="5" presStyleCnt="9"/>
      <dgm:spPr/>
    </dgm:pt>
    <dgm:pt modelId="{F035914E-02CC-8E49-8FF5-797C86841899}" type="pres">
      <dgm:prSet presAssocID="{7B7C00FC-5C9B-4BA9-B3B4-FA24EB59624D}" presName="node" presStyleLbl="node1" presStyleIdx="6" presStyleCnt="10" custScaleY="133219">
        <dgm:presLayoutVars>
          <dgm:bulletEnabled val="1"/>
        </dgm:presLayoutVars>
      </dgm:prSet>
      <dgm:spPr/>
    </dgm:pt>
    <dgm:pt modelId="{B2E18A0E-9694-944E-BA9F-20DA9EDE98C0}" type="pres">
      <dgm:prSet presAssocID="{85EB0BEB-B44B-4A50-856B-3679C18FD046}" presName="sibTrans" presStyleLbl="sibTrans1D1" presStyleIdx="6" presStyleCnt="9"/>
      <dgm:spPr/>
    </dgm:pt>
    <dgm:pt modelId="{672B07F3-EDB3-C34E-822E-DD7606BFD68B}" type="pres">
      <dgm:prSet presAssocID="{85EB0BEB-B44B-4A50-856B-3679C18FD046}" presName="connectorText" presStyleLbl="sibTrans1D1" presStyleIdx="6" presStyleCnt="9"/>
      <dgm:spPr/>
    </dgm:pt>
    <dgm:pt modelId="{F5A66E53-30D8-4D48-8476-FDDBEE0E336A}" type="pres">
      <dgm:prSet presAssocID="{B3ECCA04-C24B-4D79-87E4-6D20F7682FC5}" presName="node" presStyleLbl="node1" presStyleIdx="7" presStyleCnt="10" custScaleY="140079">
        <dgm:presLayoutVars>
          <dgm:bulletEnabled val="1"/>
        </dgm:presLayoutVars>
      </dgm:prSet>
      <dgm:spPr/>
    </dgm:pt>
    <dgm:pt modelId="{78EC08F8-356D-0441-BA94-933C17D697F2}" type="pres">
      <dgm:prSet presAssocID="{3286307B-A1DD-4655-AA2A-2919C17BB39E}" presName="sibTrans" presStyleLbl="sibTrans1D1" presStyleIdx="7" presStyleCnt="9"/>
      <dgm:spPr/>
    </dgm:pt>
    <dgm:pt modelId="{773F5419-7543-AC4F-8CF4-E296FAF51B1F}" type="pres">
      <dgm:prSet presAssocID="{3286307B-A1DD-4655-AA2A-2919C17BB39E}" presName="connectorText" presStyleLbl="sibTrans1D1" presStyleIdx="7" presStyleCnt="9"/>
      <dgm:spPr/>
    </dgm:pt>
    <dgm:pt modelId="{82990573-664E-E644-872A-C3EC88EB6999}" type="pres">
      <dgm:prSet presAssocID="{96534CFC-E4EA-4876-ACB0-485A5D9F7C9B}" presName="node" presStyleLbl="node1" presStyleIdx="8" presStyleCnt="10" custScaleY="132144">
        <dgm:presLayoutVars>
          <dgm:bulletEnabled val="1"/>
        </dgm:presLayoutVars>
      </dgm:prSet>
      <dgm:spPr/>
    </dgm:pt>
    <dgm:pt modelId="{DADDA44A-3EF5-C64B-9D84-7601CEAA757B}" type="pres">
      <dgm:prSet presAssocID="{446F6EB2-2C71-4E46-9646-2E7CCE5EB9E7}" presName="sibTrans" presStyleLbl="sibTrans1D1" presStyleIdx="8" presStyleCnt="9"/>
      <dgm:spPr/>
    </dgm:pt>
    <dgm:pt modelId="{7CEA46A9-E145-7D42-8CB7-B7339ACF6D4A}" type="pres">
      <dgm:prSet presAssocID="{446F6EB2-2C71-4E46-9646-2E7CCE5EB9E7}" presName="connectorText" presStyleLbl="sibTrans1D1" presStyleIdx="8" presStyleCnt="9"/>
      <dgm:spPr/>
    </dgm:pt>
    <dgm:pt modelId="{1EBA820B-4101-5C43-A4F9-272BE1558DE7}" type="pres">
      <dgm:prSet presAssocID="{FD6A2F4F-657D-42B7-B78B-419C271B0FF3}" presName="node" presStyleLbl="node1" presStyleIdx="9" presStyleCnt="10" custScaleY="139003">
        <dgm:presLayoutVars>
          <dgm:bulletEnabled val="1"/>
        </dgm:presLayoutVars>
      </dgm:prSet>
      <dgm:spPr/>
    </dgm:pt>
  </dgm:ptLst>
  <dgm:cxnLst>
    <dgm:cxn modelId="{D029F200-13DD-2A46-B925-2C09C8F43140}" type="presOf" srcId="{446F6EB2-2C71-4E46-9646-2E7CCE5EB9E7}" destId="{7CEA46A9-E145-7D42-8CB7-B7339ACF6D4A}" srcOrd="1" destOrd="0" presId="urn:microsoft.com/office/officeart/2016/7/layout/RepeatingBendingProcessNew"/>
    <dgm:cxn modelId="{E66C4303-4F18-1044-92AC-7D38E7C89289}" type="presOf" srcId="{8C6BA94B-39E5-4C2F-8D9F-0F4F9AF1494D}" destId="{2B16F408-853C-8C4C-8DCE-20039BAFB5E7}" srcOrd="0" destOrd="0" presId="urn:microsoft.com/office/officeart/2016/7/layout/RepeatingBendingProcessNew"/>
    <dgm:cxn modelId="{24035B03-F4B7-9847-A349-AD87202B3628}" type="presOf" srcId="{CFA96B91-5569-4CFB-975A-43F8BDE421D3}" destId="{2D305E7F-B02A-AA40-A312-723C03282EB3}" srcOrd="0" destOrd="0" presId="urn:microsoft.com/office/officeart/2016/7/layout/RepeatingBendingProcessNew"/>
    <dgm:cxn modelId="{F7E0A506-A78D-5F4F-9DD4-6882D731AFC8}" type="presOf" srcId="{4DFF3E8C-DA66-4C91-ACE5-3B223DB27BF7}" destId="{DADFA4A5-0C00-B545-82A9-F1F349876FB1}" srcOrd="1" destOrd="0" presId="urn:microsoft.com/office/officeart/2016/7/layout/RepeatingBendingProcessNew"/>
    <dgm:cxn modelId="{6DC49B0E-F936-1A4B-AA7A-BC0831782010}" type="presOf" srcId="{4FAB987D-0519-41C8-8C9C-2CF6E9379A44}" destId="{59C75F3F-87FA-AD43-928C-104AE7EF5722}" srcOrd="0" destOrd="0" presId="urn:microsoft.com/office/officeart/2016/7/layout/RepeatingBendingProcessNew"/>
    <dgm:cxn modelId="{6973BE12-7576-5A4C-B939-627D2B07A43A}" type="presOf" srcId="{85EB0BEB-B44B-4A50-856B-3679C18FD046}" destId="{672B07F3-EDB3-C34E-822E-DD7606BFD68B}" srcOrd="1" destOrd="0" presId="urn:microsoft.com/office/officeart/2016/7/layout/RepeatingBendingProcessNew"/>
    <dgm:cxn modelId="{002DA21B-B096-1B48-9683-718B58130F80}" type="presOf" srcId="{7B7C00FC-5C9B-4BA9-B3B4-FA24EB59624D}" destId="{F035914E-02CC-8E49-8FF5-797C86841899}" srcOrd="0" destOrd="0" presId="urn:microsoft.com/office/officeart/2016/7/layout/RepeatingBendingProcessNew"/>
    <dgm:cxn modelId="{564F951F-77D6-4604-9376-963EF14E4CF6}" srcId="{35346710-2477-46C5-B147-003230B622E3}" destId="{C3626BCE-47F8-48AA-B734-F464CC0D7CB7}" srcOrd="1" destOrd="0" parTransId="{FD54BB20-A175-4298-BA97-6374B3792862}" sibTransId="{CFA65AB4-A0F8-469D-914F-CA904ACD84E8}"/>
    <dgm:cxn modelId="{F6036422-D622-D542-8DCD-4CCA1920A34F}" type="presOf" srcId="{35346710-2477-46C5-B147-003230B622E3}" destId="{45664948-18EB-B043-A86A-07513E2E2A01}" srcOrd="0" destOrd="0" presId="urn:microsoft.com/office/officeart/2016/7/layout/RepeatingBendingProcessNew"/>
    <dgm:cxn modelId="{D35D5C29-3DEB-F34D-A135-34309BD55FDE}" type="presOf" srcId="{444A74CA-B611-4217-A3B2-16F548BE4501}" destId="{0ADE91C1-057E-5D48-8E2E-DA7B2F06F845}" srcOrd="1" destOrd="0" presId="urn:microsoft.com/office/officeart/2016/7/layout/RepeatingBendingProcessNew"/>
    <dgm:cxn modelId="{A1F3DE29-DE6E-4D2C-A9F5-ABC50693C7AE}" srcId="{35346710-2477-46C5-B147-003230B622E3}" destId="{CFA96B91-5569-4CFB-975A-43F8BDE421D3}" srcOrd="4" destOrd="0" parTransId="{F38546DA-B3A6-43E6-BDC0-02F24CE6A624}" sibTransId="{444A74CA-B611-4217-A3B2-16F548BE4501}"/>
    <dgm:cxn modelId="{07800336-DA82-4226-9E91-AA152337C956}" srcId="{35346710-2477-46C5-B147-003230B622E3}" destId="{8C6BA94B-39E5-4C2F-8D9F-0F4F9AF1494D}" srcOrd="3" destOrd="0" parTransId="{A9272204-8624-4103-8538-31A00100A4BE}" sibTransId="{03D0392E-AFE2-44E9-8961-B3767DE45382}"/>
    <dgm:cxn modelId="{58F74339-35F8-5C45-BC58-8AA66D381110}" type="presOf" srcId="{90A06357-B9A6-4A7F-ACB4-0D1281B53D60}" destId="{B358DAF1-A987-E547-AA49-597162FB5578}" srcOrd="0" destOrd="0" presId="urn:microsoft.com/office/officeart/2016/7/layout/RepeatingBendingProcessNew"/>
    <dgm:cxn modelId="{3527533A-6052-9742-B8A1-804574DF7C17}" type="presOf" srcId="{446F6EB2-2C71-4E46-9646-2E7CCE5EB9E7}" destId="{DADDA44A-3EF5-C64B-9D84-7601CEAA757B}" srcOrd="0" destOrd="0" presId="urn:microsoft.com/office/officeart/2016/7/layout/RepeatingBendingProcessNew"/>
    <dgm:cxn modelId="{1A22073B-7C81-8240-9111-3B9344D48A34}" type="presOf" srcId="{FD6A2F4F-657D-42B7-B78B-419C271B0FF3}" destId="{1EBA820B-4101-5C43-A4F9-272BE1558DE7}" srcOrd="0" destOrd="0" presId="urn:microsoft.com/office/officeart/2016/7/layout/RepeatingBendingProcessNew"/>
    <dgm:cxn modelId="{D5251F3C-BA31-2A4C-A8BB-4CDAFC4BB58A}" type="presOf" srcId="{03D0392E-AFE2-44E9-8961-B3767DE45382}" destId="{9A2D2040-C0F6-3145-BA80-DCC2ACCD43C6}" srcOrd="0" destOrd="0" presId="urn:microsoft.com/office/officeart/2016/7/layout/RepeatingBendingProcessNew"/>
    <dgm:cxn modelId="{9948FD3E-1F5D-4B4B-AA02-0191F5285D4B}" type="presOf" srcId="{3286307B-A1DD-4655-AA2A-2919C17BB39E}" destId="{78EC08F8-356D-0441-BA94-933C17D697F2}" srcOrd="0" destOrd="0" presId="urn:microsoft.com/office/officeart/2016/7/layout/RepeatingBendingProcessNew"/>
    <dgm:cxn modelId="{4FC05C58-38FC-6045-B23D-D819F8E196C9}" type="presOf" srcId="{90A06357-B9A6-4A7F-ACB4-0D1281B53D60}" destId="{D65A097F-AAA6-7D41-9532-1957336EE5CF}" srcOrd="1" destOrd="0" presId="urn:microsoft.com/office/officeart/2016/7/layout/RepeatingBendingProcessNew"/>
    <dgm:cxn modelId="{9259EF59-ECB0-7F4A-A672-28DDDC2EF14F}" type="presOf" srcId="{96534CFC-E4EA-4876-ACB0-485A5D9F7C9B}" destId="{82990573-664E-E644-872A-C3EC88EB6999}" srcOrd="0" destOrd="0" presId="urn:microsoft.com/office/officeart/2016/7/layout/RepeatingBendingProcessNew"/>
    <dgm:cxn modelId="{5681356A-B466-3141-97DC-148A6C8E2580}" type="presOf" srcId="{85EB0BEB-B44B-4A50-856B-3679C18FD046}" destId="{B2E18A0E-9694-944E-BA9F-20DA9EDE98C0}" srcOrd="0" destOrd="0" presId="urn:microsoft.com/office/officeart/2016/7/layout/RepeatingBendingProcessNew"/>
    <dgm:cxn modelId="{3356576F-EDBF-49A7-9168-883189E3BCC9}" srcId="{35346710-2477-46C5-B147-003230B622E3}" destId="{96534CFC-E4EA-4876-ACB0-485A5D9F7C9B}" srcOrd="8" destOrd="0" parTransId="{8F079A74-8302-4B09-A051-0E35AAC46EBC}" sibTransId="{446F6EB2-2C71-4E46-9646-2E7CCE5EB9E7}"/>
    <dgm:cxn modelId="{F80B9172-6B94-4C97-90A7-4839FB5D44C3}" srcId="{35346710-2477-46C5-B147-003230B622E3}" destId="{B3ECCA04-C24B-4D79-87E4-6D20F7682FC5}" srcOrd="7" destOrd="0" parTransId="{0A371C6B-FE8F-43A3-AEEF-8FF4B4DB20F9}" sibTransId="{3286307B-A1DD-4655-AA2A-2919C17BB39E}"/>
    <dgm:cxn modelId="{1C7A777F-9E3A-904F-9A4B-5C0EBF0D7E3C}" type="presOf" srcId="{B3ECCA04-C24B-4D79-87E4-6D20F7682FC5}" destId="{F5A66E53-30D8-4D48-8476-FDDBEE0E336A}" srcOrd="0" destOrd="0" presId="urn:microsoft.com/office/officeart/2016/7/layout/RepeatingBendingProcessNew"/>
    <dgm:cxn modelId="{C672718F-0593-4FEF-8131-EDD51F46E2F1}" srcId="{35346710-2477-46C5-B147-003230B622E3}" destId="{37896FA9-10B3-43E0-97B1-BEC4EF9FB27D}" srcOrd="0" destOrd="0" parTransId="{CB193E26-0398-45EA-9319-419FF4AA5A19}" sibTransId="{4DFF3E8C-DA66-4C91-ACE5-3B223DB27BF7}"/>
    <dgm:cxn modelId="{8EB55898-7105-9F48-A430-99B9AB892102}" type="presOf" srcId="{4DFF3E8C-DA66-4C91-ACE5-3B223DB27BF7}" destId="{28D8B80B-75D1-7A47-89DA-34485827A835}" srcOrd="0" destOrd="0" presId="urn:microsoft.com/office/officeart/2016/7/layout/RepeatingBendingProcessNew"/>
    <dgm:cxn modelId="{2746D29E-37FC-7C41-B302-F2488EDE399D}" type="presOf" srcId="{37896FA9-10B3-43E0-97B1-BEC4EF9FB27D}" destId="{7AEDE68D-53A2-2749-890B-5AF2EFCBB0CA}" srcOrd="0" destOrd="0" presId="urn:microsoft.com/office/officeart/2016/7/layout/RepeatingBendingProcessNew"/>
    <dgm:cxn modelId="{127219A8-5E5D-4A90-B597-23C6229D62D2}" srcId="{35346710-2477-46C5-B147-003230B622E3}" destId="{7C552CAB-0D57-4998-A8C0-5C1DC1068E75}" srcOrd="2" destOrd="0" parTransId="{1270CAAD-ACD1-4359-93D1-0E28956F34BE}" sibTransId="{CD8A332C-55B0-4D8D-9FF8-95BC878BA4C1}"/>
    <dgm:cxn modelId="{BFB023B9-F975-40D5-B906-F473A3C48636}" srcId="{35346710-2477-46C5-B147-003230B622E3}" destId="{7B7C00FC-5C9B-4BA9-B3B4-FA24EB59624D}" srcOrd="6" destOrd="0" parTransId="{7C78AD08-D962-41E9-B988-711539F6561C}" sibTransId="{85EB0BEB-B44B-4A50-856B-3679C18FD046}"/>
    <dgm:cxn modelId="{BCF494BC-B07E-924B-BF1B-6D06002CBE19}" type="presOf" srcId="{7C552CAB-0D57-4998-A8C0-5C1DC1068E75}" destId="{B5EE2E87-1A58-AD49-8867-5F2D6DAEC5D8}" srcOrd="0" destOrd="0" presId="urn:microsoft.com/office/officeart/2016/7/layout/RepeatingBendingProcessNew"/>
    <dgm:cxn modelId="{CCE980BE-EC76-3C4A-8530-821B813A8ECD}" type="presOf" srcId="{CD8A332C-55B0-4D8D-9FF8-95BC878BA4C1}" destId="{38A53EA6-58EB-2A41-86F6-1C3E2001F11E}" srcOrd="0" destOrd="0" presId="urn:microsoft.com/office/officeart/2016/7/layout/RepeatingBendingProcessNew"/>
    <dgm:cxn modelId="{118B5ABF-DD36-3245-9754-C6DCB23AA425}" type="presOf" srcId="{03D0392E-AFE2-44E9-8961-B3767DE45382}" destId="{73F0CDB2-ACA2-DB4B-8CDA-838B6E99C9AF}" srcOrd="1" destOrd="0" presId="urn:microsoft.com/office/officeart/2016/7/layout/RepeatingBendingProcessNew"/>
    <dgm:cxn modelId="{D33058C1-87AB-8C42-AC76-64EE405997E7}" type="presOf" srcId="{3286307B-A1DD-4655-AA2A-2919C17BB39E}" destId="{773F5419-7543-AC4F-8CF4-E296FAF51B1F}" srcOrd="1" destOrd="0" presId="urn:microsoft.com/office/officeart/2016/7/layout/RepeatingBendingProcessNew"/>
    <dgm:cxn modelId="{B019D5E1-56B0-224A-8107-B9BBA0C6D7DD}" type="presOf" srcId="{CD8A332C-55B0-4D8D-9FF8-95BC878BA4C1}" destId="{590DACDB-2D08-614D-9150-337EAF699F44}" srcOrd="1" destOrd="0" presId="urn:microsoft.com/office/officeart/2016/7/layout/RepeatingBendingProcessNew"/>
    <dgm:cxn modelId="{2467F6E1-3ED8-6D48-8CE9-09AB75CBFF80}" type="presOf" srcId="{C3626BCE-47F8-48AA-B734-F464CC0D7CB7}" destId="{AE3EA987-4249-5C4F-A6BB-83CFAADBA813}" srcOrd="0" destOrd="0" presId="urn:microsoft.com/office/officeart/2016/7/layout/RepeatingBendingProcessNew"/>
    <dgm:cxn modelId="{CC2D39E6-CDED-44CD-87CE-02A5E5876156}" srcId="{35346710-2477-46C5-B147-003230B622E3}" destId="{4FAB987D-0519-41C8-8C9C-2CF6E9379A44}" srcOrd="5" destOrd="0" parTransId="{D3DB759B-2A1D-4D97-B059-D90EEF675344}" sibTransId="{90A06357-B9A6-4A7F-ACB4-0D1281B53D60}"/>
    <dgm:cxn modelId="{7483BEED-5C2E-1843-9BD5-055C95C89CDE}" type="presOf" srcId="{444A74CA-B611-4217-A3B2-16F548BE4501}" destId="{68604F99-2F55-BC4E-B055-4CAC78F6FC5F}" srcOrd="0" destOrd="0" presId="urn:microsoft.com/office/officeart/2016/7/layout/RepeatingBendingProcessNew"/>
    <dgm:cxn modelId="{766F2FF4-C7EC-4FDF-B5DC-0F1FE2739316}" srcId="{35346710-2477-46C5-B147-003230B622E3}" destId="{FD6A2F4F-657D-42B7-B78B-419C271B0FF3}" srcOrd="9" destOrd="0" parTransId="{FD04C9BD-A2DE-407C-9611-C1A1DD380628}" sibTransId="{E43C1FAA-AC86-4141-99ED-1659B09ABBF9}"/>
    <dgm:cxn modelId="{75C385FB-9FD3-4A46-80D3-395997F6B9F1}" type="presOf" srcId="{CFA65AB4-A0F8-469D-914F-CA904ACD84E8}" destId="{C76C4C82-8FE5-1F40-B848-AEC139B55C3F}" srcOrd="1" destOrd="0" presId="urn:microsoft.com/office/officeart/2016/7/layout/RepeatingBendingProcessNew"/>
    <dgm:cxn modelId="{8C67E1FB-1792-F949-8459-E42CD769CC67}" type="presOf" srcId="{CFA65AB4-A0F8-469D-914F-CA904ACD84E8}" destId="{51D91E54-2AF9-594C-B7A9-1BF972077293}" srcOrd="0" destOrd="0" presId="urn:microsoft.com/office/officeart/2016/7/layout/RepeatingBendingProcessNew"/>
    <dgm:cxn modelId="{C81A063F-BDF0-6240-BD43-1663D5B308B4}" type="presParOf" srcId="{45664948-18EB-B043-A86A-07513E2E2A01}" destId="{7AEDE68D-53A2-2749-890B-5AF2EFCBB0CA}" srcOrd="0" destOrd="0" presId="urn:microsoft.com/office/officeart/2016/7/layout/RepeatingBendingProcessNew"/>
    <dgm:cxn modelId="{8DC6054A-D8F0-8344-987B-ECB973D95173}" type="presParOf" srcId="{45664948-18EB-B043-A86A-07513E2E2A01}" destId="{28D8B80B-75D1-7A47-89DA-34485827A835}" srcOrd="1" destOrd="0" presId="urn:microsoft.com/office/officeart/2016/7/layout/RepeatingBendingProcessNew"/>
    <dgm:cxn modelId="{DB59756B-65D2-0E41-859E-37C037E1AD69}" type="presParOf" srcId="{28D8B80B-75D1-7A47-89DA-34485827A835}" destId="{DADFA4A5-0C00-B545-82A9-F1F349876FB1}" srcOrd="0" destOrd="0" presId="urn:microsoft.com/office/officeart/2016/7/layout/RepeatingBendingProcessNew"/>
    <dgm:cxn modelId="{DD825A62-EB1B-AD47-938B-474E2E7682D4}" type="presParOf" srcId="{45664948-18EB-B043-A86A-07513E2E2A01}" destId="{AE3EA987-4249-5C4F-A6BB-83CFAADBA813}" srcOrd="2" destOrd="0" presId="urn:microsoft.com/office/officeart/2016/7/layout/RepeatingBendingProcessNew"/>
    <dgm:cxn modelId="{549B38AA-BC7C-B540-9872-565610B87B40}" type="presParOf" srcId="{45664948-18EB-B043-A86A-07513E2E2A01}" destId="{51D91E54-2AF9-594C-B7A9-1BF972077293}" srcOrd="3" destOrd="0" presId="urn:microsoft.com/office/officeart/2016/7/layout/RepeatingBendingProcessNew"/>
    <dgm:cxn modelId="{18CC3719-57E5-5441-A9C5-2A047F360632}" type="presParOf" srcId="{51D91E54-2AF9-594C-B7A9-1BF972077293}" destId="{C76C4C82-8FE5-1F40-B848-AEC139B55C3F}" srcOrd="0" destOrd="0" presId="urn:microsoft.com/office/officeart/2016/7/layout/RepeatingBendingProcessNew"/>
    <dgm:cxn modelId="{CBC17137-13DE-6C4D-971E-F7238AC306F0}" type="presParOf" srcId="{45664948-18EB-B043-A86A-07513E2E2A01}" destId="{B5EE2E87-1A58-AD49-8867-5F2D6DAEC5D8}" srcOrd="4" destOrd="0" presId="urn:microsoft.com/office/officeart/2016/7/layout/RepeatingBendingProcessNew"/>
    <dgm:cxn modelId="{F14DFFC7-FBCE-304A-B3DC-59DD4033E9D2}" type="presParOf" srcId="{45664948-18EB-B043-A86A-07513E2E2A01}" destId="{38A53EA6-58EB-2A41-86F6-1C3E2001F11E}" srcOrd="5" destOrd="0" presId="urn:microsoft.com/office/officeart/2016/7/layout/RepeatingBendingProcessNew"/>
    <dgm:cxn modelId="{CA054A65-9CCC-5047-8D8E-FE4844AE0B44}" type="presParOf" srcId="{38A53EA6-58EB-2A41-86F6-1C3E2001F11E}" destId="{590DACDB-2D08-614D-9150-337EAF699F44}" srcOrd="0" destOrd="0" presId="urn:microsoft.com/office/officeart/2016/7/layout/RepeatingBendingProcessNew"/>
    <dgm:cxn modelId="{6F994986-B066-4043-AF6E-29E87AE5E5AF}" type="presParOf" srcId="{45664948-18EB-B043-A86A-07513E2E2A01}" destId="{2B16F408-853C-8C4C-8DCE-20039BAFB5E7}" srcOrd="6" destOrd="0" presId="urn:microsoft.com/office/officeart/2016/7/layout/RepeatingBendingProcessNew"/>
    <dgm:cxn modelId="{1357C0A3-40D9-3B49-9CFB-742B1F6ABDE3}" type="presParOf" srcId="{45664948-18EB-B043-A86A-07513E2E2A01}" destId="{9A2D2040-C0F6-3145-BA80-DCC2ACCD43C6}" srcOrd="7" destOrd="0" presId="urn:microsoft.com/office/officeart/2016/7/layout/RepeatingBendingProcessNew"/>
    <dgm:cxn modelId="{6300D316-85F2-3C4E-B0D4-EA643842A6BE}" type="presParOf" srcId="{9A2D2040-C0F6-3145-BA80-DCC2ACCD43C6}" destId="{73F0CDB2-ACA2-DB4B-8CDA-838B6E99C9AF}" srcOrd="0" destOrd="0" presId="urn:microsoft.com/office/officeart/2016/7/layout/RepeatingBendingProcessNew"/>
    <dgm:cxn modelId="{316BF11C-5C49-0B40-B0D2-C50CBB864F04}" type="presParOf" srcId="{45664948-18EB-B043-A86A-07513E2E2A01}" destId="{2D305E7F-B02A-AA40-A312-723C03282EB3}" srcOrd="8" destOrd="0" presId="urn:microsoft.com/office/officeart/2016/7/layout/RepeatingBendingProcessNew"/>
    <dgm:cxn modelId="{87AE58F8-8F95-9A43-89C1-3ED6C5B68FB3}" type="presParOf" srcId="{45664948-18EB-B043-A86A-07513E2E2A01}" destId="{68604F99-2F55-BC4E-B055-4CAC78F6FC5F}" srcOrd="9" destOrd="0" presId="urn:microsoft.com/office/officeart/2016/7/layout/RepeatingBendingProcessNew"/>
    <dgm:cxn modelId="{08BECD85-1F23-AF4A-AA25-C177DF1A6476}" type="presParOf" srcId="{68604F99-2F55-BC4E-B055-4CAC78F6FC5F}" destId="{0ADE91C1-057E-5D48-8E2E-DA7B2F06F845}" srcOrd="0" destOrd="0" presId="urn:microsoft.com/office/officeart/2016/7/layout/RepeatingBendingProcessNew"/>
    <dgm:cxn modelId="{8EE3C2E2-B08F-E442-9BBD-C3ECD7015AD8}" type="presParOf" srcId="{45664948-18EB-B043-A86A-07513E2E2A01}" destId="{59C75F3F-87FA-AD43-928C-104AE7EF5722}" srcOrd="10" destOrd="0" presId="urn:microsoft.com/office/officeart/2016/7/layout/RepeatingBendingProcessNew"/>
    <dgm:cxn modelId="{69F4C938-6FE9-5445-A7B7-CC003F573E12}" type="presParOf" srcId="{45664948-18EB-B043-A86A-07513E2E2A01}" destId="{B358DAF1-A987-E547-AA49-597162FB5578}" srcOrd="11" destOrd="0" presId="urn:microsoft.com/office/officeart/2016/7/layout/RepeatingBendingProcessNew"/>
    <dgm:cxn modelId="{6E2F38AD-B5BF-B84D-ACF0-6C6EF948B4DB}" type="presParOf" srcId="{B358DAF1-A987-E547-AA49-597162FB5578}" destId="{D65A097F-AAA6-7D41-9532-1957336EE5CF}" srcOrd="0" destOrd="0" presId="urn:microsoft.com/office/officeart/2016/7/layout/RepeatingBendingProcessNew"/>
    <dgm:cxn modelId="{508473AB-75DB-7341-9019-08762D693A03}" type="presParOf" srcId="{45664948-18EB-B043-A86A-07513E2E2A01}" destId="{F035914E-02CC-8E49-8FF5-797C86841899}" srcOrd="12" destOrd="0" presId="urn:microsoft.com/office/officeart/2016/7/layout/RepeatingBendingProcessNew"/>
    <dgm:cxn modelId="{86E04613-8FC0-F849-8A1D-BCB886DF34B4}" type="presParOf" srcId="{45664948-18EB-B043-A86A-07513E2E2A01}" destId="{B2E18A0E-9694-944E-BA9F-20DA9EDE98C0}" srcOrd="13" destOrd="0" presId="urn:microsoft.com/office/officeart/2016/7/layout/RepeatingBendingProcessNew"/>
    <dgm:cxn modelId="{AE6532C8-DEE1-AA4F-A483-AAFE46D5769A}" type="presParOf" srcId="{B2E18A0E-9694-944E-BA9F-20DA9EDE98C0}" destId="{672B07F3-EDB3-C34E-822E-DD7606BFD68B}" srcOrd="0" destOrd="0" presId="urn:microsoft.com/office/officeart/2016/7/layout/RepeatingBendingProcessNew"/>
    <dgm:cxn modelId="{07FF09E8-4B91-9D4C-B1D0-D4F503116528}" type="presParOf" srcId="{45664948-18EB-B043-A86A-07513E2E2A01}" destId="{F5A66E53-30D8-4D48-8476-FDDBEE0E336A}" srcOrd="14" destOrd="0" presId="urn:microsoft.com/office/officeart/2016/7/layout/RepeatingBendingProcessNew"/>
    <dgm:cxn modelId="{549806FA-3319-1B46-9E49-1B927BDAD6AC}" type="presParOf" srcId="{45664948-18EB-B043-A86A-07513E2E2A01}" destId="{78EC08F8-356D-0441-BA94-933C17D697F2}" srcOrd="15" destOrd="0" presId="urn:microsoft.com/office/officeart/2016/7/layout/RepeatingBendingProcessNew"/>
    <dgm:cxn modelId="{79C6B4C2-7D67-3944-9B1E-DD186D2CB722}" type="presParOf" srcId="{78EC08F8-356D-0441-BA94-933C17D697F2}" destId="{773F5419-7543-AC4F-8CF4-E296FAF51B1F}" srcOrd="0" destOrd="0" presId="urn:microsoft.com/office/officeart/2016/7/layout/RepeatingBendingProcessNew"/>
    <dgm:cxn modelId="{7D641027-A28C-3649-A02E-7257E5AC5804}" type="presParOf" srcId="{45664948-18EB-B043-A86A-07513E2E2A01}" destId="{82990573-664E-E644-872A-C3EC88EB6999}" srcOrd="16" destOrd="0" presId="urn:microsoft.com/office/officeart/2016/7/layout/RepeatingBendingProcessNew"/>
    <dgm:cxn modelId="{BA95CB64-D8BE-934E-8771-88D2EF542BA1}" type="presParOf" srcId="{45664948-18EB-B043-A86A-07513E2E2A01}" destId="{DADDA44A-3EF5-C64B-9D84-7601CEAA757B}" srcOrd="17" destOrd="0" presId="urn:microsoft.com/office/officeart/2016/7/layout/RepeatingBendingProcessNew"/>
    <dgm:cxn modelId="{EBABFA9A-16C3-2348-9D60-E0F1A1A92F12}" type="presParOf" srcId="{DADDA44A-3EF5-C64B-9D84-7601CEAA757B}" destId="{7CEA46A9-E145-7D42-8CB7-B7339ACF6D4A}" srcOrd="0" destOrd="0" presId="urn:microsoft.com/office/officeart/2016/7/layout/RepeatingBendingProcessNew"/>
    <dgm:cxn modelId="{C4BED1DC-FCD1-F64D-A4FF-E52A6018732D}" type="presParOf" srcId="{45664948-18EB-B043-A86A-07513E2E2A01}" destId="{1EBA820B-4101-5C43-A4F9-272BE1558DE7}" srcOrd="1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B7DAA-EB6E-F342-904B-C101D0DBFE5C}">
      <dsp:nvSpPr>
        <dsp:cNvPr id="0" name=""/>
        <dsp:cNvSpPr/>
      </dsp:nvSpPr>
      <dsp:spPr>
        <a:xfrm>
          <a:off x="2585" y="609178"/>
          <a:ext cx="2051471" cy="12308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Section 8: 2 days in school unless small school</a:t>
          </a:r>
          <a:endParaRPr lang="en-US" sz="1900" kern="1200" dirty="0"/>
        </a:p>
      </dsp:txBody>
      <dsp:txXfrm>
        <a:off x="2585" y="609178"/>
        <a:ext cx="2051471" cy="1230883"/>
      </dsp:txXfrm>
    </dsp:sp>
    <dsp:sp modelId="{1E4C7FE9-DD8A-D44F-9340-9E05CE04506B}">
      <dsp:nvSpPr>
        <dsp:cNvPr id="0" name=""/>
        <dsp:cNvSpPr/>
      </dsp:nvSpPr>
      <dsp:spPr>
        <a:xfrm>
          <a:off x="2259204" y="609178"/>
          <a:ext cx="2051471" cy="1230883"/>
        </a:xfrm>
        <a:prstGeom prst="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Grade 2  best fit, but not if you are aiming for outstanding!</a:t>
          </a:r>
          <a:endParaRPr lang="en-US" sz="1900" kern="1200" dirty="0"/>
        </a:p>
      </dsp:txBody>
      <dsp:txXfrm>
        <a:off x="2259204" y="609178"/>
        <a:ext cx="2051471" cy="1230883"/>
      </dsp:txXfrm>
    </dsp:sp>
    <dsp:sp modelId="{277766E4-8F8B-5443-9605-DDEE5F0AB6DB}">
      <dsp:nvSpPr>
        <dsp:cNvPr id="0" name=""/>
        <dsp:cNvSpPr/>
      </dsp:nvSpPr>
      <dsp:spPr>
        <a:xfrm>
          <a:off x="4515823" y="609178"/>
          <a:ext cx="2051471" cy="1230883"/>
        </a:xfrm>
        <a:prstGeom prst="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Deep Dive methodology</a:t>
          </a:r>
          <a:endParaRPr lang="en-US" sz="1900" kern="1200" dirty="0"/>
        </a:p>
      </dsp:txBody>
      <dsp:txXfrm>
        <a:off x="4515823" y="609178"/>
        <a:ext cx="2051471" cy="1230883"/>
      </dsp:txXfrm>
    </dsp:sp>
    <dsp:sp modelId="{837CC2F3-1023-5C41-851D-D273EFEB501B}">
      <dsp:nvSpPr>
        <dsp:cNvPr id="0" name=""/>
        <dsp:cNvSpPr/>
      </dsp:nvSpPr>
      <dsp:spPr>
        <a:xfrm>
          <a:off x="6772442" y="609178"/>
          <a:ext cx="2051471" cy="123088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Increased focus on subject /SENd leadership</a:t>
          </a:r>
          <a:endParaRPr lang="en-US" sz="1900" kern="1200" dirty="0"/>
        </a:p>
      </dsp:txBody>
      <dsp:txXfrm>
        <a:off x="6772442" y="609178"/>
        <a:ext cx="2051471" cy="1230883"/>
      </dsp:txXfrm>
    </dsp:sp>
    <dsp:sp modelId="{194EC7E8-0DD0-C34E-B267-D2FB1F6BED5C}">
      <dsp:nvSpPr>
        <dsp:cNvPr id="0" name=""/>
        <dsp:cNvSpPr/>
      </dsp:nvSpPr>
      <dsp:spPr>
        <a:xfrm>
          <a:off x="2585" y="2045208"/>
          <a:ext cx="2051471" cy="1230883"/>
        </a:xfrm>
        <a:prstGeom prst="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Increased focus on talking to pupils</a:t>
          </a:r>
          <a:endParaRPr lang="en-US" sz="1900" kern="1200" dirty="0"/>
        </a:p>
      </dsp:txBody>
      <dsp:txXfrm>
        <a:off x="2585" y="2045208"/>
        <a:ext cx="2051471" cy="1230883"/>
      </dsp:txXfrm>
    </dsp:sp>
    <dsp:sp modelId="{D7BB9283-9010-1842-96AA-DBC6275CD254}">
      <dsp:nvSpPr>
        <dsp:cNvPr id="0" name=""/>
        <dsp:cNvSpPr/>
      </dsp:nvSpPr>
      <dsp:spPr>
        <a:xfrm>
          <a:off x="2259204" y="2045208"/>
          <a:ext cx="2051471" cy="1230883"/>
        </a:xfrm>
        <a:prstGeom prst="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Always a focus on reading</a:t>
          </a:r>
          <a:endParaRPr lang="en-US" sz="1900" kern="1200" dirty="0"/>
        </a:p>
      </dsp:txBody>
      <dsp:txXfrm>
        <a:off x="2259204" y="2045208"/>
        <a:ext cx="2051471" cy="1230883"/>
      </dsp:txXfrm>
    </dsp:sp>
    <dsp:sp modelId="{7E275D5D-FD96-C543-938B-E8ADCB105687}">
      <dsp:nvSpPr>
        <dsp:cNvPr id="0" name=""/>
        <dsp:cNvSpPr/>
      </dsp:nvSpPr>
      <dsp:spPr>
        <a:xfrm>
          <a:off x="4515823" y="2045208"/>
          <a:ext cx="2051471" cy="123088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Outcomes found in several places  </a:t>
          </a:r>
          <a:endParaRPr lang="en-US" sz="1900" kern="1200" dirty="0"/>
        </a:p>
      </dsp:txBody>
      <dsp:txXfrm>
        <a:off x="4515823" y="2045208"/>
        <a:ext cx="2051471" cy="1230883"/>
      </dsp:txXfrm>
    </dsp:sp>
    <dsp:sp modelId="{4C9F2348-27F2-2C40-8010-212ED41DC3B7}">
      <dsp:nvSpPr>
        <dsp:cNvPr id="0" name=""/>
        <dsp:cNvSpPr/>
      </dsp:nvSpPr>
      <dsp:spPr>
        <a:xfrm>
          <a:off x="6772442" y="2045208"/>
          <a:ext cx="2051471" cy="1230883"/>
        </a:xfrm>
        <a:prstGeom prst="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Not looking at internal data</a:t>
          </a:r>
          <a:endParaRPr lang="en-US" sz="1900" kern="1200" dirty="0"/>
        </a:p>
      </dsp:txBody>
      <dsp:txXfrm>
        <a:off x="6772442" y="2045208"/>
        <a:ext cx="2051471" cy="1230883"/>
      </dsp:txXfrm>
    </dsp:sp>
    <dsp:sp modelId="{8E45AF4C-E9EC-6A4B-8F10-CD1263B90407}">
      <dsp:nvSpPr>
        <dsp:cNvPr id="0" name=""/>
        <dsp:cNvSpPr/>
      </dsp:nvSpPr>
      <dsp:spPr>
        <a:xfrm>
          <a:off x="2259204" y="3481238"/>
          <a:ext cx="2051471" cy="1230883"/>
        </a:xfrm>
        <a:prstGeom prst="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EYFS  closely matches the main section</a:t>
          </a:r>
          <a:endParaRPr lang="en-US" sz="1900" kern="1200" dirty="0"/>
        </a:p>
      </dsp:txBody>
      <dsp:txXfrm>
        <a:off x="2259204" y="3481238"/>
        <a:ext cx="2051471" cy="1230883"/>
      </dsp:txXfrm>
    </dsp:sp>
    <dsp:sp modelId="{9002FCD0-4517-A245-8647-2D7145472906}">
      <dsp:nvSpPr>
        <dsp:cNvPr id="0" name=""/>
        <dsp:cNvSpPr/>
      </dsp:nvSpPr>
      <dsp:spPr>
        <a:xfrm>
          <a:off x="4515823" y="3481238"/>
          <a:ext cx="2051471" cy="123088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No longer recommendations for PPG/Gov reviews</a:t>
          </a:r>
          <a:endParaRPr lang="en-US" sz="1900" kern="1200" dirty="0"/>
        </a:p>
      </dsp:txBody>
      <dsp:txXfrm>
        <a:off x="4515823" y="3481238"/>
        <a:ext cx="2051471" cy="1230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F38BF-DC07-4E46-BE60-40E2E5BA15C1}">
      <dsp:nvSpPr>
        <dsp:cNvPr id="0" name=""/>
        <dsp:cNvSpPr/>
      </dsp:nvSpPr>
      <dsp:spPr>
        <a:xfrm>
          <a:off x="0" y="4061"/>
          <a:ext cx="8826500" cy="86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78668F-59C1-4CF2-A783-FD73DBA6FF1D}">
      <dsp:nvSpPr>
        <dsp:cNvPr id="0" name=""/>
        <dsp:cNvSpPr/>
      </dsp:nvSpPr>
      <dsp:spPr>
        <a:xfrm>
          <a:off x="261709" y="198721"/>
          <a:ext cx="475836" cy="4758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E74811-DBCC-49B1-B4FD-B404EB24DC07}">
      <dsp:nvSpPr>
        <dsp:cNvPr id="0" name=""/>
        <dsp:cNvSpPr/>
      </dsp:nvSpPr>
      <dsp:spPr>
        <a:xfrm>
          <a:off x="999255" y="4061"/>
          <a:ext cx="7827244" cy="8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62" tIns="91562" rIns="91562" bIns="91562" numCol="1" spcCol="1270" anchor="ctr" anchorCtr="0">
          <a:noAutofit/>
        </a:bodyPr>
        <a:lstStyle/>
        <a:p>
          <a:pPr marL="0" lvl="0" indent="0" algn="l" defTabSz="1066800">
            <a:lnSpc>
              <a:spcPct val="90000"/>
            </a:lnSpc>
            <a:spcBef>
              <a:spcPct val="0"/>
            </a:spcBef>
            <a:spcAft>
              <a:spcPct val="35000"/>
            </a:spcAft>
            <a:buNone/>
          </a:pPr>
          <a:r>
            <a:rPr lang="en-GB" sz="2400" kern="1200" dirty="0"/>
            <a:t>reducing workload for teachers</a:t>
          </a:r>
          <a:endParaRPr lang="en-US" sz="2400" kern="1200" dirty="0"/>
        </a:p>
      </dsp:txBody>
      <dsp:txXfrm>
        <a:off x="999255" y="4061"/>
        <a:ext cx="7827244" cy="865156"/>
      </dsp:txXfrm>
    </dsp:sp>
    <dsp:sp modelId="{8181E7C2-C86A-4F62-AD00-16540F623972}">
      <dsp:nvSpPr>
        <dsp:cNvPr id="0" name=""/>
        <dsp:cNvSpPr/>
      </dsp:nvSpPr>
      <dsp:spPr>
        <a:xfrm>
          <a:off x="0" y="1085507"/>
          <a:ext cx="8826500" cy="86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81A59-934C-496A-908E-688145427D8E}">
      <dsp:nvSpPr>
        <dsp:cNvPr id="0" name=""/>
        <dsp:cNvSpPr/>
      </dsp:nvSpPr>
      <dsp:spPr>
        <a:xfrm>
          <a:off x="261709" y="1280167"/>
          <a:ext cx="475836" cy="4758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E48E8-F6A0-4945-81BB-BCC14F52C0E6}">
      <dsp:nvSpPr>
        <dsp:cNvPr id="0" name=""/>
        <dsp:cNvSpPr/>
      </dsp:nvSpPr>
      <dsp:spPr>
        <a:xfrm>
          <a:off x="999255" y="1085507"/>
          <a:ext cx="7827244" cy="8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62" tIns="91562" rIns="91562" bIns="91562" numCol="1" spcCol="1270" anchor="ctr" anchorCtr="0">
          <a:noAutofit/>
        </a:bodyPr>
        <a:lstStyle/>
        <a:p>
          <a:pPr marL="0" lvl="0" indent="0" algn="l" defTabSz="1066800">
            <a:lnSpc>
              <a:spcPct val="90000"/>
            </a:lnSpc>
            <a:spcBef>
              <a:spcPct val="0"/>
            </a:spcBef>
            <a:spcAft>
              <a:spcPct val="35000"/>
            </a:spcAft>
            <a:buNone/>
          </a:pPr>
          <a:r>
            <a:rPr lang="en-GB" sz="2400" kern="1200" dirty="0"/>
            <a:t>Subject knowledge  &amp; emphasis on the wider curriculum </a:t>
          </a:r>
          <a:endParaRPr lang="en-US" sz="2400" kern="1200" dirty="0"/>
        </a:p>
      </dsp:txBody>
      <dsp:txXfrm>
        <a:off x="999255" y="1085507"/>
        <a:ext cx="7827244" cy="865156"/>
      </dsp:txXfrm>
    </dsp:sp>
    <dsp:sp modelId="{BF4E499F-1837-4AFE-B665-4360598F6BFD}">
      <dsp:nvSpPr>
        <dsp:cNvPr id="0" name=""/>
        <dsp:cNvSpPr/>
      </dsp:nvSpPr>
      <dsp:spPr>
        <a:xfrm>
          <a:off x="0" y="2166953"/>
          <a:ext cx="8826500" cy="86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CAFBE-5F8C-4129-83F2-3E027B48D973}">
      <dsp:nvSpPr>
        <dsp:cNvPr id="0" name=""/>
        <dsp:cNvSpPr/>
      </dsp:nvSpPr>
      <dsp:spPr>
        <a:xfrm>
          <a:off x="261709" y="2361613"/>
          <a:ext cx="475836" cy="4758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485A55-879F-4D38-96A9-B202E3DAFCD4}">
      <dsp:nvSpPr>
        <dsp:cNvPr id="0" name=""/>
        <dsp:cNvSpPr/>
      </dsp:nvSpPr>
      <dsp:spPr>
        <a:xfrm>
          <a:off x="999255" y="2166953"/>
          <a:ext cx="7827244" cy="8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62" tIns="91562" rIns="91562" bIns="91562" numCol="1" spcCol="1270" anchor="ctr" anchorCtr="0">
          <a:noAutofit/>
        </a:bodyPr>
        <a:lstStyle/>
        <a:p>
          <a:pPr marL="0" lvl="0" indent="0" algn="l" defTabSz="1066800">
            <a:lnSpc>
              <a:spcPct val="90000"/>
            </a:lnSpc>
            <a:spcBef>
              <a:spcPct val="0"/>
            </a:spcBef>
            <a:spcAft>
              <a:spcPct val="35000"/>
            </a:spcAft>
            <a:buNone/>
          </a:pPr>
          <a:r>
            <a:rPr lang="en-GB" sz="2400" kern="1200" dirty="0"/>
            <a:t>emphasis on developing good character and resilience among pupils</a:t>
          </a:r>
          <a:endParaRPr lang="en-US" sz="2400" kern="1200" dirty="0"/>
        </a:p>
      </dsp:txBody>
      <dsp:txXfrm>
        <a:off x="999255" y="2166953"/>
        <a:ext cx="7827244" cy="865156"/>
      </dsp:txXfrm>
    </dsp:sp>
    <dsp:sp modelId="{ACDFC3CC-10A5-4C6D-B237-A1EA299A0FCE}">
      <dsp:nvSpPr>
        <dsp:cNvPr id="0" name=""/>
        <dsp:cNvSpPr/>
      </dsp:nvSpPr>
      <dsp:spPr>
        <a:xfrm>
          <a:off x="0" y="3146794"/>
          <a:ext cx="8826500" cy="86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D56B6-C21E-4D09-981F-DB2932BA4AAB}">
      <dsp:nvSpPr>
        <dsp:cNvPr id="0" name=""/>
        <dsp:cNvSpPr/>
      </dsp:nvSpPr>
      <dsp:spPr>
        <a:xfrm>
          <a:off x="261709" y="3443059"/>
          <a:ext cx="475836" cy="4758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627E27-EAB4-4047-B2E6-22BC0505A55C}">
      <dsp:nvSpPr>
        <dsp:cNvPr id="0" name=""/>
        <dsp:cNvSpPr/>
      </dsp:nvSpPr>
      <dsp:spPr>
        <a:xfrm>
          <a:off x="999255" y="3248398"/>
          <a:ext cx="7827244" cy="8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62" tIns="91562" rIns="91562" bIns="91562" numCol="1" spcCol="1270" anchor="ctr" anchorCtr="0">
          <a:noAutofit/>
        </a:bodyPr>
        <a:lstStyle/>
        <a:p>
          <a:pPr marL="0" lvl="0" indent="0" algn="l" defTabSz="1066800">
            <a:lnSpc>
              <a:spcPct val="90000"/>
            </a:lnSpc>
            <a:spcBef>
              <a:spcPct val="0"/>
            </a:spcBef>
            <a:spcAft>
              <a:spcPct val="35000"/>
            </a:spcAft>
            <a:buNone/>
          </a:pPr>
          <a:r>
            <a:rPr lang="en-GB" sz="2400" kern="1200" dirty="0"/>
            <a:t>tackling off-rolling and curriculum narrowing</a:t>
          </a:r>
          <a:endParaRPr lang="en-US" sz="2400" kern="1200" dirty="0"/>
        </a:p>
      </dsp:txBody>
      <dsp:txXfrm>
        <a:off x="999255" y="3248398"/>
        <a:ext cx="7827244" cy="865156"/>
      </dsp:txXfrm>
    </dsp:sp>
    <dsp:sp modelId="{63272742-CCB8-4758-8BD6-5E8EA0F35A06}">
      <dsp:nvSpPr>
        <dsp:cNvPr id="0" name=""/>
        <dsp:cNvSpPr/>
      </dsp:nvSpPr>
      <dsp:spPr>
        <a:xfrm>
          <a:off x="0" y="4329844"/>
          <a:ext cx="8826500" cy="86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04491-410D-4EE8-B72F-6865F848AB5D}">
      <dsp:nvSpPr>
        <dsp:cNvPr id="0" name=""/>
        <dsp:cNvSpPr/>
      </dsp:nvSpPr>
      <dsp:spPr>
        <a:xfrm>
          <a:off x="261709" y="4524504"/>
          <a:ext cx="475836" cy="4758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CD8310-387A-4B3C-82DC-33FF7C478494}">
      <dsp:nvSpPr>
        <dsp:cNvPr id="0" name=""/>
        <dsp:cNvSpPr/>
      </dsp:nvSpPr>
      <dsp:spPr>
        <a:xfrm>
          <a:off x="999255" y="4329844"/>
          <a:ext cx="7827244" cy="8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62" tIns="91562" rIns="91562" bIns="91562" numCol="1" spcCol="1270" anchor="ctr" anchorCtr="0">
          <a:noAutofit/>
        </a:bodyPr>
        <a:lstStyle/>
        <a:p>
          <a:pPr marL="0" lvl="0" indent="0" algn="l" defTabSz="1066800">
            <a:lnSpc>
              <a:spcPct val="90000"/>
            </a:lnSpc>
            <a:spcBef>
              <a:spcPct val="0"/>
            </a:spcBef>
            <a:spcAft>
              <a:spcPct val="35000"/>
            </a:spcAft>
            <a:buNone/>
          </a:pPr>
          <a:r>
            <a:rPr lang="en-GB" sz="2400" kern="1200" dirty="0"/>
            <a:t>understanding the purpose and usefulness of internal pupil data</a:t>
          </a:r>
          <a:endParaRPr lang="en-US" sz="2400" kern="1200" dirty="0"/>
        </a:p>
      </dsp:txBody>
      <dsp:txXfrm>
        <a:off x="999255" y="4329844"/>
        <a:ext cx="7827244" cy="865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DF77A-661E-E34E-B19D-EA33707A2C87}">
      <dsp:nvSpPr>
        <dsp:cNvPr id="0" name=""/>
        <dsp:cNvSpPr/>
      </dsp:nvSpPr>
      <dsp:spPr>
        <a:xfrm>
          <a:off x="0" y="2183561"/>
          <a:ext cx="7642689" cy="1432652"/>
        </a:xfrm>
        <a:prstGeom prst="rect">
          <a:avLst/>
        </a:prstGeom>
        <a:gradFill flip="none" rotWithShape="0">
          <a:gsLst>
            <a:gs pos="0">
              <a:schemeClr val="accent2">
                <a:hueOff val="0"/>
                <a:satOff val="0"/>
                <a:lumOff val="0"/>
                <a:tint val="66000"/>
                <a:satMod val="160000"/>
              </a:schemeClr>
            </a:gs>
            <a:gs pos="50000">
              <a:schemeClr val="accent2">
                <a:hueOff val="0"/>
                <a:satOff val="0"/>
                <a:lumOff val="0"/>
                <a:tint val="44500"/>
                <a:satMod val="160000"/>
              </a:schemeClr>
            </a:gs>
            <a:gs pos="100000">
              <a:schemeClr val="accent2">
                <a:hueOff val="0"/>
                <a:satOff val="0"/>
                <a:lumOff val="0"/>
                <a:tint val="23500"/>
                <a:satMod val="160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They are checking whether you have a thorough understanding of your curriculum and intent</a:t>
          </a:r>
          <a:endParaRPr lang="en-US" sz="2300" kern="1200" dirty="0">
            <a:solidFill>
              <a:schemeClr val="tx1"/>
            </a:solidFill>
          </a:endParaRPr>
        </a:p>
      </dsp:txBody>
      <dsp:txXfrm>
        <a:off x="0" y="2183561"/>
        <a:ext cx="7642689" cy="1432652"/>
      </dsp:txXfrm>
    </dsp:sp>
    <dsp:sp modelId="{112041BE-3754-EE47-92FF-BA9619AF3F13}">
      <dsp:nvSpPr>
        <dsp:cNvPr id="0" name=""/>
        <dsp:cNvSpPr/>
      </dsp:nvSpPr>
      <dsp:spPr>
        <a:xfrm rot="10800000">
          <a:off x="0" y="1631"/>
          <a:ext cx="7642689" cy="2203419"/>
        </a:xfrm>
        <a:prstGeom prst="upArrowCallou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Throughout the inspection inspectors will test your responses against what is actually happening in the classrooms so you need to ensure your answers reflect actual practice!</a:t>
          </a:r>
          <a:endParaRPr lang="en-US" sz="2300" kern="1200" dirty="0">
            <a:solidFill>
              <a:schemeClr val="tx1"/>
            </a:solidFill>
          </a:endParaRPr>
        </a:p>
      </dsp:txBody>
      <dsp:txXfrm rot="10800000">
        <a:off x="0" y="1631"/>
        <a:ext cx="7642689" cy="1431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2E41F-C456-4B7F-9970-8F06CA0D1CD6}">
      <dsp:nvSpPr>
        <dsp:cNvPr id="0" name=""/>
        <dsp:cNvSpPr/>
      </dsp:nvSpPr>
      <dsp:spPr>
        <a:xfrm>
          <a:off x="530099" y="1082081"/>
          <a:ext cx="1406812" cy="1406812"/>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94477-D52F-41BA-8E66-DF124AFFAF6D}">
      <dsp:nvSpPr>
        <dsp:cNvPr id="0" name=""/>
        <dsp:cNvSpPr/>
      </dsp:nvSpPr>
      <dsp:spPr>
        <a:xfrm>
          <a:off x="829912" y="1381894"/>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AA858-9126-4674-913F-22268CB0CD75}">
      <dsp:nvSpPr>
        <dsp:cNvPr id="0" name=""/>
        <dsp:cNvSpPr/>
      </dsp:nvSpPr>
      <dsp:spPr>
        <a:xfrm>
          <a:off x="80381" y="2927081"/>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u="sng" kern="1200" dirty="0"/>
            <a:t>Intent is </a:t>
          </a:r>
          <a:r>
            <a:rPr lang="en-GB" sz="1600" b="1" i="1" u="sng" kern="1200" dirty="0"/>
            <a:t>all</a:t>
          </a:r>
          <a:r>
            <a:rPr lang="en-GB" sz="1600" u="sng" kern="1200" dirty="0"/>
            <a:t> the curriculum planning</a:t>
          </a:r>
          <a:endParaRPr lang="en-US" sz="1600" kern="1200" dirty="0"/>
        </a:p>
      </dsp:txBody>
      <dsp:txXfrm>
        <a:off x="80381" y="2927081"/>
        <a:ext cx="2306250" cy="720000"/>
      </dsp:txXfrm>
    </dsp:sp>
    <dsp:sp modelId="{4A95F5EE-745E-493D-AE83-A6D2E7BA2903}">
      <dsp:nvSpPr>
        <dsp:cNvPr id="0" name=""/>
        <dsp:cNvSpPr/>
      </dsp:nvSpPr>
      <dsp:spPr>
        <a:xfrm>
          <a:off x="3239943" y="1082081"/>
          <a:ext cx="1406812" cy="1406812"/>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E146F-18BE-461B-AA5D-3305A2287001}">
      <dsp:nvSpPr>
        <dsp:cNvPr id="0" name=""/>
        <dsp:cNvSpPr/>
      </dsp:nvSpPr>
      <dsp:spPr>
        <a:xfrm>
          <a:off x="3539756" y="1381894"/>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2517A7-FCFF-4567-BFC1-058FCF86833B}">
      <dsp:nvSpPr>
        <dsp:cNvPr id="0" name=""/>
        <dsp:cNvSpPr/>
      </dsp:nvSpPr>
      <dsp:spPr>
        <a:xfrm>
          <a:off x="2790224" y="2927081"/>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u="sng" kern="1200" dirty="0"/>
            <a:t>that happens up until the point </a:t>
          </a:r>
          <a:endParaRPr lang="en-US" sz="1600" kern="1200" dirty="0"/>
        </a:p>
      </dsp:txBody>
      <dsp:txXfrm>
        <a:off x="2790224" y="2927081"/>
        <a:ext cx="2306250" cy="720000"/>
      </dsp:txXfrm>
    </dsp:sp>
    <dsp:sp modelId="{3A6F4ADE-BF30-48DA-8817-D16EE47855A5}">
      <dsp:nvSpPr>
        <dsp:cNvPr id="0" name=""/>
        <dsp:cNvSpPr/>
      </dsp:nvSpPr>
      <dsp:spPr>
        <a:xfrm>
          <a:off x="5949787" y="1082081"/>
          <a:ext cx="1406812" cy="1406812"/>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048AD4-4634-41A8-B8A4-0567EFCAAE61}">
      <dsp:nvSpPr>
        <dsp:cNvPr id="0" name=""/>
        <dsp:cNvSpPr/>
      </dsp:nvSpPr>
      <dsp:spPr>
        <a:xfrm>
          <a:off x="6249600" y="1381894"/>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1BA689-77F8-449F-8A13-CE5A05336754}">
      <dsp:nvSpPr>
        <dsp:cNvPr id="0" name=""/>
        <dsp:cNvSpPr/>
      </dsp:nvSpPr>
      <dsp:spPr>
        <a:xfrm>
          <a:off x="5500068" y="2927081"/>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u="sng" kern="1200" dirty="0"/>
            <a:t>that a teacher teaches the curriculum</a:t>
          </a:r>
          <a:endParaRPr lang="en-US" sz="1600" kern="1200" dirty="0"/>
        </a:p>
      </dsp:txBody>
      <dsp:txXfrm>
        <a:off x="5500068" y="2927081"/>
        <a:ext cx="2306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B80B-75D1-7A47-89DA-34485827A835}">
      <dsp:nvSpPr>
        <dsp:cNvPr id="0" name=""/>
        <dsp:cNvSpPr/>
      </dsp:nvSpPr>
      <dsp:spPr>
        <a:xfrm>
          <a:off x="2004217" y="684775"/>
          <a:ext cx="379562" cy="91440"/>
        </a:xfrm>
        <a:custGeom>
          <a:avLst/>
          <a:gdLst/>
          <a:ahLst/>
          <a:cxnLst/>
          <a:rect l="0" t="0" r="0" b="0"/>
          <a:pathLst>
            <a:path>
              <a:moveTo>
                <a:pt x="0" y="45720"/>
              </a:moveTo>
              <a:lnTo>
                <a:pt x="37956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83744" y="728442"/>
        <a:ext cx="20508" cy="4105"/>
      </dsp:txXfrm>
    </dsp:sp>
    <dsp:sp modelId="{7AEDE68D-53A2-2749-890B-5AF2EFCBB0CA}">
      <dsp:nvSpPr>
        <dsp:cNvPr id="0" name=""/>
        <dsp:cNvSpPr/>
      </dsp:nvSpPr>
      <dsp:spPr>
        <a:xfrm>
          <a:off x="222703" y="2668"/>
          <a:ext cx="1783313" cy="1455654"/>
        </a:xfrm>
        <a:prstGeom prst="rect">
          <a:avLst/>
        </a:prstGeom>
        <a:gradFill flip="none" rotWithShape="0">
          <a:gsLst>
            <a:gs pos="0">
              <a:schemeClr val="accent2">
                <a:hueOff val="0"/>
                <a:satOff val="0"/>
                <a:lumOff val="0"/>
                <a:tint val="66000"/>
                <a:satMod val="160000"/>
              </a:schemeClr>
            </a:gs>
            <a:gs pos="50000">
              <a:schemeClr val="accent2">
                <a:hueOff val="0"/>
                <a:satOff val="0"/>
                <a:lumOff val="0"/>
                <a:tint val="44500"/>
                <a:satMod val="160000"/>
              </a:schemeClr>
            </a:gs>
            <a:gs pos="100000">
              <a:schemeClr val="accent2">
                <a:hueOff val="0"/>
                <a:satOff val="0"/>
                <a:lumOff val="0"/>
                <a:tint val="23500"/>
                <a:satMod val="160000"/>
              </a:schemeClr>
            </a:gs>
          </a:gsLst>
          <a:path path="circle">
            <a:fillToRect t="100000" r="100000"/>
          </a:path>
          <a:tileRect l="-100000" b="-100000"/>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Discussion with SLT about the curriculum </a:t>
          </a:r>
          <a:endParaRPr lang="en-US" sz="1800" b="1" kern="1200" dirty="0">
            <a:solidFill>
              <a:schemeClr val="tx1"/>
            </a:solidFill>
          </a:endParaRPr>
        </a:p>
      </dsp:txBody>
      <dsp:txXfrm>
        <a:off x="222703" y="2668"/>
        <a:ext cx="1783313" cy="1455654"/>
      </dsp:txXfrm>
    </dsp:sp>
    <dsp:sp modelId="{51D91E54-2AF9-594C-B7A9-1BF972077293}">
      <dsp:nvSpPr>
        <dsp:cNvPr id="0" name=""/>
        <dsp:cNvSpPr/>
      </dsp:nvSpPr>
      <dsp:spPr>
        <a:xfrm>
          <a:off x="4197692" y="684775"/>
          <a:ext cx="379562" cy="91440"/>
        </a:xfrm>
        <a:custGeom>
          <a:avLst/>
          <a:gdLst/>
          <a:ahLst/>
          <a:cxnLst/>
          <a:rect l="0" t="0" r="0" b="0"/>
          <a:pathLst>
            <a:path>
              <a:moveTo>
                <a:pt x="0" y="45720"/>
              </a:moveTo>
              <a:lnTo>
                <a:pt x="37956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77219" y="728442"/>
        <a:ext cx="20508" cy="4105"/>
      </dsp:txXfrm>
    </dsp:sp>
    <dsp:sp modelId="{AE3EA987-4249-5C4F-A6BB-83CFAADBA813}">
      <dsp:nvSpPr>
        <dsp:cNvPr id="0" name=""/>
        <dsp:cNvSpPr/>
      </dsp:nvSpPr>
      <dsp:spPr>
        <a:xfrm>
          <a:off x="2416179" y="2668"/>
          <a:ext cx="1783313" cy="14556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Discussion with subject leader about Intentions etc</a:t>
          </a:r>
          <a:endParaRPr lang="en-US" sz="1800" b="1" kern="1200" dirty="0">
            <a:solidFill>
              <a:schemeClr val="tx1"/>
            </a:solidFill>
          </a:endParaRPr>
        </a:p>
      </dsp:txBody>
      <dsp:txXfrm>
        <a:off x="2416179" y="2668"/>
        <a:ext cx="1783313" cy="1455654"/>
      </dsp:txXfrm>
    </dsp:sp>
    <dsp:sp modelId="{38A53EA6-58EB-2A41-86F6-1C3E2001F11E}">
      <dsp:nvSpPr>
        <dsp:cNvPr id="0" name=""/>
        <dsp:cNvSpPr/>
      </dsp:nvSpPr>
      <dsp:spPr>
        <a:xfrm>
          <a:off x="6391168" y="684775"/>
          <a:ext cx="379562" cy="91440"/>
        </a:xfrm>
        <a:custGeom>
          <a:avLst/>
          <a:gdLst/>
          <a:ahLst/>
          <a:cxnLst/>
          <a:rect l="0" t="0" r="0" b="0"/>
          <a:pathLst>
            <a:path>
              <a:moveTo>
                <a:pt x="0" y="45720"/>
              </a:moveTo>
              <a:lnTo>
                <a:pt x="37956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70695" y="728442"/>
        <a:ext cx="20508" cy="4105"/>
      </dsp:txXfrm>
    </dsp:sp>
    <dsp:sp modelId="{B5EE2E87-1A58-AD49-8867-5F2D6DAEC5D8}">
      <dsp:nvSpPr>
        <dsp:cNvPr id="0" name=""/>
        <dsp:cNvSpPr/>
      </dsp:nvSpPr>
      <dsp:spPr>
        <a:xfrm>
          <a:off x="4609655" y="2668"/>
          <a:ext cx="1783313" cy="1455654"/>
        </a:xfrm>
        <a:prstGeom prst="rect">
          <a:avLst/>
        </a:prstGeom>
        <a:gradFill flip="none" rotWithShape="0">
          <a:gsLst>
            <a:gs pos="0">
              <a:schemeClr val="accent4">
                <a:hueOff val="0"/>
                <a:satOff val="0"/>
                <a:lumOff val="0"/>
                <a:tint val="66000"/>
                <a:satMod val="160000"/>
              </a:schemeClr>
            </a:gs>
            <a:gs pos="50000">
              <a:schemeClr val="accent4">
                <a:hueOff val="0"/>
                <a:satOff val="0"/>
                <a:lumOff val="0"/>
                <a:tint val="44500"/>
                <a:satMod val="160000"/>
              </a:schemeClr>
            </a:gs>
            <a:gs pos="100000">
              <a:schemeClr val="accent4">
                <a:hueOff val="0"/>
                <a:satOff val="0"/>
                <a:lumOff val="0"/>
                <a:tint val="23500"/>
                <a:satMod val="160000"/>
              </a:schemeClr>
            </a:gs>
          </a:gsLst>
          <a:lin ang="270000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General conversation with pupils</a:t>
          </a:r>
          <a:endParaRPr lang="en-US" sz="1800" b="1" kern="1200" dirty="0">
            <a:solidFill>
              <a:schemeClr val="tx1"/>
            </a:solidFill>
          </a:endParaRPr>
        </a:p>
      </dsp:txBody>
      <dsp:txXfrm>
        <a:off x="4609655" y="2668"/>
        <a:ext cx="1783313" cy="1455654"/>
      </dsp:txXfrm>
    </dsp:sp>
    <dsp:sp modelId="{9A2D2040-C0F6-3145-BA80-DCC2ACCD43C6}">
      <dsp:nvSpPr>
        <dsp:cNvPr id="0" name=""/>
        <dsp:cNvSpPr/>
      </dsp:nvSpPr>
      <dsp:spPr>
        <a:xfrm>
          <a:off x="1114360" y="1456523"/>
          <a:ext cx="6580427" cy="428492"/>
        </a:xfrm>
        <a:custGeom>
          <a:avLst/>
          <a:gdLst/>
          <a:ahLst/>
          <a:cxnLst/>
          <a:rect l="0" t="0" r="0" b="0"/>
          <a:pathLst>
            <a:path>
              <a:moveTo>
                <a:pt x="6580427" y="0"/>
              </a:moveTo>
              <a:lnTo>
                <a:pt x="6580427" y="231346"/>
              </a:lnTo>
              <a:lnTo>
                <a:pt x="0" y="231346"/>
              </a:lnTo>
              <a:lnTo>
                <a:pt x="0" y="428492"/>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39663" y="1668716"/>
        <a:ext cx="329821" cy="4105"/>
      </dsp:txXfrm>
    </dsp:sp>
    <dsp:sp modelId="{2B16F408-853C-8C4C-8DCE-20039BAFB5E7}">
      <dsp:nvSpPr>
        <dsp:cNvPr id="0" name=""/>
        <dsp:cNvSpPr/>
      </dsp:nvSpPr>
      <dsp:spPr>
        <a:xfrm>
          <a:off x="6803130" y="2668"/>
          <a:ext cx="1783313" cy="1455654"/>
        </a:xfrm>
        <a:prstGeom prst="rect">
          <a:avLst/>
        </a:prstGeom>
        <a:gradFill flip="none" rotWithShape="0">
          <a:gsLst>
            <a:gs pos="0">
              <a:schemeClr val="accent5">
                <a:hueOff val="0"/>
                <a:satOff val="0"/>
                <a:lumOff val="0"/>
                <a:tint val="66000"/>
                <a:satMod val="160000"/>
              </a:schemeClr>
            </a:gs>
            <a:gs pos="50000">
              <a:schemeClr val="accent5">
                <a:hueOff val="0"/>
                <a:satOff val="0"/>
                <a:lumOff val="0"/>
                <a:tint val="44500"/>
                <a:satMod val="160000"/>
              </a:schemeClr>
            </a:gs>
            <a:gs pos="100000">
              <a:schemeClr val="accent5">
                <a:hueOff val="0"/>
                <a:satOff val="0"/>
                <a:lumOff val="0"/>
                <a:tint val="23500"/>
                <a:satMod val="160000"/>
              </a:schemeClr>
            </a:gs>
          </a:gsLst>
          <a:lin ang="1350000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Joint observations with the SL</a:t>
          </a:r>
          <a:endParaRPr lang="en-US" sz="1800" b="1" kern="1200" dirty="0">
            <a:solidFill>
              <a:schemeClr val="tx1"/>
            </a:solidFill>
          </a:endParaRPr>
        </a:p>
      </dsp:txBody>
      <dsp:txXfrm>
        <a:off x="6803130" y="2668"/>
        <a:ext cx="1783313" cy="1455654"/>
      </dsp:txXfrm>
    </dsp:sp>
    <dsp:sp modelId="{68604F99-2F55-BC4E-B055-4CAC78F6FC5F}">
      <dsp:nvSpPr>
        <dsp:cNvPr id="0" name=""/>
        <dsp:cNvSpPr/>
      </dsp:nvSpPr>
      <dsp:spPr>
        <a:xfrm>
          <a:off x="2004217" y="2572179"/>
          <a:ext cx="379562" cy="91440"/>
        </a:xfrm>
        <a:custGeom>
          <a:avLst/>
          <a:gdLst/>
          <a:ahLst/>
          <a:cxnLst/>
          <a:rect l="0" t="0" r="0" b="0"/>
          <a:pathLst>
            <a:path>
              <a:moveTo>
                <a:pt x="0" y="45720"/>
              </a:moveTo>
              <a:lnTo>
                <a:pt x="37956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83744" y="2615846"/>
        <a:ext cx="20508" cy="4105"/>
      </dsp:txXfrm>
    </dsp:sp>
    <dsp:sp modelId="{2D305E7F-B02A-AA40-A312-723C03282EB3}">
      <dsp:nvSpPr>
        <dsp:cNvPr id="0" name=""/>
        <dsp:cNvSpPr/>
      </dsp:nvSpPr>
      <dsp:spPr>
        <a:xfrm>
          <a:off x="222703" y="1917415"/>
          <a:ext cx="1783313" cy="1400967"/>
        </a:xfrm>
        <a:prstGeom prst="rect">
          <a:avLst/>
        </a:prstGeom>
        <a:gradFill flip="none" rotWithShape="0">
          <a:gsLst>
            <a:gs pos="0">
              <a:schemeClr val="accent6">
                <a:hueOff val="0"/>
                <a:satOff val="0"/>
                <a:lumOff val="0"/>
                <a:tint val="66000"/>
                <a:satMod val="160000"/>
              </a:schemeClr>
            </a:gs>
            <a:gs pos="50000">
              <a:schemeClr val="accent6">
                <a:hueOff val="0"/>
                <a:satOff val="0"/>
                <a:lumOff val="0"/>
                <a:tint val="44500"/>
                <a:satMod val="160000"/>
              </a:schemeClr>
            </a:gs>
            <a:gs pos="100000">
              <a:schemeClr val="accent6">
                <a:hueOff val="0"/>
                <a:satOff val="0"/>
                <a:lumOff val="0"/>
                <a:tint val="23500"/>
                <a:satMod val="160000"/>
              </a:schemeClr>
            </a:gs>
          </a:gsLst>
          <a:path path="circle">
            <a:fillToRect t="100000" r="100000"/>
          </a:path>
          <a:tileRect l="-100000" b="-100000"/>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Shared book look </a:t>
          </a:r>
          <a:r>
            <a:rPr lang="en-GB" sz="1800" b="0" kern="1200" dirty="0">
              <a:solidFill>
                <a:schemeClr val="tx1"/>
              </a:solidFill>
            </a:rPr>
            <a:t>(min 6x2yrs)</a:t>
          </a:r>
          <a:endParaRPr lang="en-US" sz="1800" b="0" kern="1200" dirty="0">
            <a:solidFill>
              <a:schemeClr val="tx1"/>
            </a:solidFill>
          </a:endParaRPr>
        </a:p>
      </dsp:txBody>
      <dsp:txXfrm>
        <a:off x="222703" y="1917415"/>
        <a:ext cx="1783313" cy="1400967"/>
      </dsp:txXfrm>
    </dsp:sp>
    <dsp:sp modelId="{B358DAF1-A987-E547-AA49-597162FB5578}">
      <dsp:nvSpPr>
        <dsp:cNvPr id="0" name=""/>
        <dsp:cNvSpPr/>
      </dsp:nvSpPr>
      <dsp:spPr>
        <a:xfrm>
          <a:off x="4197692" y="2572179"/>
          <a:ext cx="379562" cy="91440"/>
        </a:xfrm>
        <a:custGeom>
          <a:avLst/>
          <a:gdLst/>
          <a:ahLst/>
          <a:cxnLst/>
          <a:rect l="0" t="0" r="0" b="0"/>
          <a:pathLst>
            <a:path>
              <a:moveTo>
                <a:pt x="0" y="45720"/>
              </a:moveTo>
              <a:lnTo>
                <a:pt x="37956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77219" y="2615846"/>
        <a:ext cx="20508" cy="4105"/>
      </dsp:txXfrm>
    </dsp:sp>
    <dsp:sp modelId="{59C75F3F-87FA-AD43-928C-104AE7EF5722}">
      <dsp:nvSpPr>
        <dsp:cNvPr id="0" name=""/>
        <dsp:cNvSpPr/>
      </dsp:nvSpPr>
      <dsp:spPr>
        <a:xfrm>
          <a:off x="2416179" y="1941880"/>
          <a:ext cx="1783313" cy="1352037"/>
        </a:xfrm>
        <a:prstGeom prst="rect">
          <a:avLst/>
        </a:prstGeom>
        <a:gradFill flip="none" rotWithShape="0">
          <a:gsLst>
            <a:gs pos="0">
              <a:schemeClr val="accent2">
                <a:hueOff val="0"/>
                <a:satOff val="0"/>
                <a:lumOff val="0"/>
                <a:tint val="66000"/>
                <a:satMod val="160000"/>
              </a:schemeClr>
            </a:gs>
            <a:gs pos="50000">
              <a:schemeClr val="accent2">
                <a:hueOff val="0"/>
                <a:satOff val="0"/>
                <a:lumOff val="0"/>
                <a:tint val="44500"/>
                <a:satMod val="160000"/>
              </a:schemeClr>
            </a:gs>
            <a:gs pos="100000">
              <a:schemeClr val="accent2">
                <a:hueOff val="0"/>
                <a:satOff val="0"/>
                <a:lumOff val="0"/>
                <a:tint val="23500"/>
                <a:satMod val="160000"/>
              </a:schemeClr>
            </a:gs>
          </a:gsLst>
          <a:lin ang="1350000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Sample of pupils across the school with their books</a:t>
          </a:r>
          <a:endParaRPr lang="en-US" sz="1800" b="1" kern="1200" dirty="0">
            <a:solidFill>
              <a:schemeClr val="tx1"/>
            </a:solidFill>
          </a:endParaRPr>
        </a:p>
      </dsp:txBody>
      <dsp:txXfrm>
        <a:off x="2416179" y="1941880"/>
        <a:ext cx="1783313" cy="1352037"/>
      </dsp:txXfrm>
    </dsp:sp>
    <dsp:sp modelId="{B2E18A0E-9694-944E-BA9F-20DA9EDE98C0}">
      <dsp:nvSpPr>
        <dsp:cNvPr id="0" name=""/>
        <dsp:cNvSpPr/>
      </dsp:nvSpPr>
      <dsp:spPr>
        <a:xfrm>
          <a:off x="6391168" y="2572179"/>
          <a:ext cx="379562" cy="91440"/>
        </a:xfrm>
        <a:custGeom>
          <a:avLst/>
          <a:gdLst/>
          <a:ahLst/>
          <a:cxnLst/>
          <a:rect l="0" t="0" r="0" b="0"/>
          <a:pathLst>
            <a:path>
              <a:moveTo>
                <a:pt x="0" y="45720"/>
              </a:moveTo>
              <a:lnTo>
                <a:pt x="37956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70695" y="2615846"/>
        <a:ext cx="20508" cy="4105"/>
      </dsp:txXfrm>
    </dsp:sp>
    <dsp:sp modelId="{F035914E-02CC-8E49-8FF5-797C86841899}">
      <dsp:nvSpPr>
        <dsp:cNvPr id="0" name=""/>
        <dsp:cNvSpPr/>
      </dsp:nvSpPr>
      <dsp:spPr>
        <a:xfrm>
          <a:off x="4609655" y="1905185"/>
          <a:ext cx="1783313" cy="142542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Testing out their historical knowledge </a:t>
          </a:r>
          <a:endParaRPr lang="en-US" sz="1800" b="1" kern="1200" dirty="0">
            <a:solidFill>
              <a:schemeClr val="tx1"/>
            </a:solidFill>
          </a:endParaRPr>
        </a:p>
      </dsp:txBody>
      <dsp:txXfrm>
        <a:off x="4609655" y="1905185"/>
        <a:ext cx="1783313" cy="1425427"/>
      </dsp:txXfrm>
    </dsp:sp>
    <dsp:sp modelId="{78EC08F8-356D-0441-BA94-933C17D697F2}">
      <dsp:nvSpPr>
        <dsp:cNvPr id="0" name=""/>
        <dsp:cNvSpPr/>
      </dsp:nvSpPr>
      <dsp:spPr>
        <a:xfrm>
          <a:off x="1114360" y="3365513"/>
          <a:ext cx="6580427" cy="416257"/>
        </a:xfrm>
        <a:custGeom>
          <a:avLst/>
          <a:gdLst/>
          <a:ahLst/>
          <a:cxnLst/>
          <a:rect l="0" t="0" r="0" b="0"/>
          <a:pathLst>
            <a:path>
              <a:moveTo>
                <a:pt x="6580427" y="0"/>
              </a:moveTo>
              <a:lnTo>
                <a:pt x="6580427" y="225228"/>
              </a:lnTo>
              <a:lnTo>
                <a:pt x="0" y="225228"/>
              </a:lnTo>
              <a:lnTo>
                <a:pt x="0" y="416257"/>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39684" y="3571589"/>
        <a:ext cx="329779" cy="4105"/>
      </dsp:txXfrm>
    </dsp:sp>
    <dsp:sp modelId="{F5A66E53-30D8-4D48-8476-FDDBEE0E336A}">
      <dsp:nvSpPr>
        <dsp:cNvPr id="0" name=""/>
        <dsp:cNvSpPr/>
      </dsp:nvSpPr>
      <dsp:spPr>
        <a:xfrm>
          <a:off x="6803130" y="1868485"/>
          <a:ext cx="1783313" cy="1498828"/>
        </a:xfrm>
        <a:prstGeom prst="rect">
          <a:avLst/>
        </a:prstGeom>
        <a:gradFill flip="none" rotWithShape="0">
          <a:gsLst>
            <a:gs pos="0">
              <a:schemeClr val="accent4">
                <a:hueOff val="0"/>
                <a:satOff val="0"/>
                <a:lumOff val="0"/>
                <a:tint val="66000"/>
                <a:satMod val="160000"/>
              </a:schemeClr>
            </a:gs>
            <a:gs pos="50000">
              <a:schemeClr val="accent4">
                <a:hueOff val="0"/>
                <a:satOff val="0"/>
                <a:lumOff val="0"/>
                <a:tint val="44500"/>
                <a:satMod val="160000"/>
              </a:schemeClr>
            </a:gs>
            <a:gs pos="100000">
              <a:schemeClr val="accent4">
                <a:hueOff val="0"/>
                <a:satOff val="0"/>
                <a:lumOff val="0"/>
                <a:tint val="23500"/>
                <a:satMod val="160000"/>
              </a:schemeClr>
            </a:gs>
          </a:gsLst>
          <a:path path="circle">
            <a:fillToRect r="100000" b="100000"/>
          </a:path>
          <a:tileRect l="-100000" t="-100000"/>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How curriculum experiences are helping them to  become young historians</a:t>
          </a:r>
          <a:endParaRPr lang="en-US" sz="1800" b="1" kern="1200" dirty="0">
            <a:solidFill>
              <a:schemeClr val="tx1"/>
            </a:solidFill>
          </a:endParaRPr>
        </a:p>
      </dsp:txBody>
      <dsp:txXfrm>
        <a:off x="6803130" y="1868485"/>
        <a:ext cx="1783313" cy="1498828"/>
      </dsp:txXfrm>
    </dsp:sp>
    <dsp:sp modelId="{DADDA44A-3EF5-C64B-9D84-7601CEAA757B}">
      <dsp:nvSpPr>
        <dsp:cNvPr id="0" name=""/>
        <dsp:cNvSpPr/>
      </dsp:nvSpPr>
      <dsp:spPr>
        <a:xfrm>
          <a:off x="2004217" y="4475413"/>
          <a:ext cx="379562" cy="91440"/>
        </a:xfrm>
        <a:custGeom>
          <a:avLst/>
          <a:gdLst/>
          <a:ahLst/>
          <a:cxnLst/>
          <a:rect l="0" t="0" r="0" b="0"/>
          <a:pathLst>
            <a:path>
              <a:moveTo>
                <a:pt x="0" y="45720"/>
              </a:moveTo>
              <a:lnTo>
                <a:pt x="37956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83744" y="4519081"/>
        <a:ext cx="20508" cy="4105"/>
      </dsp:txXfrm>
    </dsp:sp>
    <dsp:sp modelId="{82990573-664E-E644-872A-C3EC88EB6999}">
      <dsp:nvSpPr>
        <dsp:cNvPr id="0" name=""/>
        <dsp:cNvSpPr/>
      </dsp:nvSpPr>
      <dsp:spPr>
        <a:xfrm>
          <a:off x="222703" y="3814171"/>
          <a:ext cx="1783313" cy="1413925"/>
        </a:xfrm>
        <a:prstGeom prst="rect">
          <a:avLst/>
        </a:prstGeom>
        <a:gradFill flip="none" rotWithShape="0">
          <a:gsLst>
            <a:gs pos="0">
              <a:schemeClr val="accent5">
                <a:hueOff val="0"/>
                <a:satOff val="0"/>
                <a:lumOff val="0"/>
                <a:tint val="66000"/>
                <a:satMod val="160000"/>
              </a:schemeClr>
            </a:gs>
            <a:gs pos="50000">
              <a:schemeClr val="accent5">
                <a:hueOff val="0"/>
                <a:satOff val="0"/>
                <a:lumOff val="0"/>
                <a:tint val="44500"/>
                <a:satMod val="160000"/>
              </a:schemeClr>
            </a:gs>
            <a:gs pos="100000">
              <a:schemeClr val="accent5">
                <a:hueOff val="0"/>
                <a:satOff val="0"/>
                <a:lumOff val="0"/>
                <a:tint val="23500"/>
                <a:satMod val="160000"/>
              </a:schemeClr>
            </a:gs>
          </a:gsLst>
          <a:path path="circle">
            <a:fillToRect l="100000" b="100000"/>
          </a:path>
          <a:tileRect t="-100000" r="-100000"/>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Can they make conceptual/subject  links</a:t>
          </a:r>
          <a:r>
            <a:rPr lang="en-GB" sz="1800" kern="1200" dirty="0">
              <a:solidFill>
                <a:schemeClr val="tx1"/>
              </a:solidFill>
            </a:rPr>
            <a:t>? </a:t>
          </a:r>
          <a:endParaRPr lang="en-US" sz="1800" kern="1200" dirty="0">
            <a:solidFill>
              <a:schemeClr val="tx1"/>
            </a:solidFill>
          </a:endParaRPr>
        </a:p>
      </dsp:txBody>
      <dsp:txXfrm>
        <a:off x="222703" y="3814171"/>
        <a:ext cx="1783313" cy="1413925"/>
      </dsp:txXfrm>
    </dsp:sp>
    <dsp:sp modelId="{1EBA820B-4101-5C43-A4F9-272BE1558DE7}">
      <dsp:nvSpPr>
        <dsp:cNvPr id="0" name=""/>
        <dsp:cNvSpPr/>
      </dsp:nvSpPr>
      <dsp:spPr>
        <a:xfrm>
          <a:off x="2416179" y="3777476"/>
          <a:ext cx="1783313" cy="1487315"/>
        </a:xfrm>
        <a:prstGeom prst="rect">
          <a:avLst/>
        </a:prstGeom>
        <a:gradFill flip="none" rotWithShape="0">
          <a:gsLst>
            <a:gs pos="0">
              <a:schemeClr val="accent6">
                <a:hueOff val="0"/>
                <a:satOff val="0"/>
                <a:lumOff val="0"/>
                <a:tint val="66000"/>
                <a:satMod val="160000"/>
              </a:schemeClr>
            </a:gs>
            <a:gs pos="50000">
              <a:schemeClr val="accent6">
                <a:hueOff val="0"/>
                <a:satOff val="0"/>
                <a:lumOff val="0"/>
                <a:tint val="44500"/>
                <a:satMod val="160000"/>
              </a:schemeClr>
            </a:gs>
            <a:gs pos="100000">
              <a:schemeClr val="accent6">
                <a:hueOff val="0"/>
                <a:satOff val="0"/>
                <a:lumOff val="0"/>
                <a:tint val="23500"/>
                <a:satMod val="160000"/>
              </a:schemeClr>
            </a:gs>
          </a:gsLst>
          <a:lin ang="1620000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384" tIns="91725" rIns="87384" bIns="91725"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Test out recall when the books are taken away</a:t>
          </a:r>
          <a:r>
            <a:rPr lang="en-GB" sz="2100" kern="1200" dirty="0">
              <a:solidFill>
                <a:schemeClr val="tx1"/>
              </a:solidFill>
            </a:rPr>
            <a:t>! </a:t>
          </a:r>
          <a:r>
            <a:rPr lang="en-GB" sz="2100" kern="1200" dirty="0"/>
            <a:t> </a:t>
          </a:r>
          <a:endParaRPr lang="en-US" sz="2100" kern="1200" dirty="0"/>
        </a:p>
      </dsp:txBody>
      <dsp:txXfrm>
        <a:off x="2416179" y="3777476"/>
        <a:ext cx="1783313" cy="14873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47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9325B-A68A-3F44-9055-892980C13C5B}" type="datetimeFigureOut">
              <a:rPr lang="en-US" smtClean="0"/>
              <a:t>9/12/19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42AD-047F-DD44-8AB5-2C72C19A6D3C}" type="slidenum">
              <a:rPr lang="en-US" smtClean="0"/>
              <a:t>‹#›</a:t>
            </a:fld>
            <a:endParaRPr lang="en-US"/>
          </a:p>
        </p:txBody>
      </p:sp>
    </p:spTree>
    <p:extLst>
      <p:ext uri="{BB962C8B-B14F-4D97-AF65-F5344CB8AC3E}">
        <p14:creationId xmlns:p14="http://schemas.microsoft.com/office/powerpoint/2010/main" val="164170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v.uk/government/publications/education-inspection-framework-draft-for-consult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journals.plos.org/plosone/article?id=10.1371/journal.pone.0120644"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cell.com/neuron/fulltext/S0896-6273(17)30365-3"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government/publications/education-inspection-framework-draft-for-consult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B42AD-047F-DD44-8AB5-2C72C19A6D3C}" type="slidenum">
              <a:rPr lang="en-US" smtClean="0"/>
              <a:t>1</a:t>
            </a:fld>
            <a:endParaRPr lang="en-US" dirty="0"/>
          </a:p>
        </p:txBody>
      </p:sp>
    </p:spTree>
    <p:extLst>
      <p:ext uri="{BB962C8B-B14F-4D97-AF65-F5344CB8AC3E}">
        <p14:creationId xmlns:p14="http://schemas.microsoft.com/office/powerpoint/2010/main" val="21100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12</a:t>
            </a:fld>
            <a:endParaRPr lang="en-US" dirty="0"/>
          </a:p>
        </p:txBody>
      </p:sp>
    </p:spTree>
    <p:extLst>
      <p:ext uri="{BB962C8B-B14F-4D97-AF65-F5344CB8AC3E}">
        <p14:creationId xmlns:p14="http://schemas.microsoft.com/office/powerpoint/2010/main" val="103264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maintain good you need to provide sufficient information to convince them that you are actively working to move the curriculum forward in line with your intent… have this year to develop and in two years all needs to be fully embedded across the school </a:t>
            </a:r>
          </a:p>
        </p:txBody>
      </p:sp>
      <p:sp>
        <p:nvSpPr>
          <p:cNvPr id="4" name="Slide Number Placeholder 3"/>
          <p:cNvSpPr>
            <a:spLocks noGrp="1"/>
          </p:cNvSpPr>
          <p:nvPr>
            <p:ph type="sldNum" sz="quarter" idx="5"/>
          </p:nvPr>
        </p:nvSpPr>
        <p:spPr/>
        <p:txBody>
          <a:bodyPr/>
          <a:lstStyle/>
          <a:p>
            <a:fld id="{06AB42AD-047F-DD44-8AB5-2C72C19A6D3C}" type="slidenum">
              <a:rPr lang="en-US" smtClean="0"/>
              <a:t>14</a:t>
            </a:fld>
            <a:endParaRPr lang="en-US" dirty="0"/>
          </a:p>
        </p:txBody>
      </p:sp>
    </p:spTree>
    <p:extLst>
      <p:ext uri="{BB962C8B-B14F-4D97-AF65-F5344CB8AC3E}">
        <p14:creationId xmlns:p14="http://schemas.microsoft.com/office/powerpoint/2010/main" val="365922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Themes are calm classrooms clear routines fair treatment and good relationships  development of positive attitudes how they approach learning  and  abuse e.g. peer on peer (KSIE) bullying online or offline not tolerate   SEMH needs are helped to improve behaviour and or attendance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How ‘Behaviour And Attitudes’ Will Be Judged sources of evidence  page 55 para 210 </a:t>
            </a:r>
            <a:r>
              <a:rPr lang="en-GB" dirty="0"/>
              <a:t>PUPIL VIEWS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Rather notably some new buzzwords and phrases have crept into the statements under this heading. In the 2015 framework the term ‘high expectations’ didn’t appear with reference to the behaviour, attitudes or conduct of pupils. The word ‘positive’ was previously used to refer to the general culture of the school but now we see it with reference to learners’ own attitudes.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see other words which have gained prominence recently in education, particularly relating to aspects of CHARACTER there are clear links here to the cognitive science research that Ofsted have been taking notice of), (  – as well as a curriculum rich in knowledge, skills and cultural capital, so </a:t>
            </a:r>
            <a:r>
              <a:rPr lang="en-GB" b="1" dirty="0"/>
              <a:t>it seems that Ofsted also want to value good character education too.</a:t>
            </a:r>
            <a:endParaRPr lang="en-GB" dirty="0"/>
          </a:p>
          <a:p>
            <a:endParaRPr lang="en-GB" dirty="0"/>
          </a:p>
          <a:p>
            <a:endParaRPr lang="en-GB" b="1" dirty="0"/>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15</a:t>
            </a:fld>
            <a:endParaRPr lang="en-US" dirty="0"/>
          </a:p>
        </p:txBody>
      </p:sp>
    </p:spTree>
    <p:extLst>
      <p:ext uri="{BB962C8B-B14F-4D97-AF65-F5344CB8AC3E}">
        <p14:creationId xmlns:p14="http://schemas.microsoft.com/office/powerpoint/2010/main" val="123112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Inspecting off site units run by school or in partnership  re attendance or poor behaviour</a:t>
            </a:r>
          </a:p>
          <a:p>
            <a:r>
              <a:rPr lang="en-GB" sz="1200" b="0" i="0" u="none" strike="noStrike" kern="1200" dirty="0">
                <a:solidFill>
                  <a:schemeClr val="tx1"/>
                </a:solidFill>
                <a:effectLst/>
                <a:latin typeface="+mn-lt"/>
                <a:ea typeface="+mn-ea"/>
                <a:cs typeface="+mn-cs"/>
              </a:rPr>
              <a:t>what Ofsted wants is for schools to say when bullying is happening and show inspectors what they are doing to tackle the problem.</a:t>
            </a:r>
          </a:p>
          <a:p>
            <a:r>
              <a:rPr lang="en-GB" sz="1200" b="0" i="0" u="none" strike="noStrike" kern="1200" dirty="0">
                <a:solidFill>
                  <a:schemeClr val="tx1"/>
                </a:solidFill>
                <a:effectLst/>
                <a:latin typeface="+mn-lt"/>
                <a:ea typeface="+mn-ea"/>
                <a:cs typeface="+mn-cs"/>
              </a:rPr>
              <a:t>Focussed discussions/experience  of with key groups of staff and pupils most affected e.g. page 54 mental heath needs NQTs admin and support staff </a:t>
            </a:r>
          </a:p>
          <a:p>
            <a:r>
              <a:rPr lang="en-GB" sz="1200" b="0" i="0" u="none" strike="noStrike" kern="1200" dirty="0">
                <a:solidFill>
                  <a:schemeClr val="tx1"/>
                </a:solidFill>
                <a:effectLst/>
                <a:latin typeface="+mn-lt"/>
                <a:ea typeface="+mn-ea"/>
                <a:cs typeface="+mn-cs"/>
              </a:rPr>
              <a:t>Sample of SEND/LA and those woth mental health needs to investigate how well you work along side multi-agency groups to establish whether pupils are receiving effective support and if you are following EO aCT  and CoP </a:t>
            </a:r>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16</a:t>
            </a:fld>
            <a:endParaRPr lang="en-US" dirty="0"/>
          </a:p>
        </p:txBody>
      </p:sp>
    </p:spTree>
    <p:extLst>
      <p:ext uri="{BB962C8B-B14F-4D97-AF65-F5344CB8AC3E}">
        <p14:creationId xmlns:p14="http://schemas.microsoft.com/office/powerpoint/2010/main" val="4268816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19</a:t>
            </a:fld>
            <a:endParaRPr lang="en-US" dirty="0"/>
          </a:p>
        </p:txBody>
      </p:sp>
    </p:spTree>
    <p:extLst>
      <p:ext uri="{BB962C8B-B14F-4D97-AF65-F5344CB8AC3E}">
        <p14:creationId xmlns:p14="http://schemas.microsoft.com/office/powerpoint/2010/main" val="286975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sources of evidence  page 61 para 222 Raised expectations key phrase HIGH EXPECTATIONS HIGH QUALITY FOR GOOD   7  points, and  HOW the schools curriculum is working with ensuring pupils to have resilience and confidence  to be active and positive citizens and whilst the impact cant be seen   judgments will be based on the quality and intent of wider  curriculum para 212 and details in para 213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Extra Curricular take up   RE /PSHE RSE  PUPILS DEBATES AND DISUCSSIONS  </a:t>
            </a:r>
            <a:r>
              <a:rPr lang="en-GB" i="1" dirty="0"/>
              <a:t>  Enabling pupils to recognise online and offline risks and area of support  mobile technology  readiness for next stage  p59 </a:t>
            </a:r>
            <a:r>
              <a:rPr lang="en-GB" dirty="0"/>
              <a:t> </a:t>
            </a:r>
          </a:p>
          <a:p>
            <a:pPr>
              <a:buClr>
                <a:srgbClr val="FF0090"/>
              </a:buClr>
              <a:buFont typeface="Wingdings" pitchFamily="2" charset="2"/>
              <a:buChar char="v"/>
            </a:pPr>
            <a:r>
              <a:rPr lang="en-GB" b="1" dirty="0"/>
              <a:t>Evidence:</a:t>
            </a:r>
          </a:p>
          <a:p>
            <a:pPr marL="0" indent="0">
              <a:buClr>
                <a:srgbClr val="FF0090"/>
              </a:buClr>
              <a:buNone/>
            </a:pPr>
            <a:endParaRPr lang="en-GB" b="1" dirty="0"/>
          </a:p>
          <a:p>
            <a:pPr>
              <a:buFont typeface="Wingdings" pitchFamily="2" charset="2"/>
              <a:buChar char="Ø"/>
            </a:pPr>
            <a:r>
              <a:rPr lang="en-GB" sz="1200" dirty="0"/>
              <a:t>The range, quality and take-up of extra-curricular activities</a:t>
            </a:r>
          </a:p>
          <a:p>
            <a:pPr>
              <a:buFont typeface="Wingdings" pitchFamily="2" charset="2"/>
              <a:buChar char="Ø"/>
            </a:pPr>
            <a:r>
              <a:rPr lang="en-GB" sz="1200" dirty="0"/>
              <a:t> PSHE curriculum and contribution of  curriculum areas</a:t>
            </a:r>
          </a:p>
          <a:p>
            <a:pPr>
              <a:buFont typeface="Wingdings" pitchFamily="2" charset="2"/>
              <a:buChar char="Ø"/>
            </a:pPr>
            <a:r>
              <a:rPr lang="en-GB" sz="1200" dirty="0"/>
              <a:t> The promotion of British Values and the development of  pupils’ character</a:t>
            </a:r>
          </a:p>
          <a:p>
            <a:pPr>
              <a:buFont typeface="Wingdings" pitchFamily="2" charset="2"/>
              <a:buChar char="Ø"/>
            </a:pPr>
            <a:r>
              <a:rPr lang="en-GB" sz="1200" dirty="0"/>
              <a:t> The quality of debate and discussions that pupils have</a:t>
            </a:r>
          </a:p>
          <a:p>
            <a:pPr>
              <a:buFont typeface="Wingdings" pitchFamily="2" charset="2"/>
              <a:buChar char="Ø"/>
            </a:pPr>
            <a:r>
              <a:rPr lang="en-GB" sz="1200" dirty="0"/>
              <a:t>The pupils’ understanding of how equality and diversity are promoted and celebrated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20</a:t>
            </a:fld>
            <a:endParaRPr lang="en-US" dirty="0"/>
          </a:p>
        </p:txBody>
      </p:sp>
    </p:spTree>
    <p:extLst>
      <p:ext uri="{BB962C8B-B14F-4D97-AF65-F5344CB8AC3E}">
        <p14:creationId xmlns:p14="http://schemas.microsoft.com/office/powerpoint/2010/main" val="422880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PAGE61</a:t>
            </a:r>
          </a:p>
        </p:txBody>
      </p:sp>
      <p:sp>
        <p:nvSpPr>
          <p:cNvPr id="4" name="Slide Number Placeholder 3"/>
          <p:cNvSpPr>
            <a:spLocks noGrp="1"/>
          </p:cNvSpPr>
          <p:nvPr>
            <p:ph type="sldNum" sz="quarter" idx="5"/>
          </p:nvPr>
        </p:nvSpPr>
        <p:spPr/>
        <p:txBody>
          <a:bodyPr/>
          <a:lstStyle/>
          <a:p>
            <a:fld id="{06AB42AD-047F-DD44-8AB5-2C72C19A6D3C}" type="slidenum">
              <a:rPr lang="en-US" smtClean="0"/>
              <a:t>21</a:t>
            </a:fld>
            <a:endParaRPr lang="en-US" dirty="0"/>
          </a:p>
        </p:txBody>
      </p:sp>
    </p:spTree>
    <p:extLst>
      <p:ext uri="{BB962C8B-B14F-4D97-AF65-F5344CB8AC3E}">
        <p14:creationId xmlns:p14="http://schemas.microsoft.com/office/powerpoint/2010/main" val="2103919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chemeClr val="tx1"/>
                </a:solidFill>
                <a:effectLst/>
                <a:latin typeface="+mn-lt"/>
                <a:ea typeface="+mn-ea"/>
                <a:cs typeface="+mn-cs"/>
              </a:rPr>
              <a:t> 2 linked themes that run all the way through the </a:t>
            </a:r>
            <a:r>
              <a:rPr lang="en-GB" sz="1000" b="0" i="0" kern="1200" dirty="0">
                <a:solidFill>
                  <a:schemeClr val="tx1"/>
                </a:solidFill>
                <a:effectLst/>
                <a:latin typeface="+mn-lt"/>
                <a:ea typeface="+mn-ea"/>
                <a:cs typeface="+mn-cs"/>
                <a:hlinkClick r:id="rId3"/>
              </a:rPr>
              <a:t>draft framework</a:t>
            </a:r>
            <a:r>
              <a:rPr lang="en-GB" sz="1000" b="0" i="0" u="none" strike="noStrike" kern="1200" dirty="0">
                <a:solidFill>
                  <a:schemeClr val="tx1"/>
                </a:solidFill>
                <a:effectLst/>
                <a:latin typeface="+mn-lt"/>
                <a:ea typeface="+mn-ea"/>
                <a:cs typeface="+mn-cs"/>
              </a:rPr>
              <a:t>: the </a:t>
            </a:r>
            <a:r>
              <a:rPr lang="en-GB" sz="1000" b="1" i="1" u="none" strike="noStrike" kern="1200" dirty="0">
                <a:solidFill>
                  <a:schemeClr val="tx1"/>
                </a:solidFill>
                <a:effectLst/>
                <a:latin typeface="+mn-lt"/>
                <a:ea typeface="+mn-ea"/>
                <a:cs typeface="+mn-cs"/>
              </a:rPr>
              <a:t>substance of education, and integrity: </a:t>
            </a:r>
            <a:r>
              <a:rPr lang="en-GB" sz="1000" b="0" i="0" u="none" strike="noStrike" kern="1200" dirty="0">
                <a:solidFill>
                  <a:schemeClr val="tx1"/>
                </a:solidFill>
                <a:effectLst/>
                <a:latin typeface="+mn-lt"/>
                <a:ea typeface="+mn-ea"/>
                <a:cs typeface="+mn-cs"/>
              </a:rPr>
              <a:t>the substance =what is taught and how it is taught, with test and exam outcomes looked at in that context, rather than in isolation.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chemeClr val="tx1"/>
                </a:solidFill>
                <a:effectLst/>
                <a:latin typeface="+mn-lt"/>
                <a:ea typeface="+mn-ea"/>
                <a:cs typeface="+mn-cs"/>
              </a:rPr>
              <a:t>all </a:t>
            </a:r>
            <a:r>
              <a:rPr lang="en-GB" sz="1000" b="1" i="0" u="none" strike="noStrike" kern="1200" dirty="0">
                <a:solidFill>
                  <a:schemeClr val="tx1"/>
                </a:solidFill>
                <a:effectLst/>
                <a:latin typeface="+mn-lt"/>
                <a:ea typeface="+mn-ea"/>
                <a:cs typeface="+mn-cs"/>
              </a:rPr>
              <a:t>inspections to start with a discussion about the curriculum, where leaders will be asked what pupils are being taught, which then flows into looking at how they are being taught in the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dirty="0">
                <a:solidFill>
                  <a:schemeClr val="tx1"/>
                </a:solidFill>
                <a:effectLst/>
                <a:latin typeface="+mn-lt"/>
                <a:ea typeface="+mn-ea"/>
                <a:cs typeface="+mn-cs"/>
              </a:rPr>
              <a:t> </a:t>
            </a:r>
            <a:r>
              <a:rPr lang="en-GB" sz="1000" b="0" i="0" u="none" strike="noStrike" kern="1200" dirty="0">
                <a:solidFill>
                  <a:schemeClr val="tx1"/>
                </a:solidFill>
                <a:effectLst/>
                <a:latin typeface="+mn-lt"/>
                <a:ea typeface="+mn-ea"/>
                <a:cs typeface="+mn-cs"/>
              </a:rPr>
              <a:t>All LI being trained in early reading for the focus on this in </a:t>
            </a:r>
            <a:r>
              <a:rPr lang="en-GB" sz="1000" b="1" i="0" u="none" strike="noStrike" kern="1200" dirty="0">
                <a:solidFill>
                  <a:schemeClr val="tx1"/>
                </a:solidFill>
                <a:effectLst/>
                <a:latin typeface="+mn-lt"/>
                <a:ea typeface="+mn-ea"/>
                <a:cs typeface="+mn-cs"/>
              </a:rPr>
              <a:t>EYFS</a:t>
            </a:r>
            <a:r>
              <a:rPr lang="en-GB" sz="1000" b="0" i="0" u="none" strike="noStrike" kern="1200" dirty="0">
                <a:solidFill>
                  <a:schemeClr val="tx1"/>
                </a:solidFill>
                <a:effectLst/>
                <a:latin typeface="+mn-lt"/>
                <a:ea typeface="+mn-ea"/>
                <a:cs typeface="+mn-cs"/>
              </a:rPr>
              <a:t>   the importance of reading frequently to young children, and of introducing new vocabulary in contexts that stimulate their understanding and thinking. You will all know the much-cited findings about language disadvantage for children from poorer families. Pupils with a limited vocabulary are held back not just in English, but right across the curriculum. that will be key focus in EYFS</a:t>
            </a:r>
            <a:endParaRPr lang="en-GB" sz="1000" b="1" dirty="0"/>
          </a:p>
          <a:p>
            <a:pPr lvl="0">
              <a:defRPr/>
            </a:pPr>
            <a:r>
              <a:rPr lang="en-GB" sz="1000" b="1" dirty="0"/>
              <a:t>Intent –  Implementation - Impact </a:t>
            </a:r>
            <a:r>
              <a:rPr lang="en-GB" sz="1000" dirty="0"/>
              <a:t>focus on sequence choice of topics and progression of skills.. </a:t>
            </a:r>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In this category are the three ‘I’s: </a:t>
            </a:r>
            <a:r>
              <a:rPr lang="en-GB" sz="1000" b="1" dirty="0"/>
              <a:t>Intent</a:t>
            </a:r>
            <a:r>
              <a:rPr lang="en-GB" sz="1000" dirty="0"/>
              <a:t>,</a:t>
            </a:r>
            <a:r>
              <a:rPr lang="en-GB" sz="1000" b="1" dirty="0"/>
              <a:t> Implementation</a:t>
            </a:r>
            <a:r>
              <a:rPr lang="en-GB" sz="1000" dirty="0"/>
              <a:t>, </a:t>
            </a:r>
            <a:r>
              <a:rPr lang="en-GB" sz="1000" b="1" dirty="0"/>
              <a:t>Impact</a:t>
            </a:r>
            <a:r>
              <a:rPr lang="en-GB" sz="1000" dirty="0"/>
              <a:t>. These three act as subcategories and will not be graded separately.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t>cultural capital </a:t>
            </a:r>
            <a:r>
              <a:rPr lang="en-GB" sz="1000" dirty="0"/>
              <a:t>defined in the handbook as </a:t>
            </a:r>
            <a:r>
              <a:rPr lang="en-GB" sz="1000" i="1" dirty="0"/>
              <a:t>‘</a:t>
            </a:r>
            <a:r>
              <a:rPr lang="en-GB" sz="1000" b="1" i="1" dirty="0"/>
              <a:t>the essential knowledge that pupils need to be educated citizens, introducing them to the best that has been thought and said and helping to engender an appreciation of human creativity and achievement.’ </a:t>
            </a:r>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However, there is also mention of the </a:t>
            </a:r>
            <a:r>
              <a:rPr lang="en-GB" sz="1000" b="1" dirty="0"/>
              <a:t>inclusion of skills teaching </a:t>
            </a:r>
            <a:r>
              <a:rPr lang="en-GB" sz="1000" dirty="0"/>
              <a:t>within the curriculum, particularly regarding </a:t>
            </a:r>
            <a:r>
              <a:rPr lang="en-GB" sz="1000" b="1" dirty="0"/>
              <a:t>preparation for both future learning and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r>
              <a:rPr lang="en-GB" sz="1000" b="1" i="0" u="none" strike="noStrike" kern="1200" dirty="0">
                <a:solidFill>
                  <a:schemeClr val="tx1"/>
                </a:solidFill>
                <a:effectLst/>
                <a:latin typeface="+mn-lt"/>
                <a:ea typeface="+mn-ea"/>
                <a:cs typeface="+mn-cs"/>
              </a:rPr>
              <a:t>What happens if a school is inspected when they are in the process of making curriculum changes?</a:t>
            </a:r>
            <a:endParaRPr lang="en-GB" sz="1000" b="0" i="0" u="none" strike="noStrike" kern="1200" dirty="0">
              <a:solidFill>
                <a:schemeClr val="tx1"/>
              </a:solidFill>
              <a:effectLst/>
              <a:latin typeface="+mn-lt"/>
              <a:ea typeface="+mn-ea"/>
              <a:cs typeface="+mn-cs"/>
            </a:endParaRPr>
          </a:p>
          <a:p>
            <a:r>
              <a:rPr lang="en-GB" sz="1000" b="0" i="0" u="none" strike="noStrike" kern="1200" dirty="0">
                <a:solidFill>
                  <a:schemeClr val="tx1"/>
                </a:solidFill>
                <a:effectLst/>
                <a:latin typeface="+mn-lt"/>
                <a:ea typeface="+mn-ea"/>
                <a:cs typeface="+mn-cs"/>
              </a:rPr>
              <a:t>A. Curriculums are often in transitional phases – senior leaders need to be aware of what is working and what is not  and have a plan to make the necessary changes.</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23</a:t>
            </a:fld>
            <a:endParaRPr lang="en-US" dirty="0"/>
          </a:p>
        </p:txBody>
      </p:sp>
    </p:spTree>
    <p:extLst>
      <p:ext uri="{BB962C8B-B14F-4D97-AF65-F5344CB8AC3E}">
        <p14:creationId xmlns:p14="http://schemas.microsoft.com/office/powerpoint/2010/main" val="345769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PAGE 64 para 225    Changed emphasis  greater focus on Q of Ed ..this should be priority! Consistency and coherence  across curriculum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CPD aligned to curriculum  not just about subject knowledge  but do staff know what goes before and after a subject in their year  so they can secure progression/ developing content over time but not overloading ( workload!)  still a focus on hard to reach  and high ambitions for PPG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Sources of evidence page 73 para 272  Inspectors will make decisions about : cod aligned to the curriculum , engaged with community.. E.g.. How does your curriculum  fit with needs of local community e.g. in respect of forced marriage. FGM, knife crime drugs etc,, when did you last meet with IMMAM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SG …  BEYOND PAPERWORK  KSIE updates do all staff know the changes? Upskirting peer on peer abuse   How have you assessed staff knowledge of SG?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24</a:t>
            </a:fld>
            <a:endParaRPr lang="en-US" dirty="0"/>
          </a:p>
        </p:txBody>
      </p:sp>
    </p:spTree>
    <p:extLst>
      <p:ext uri="{BB962C8B-B14F-4D97-AF65-F5344CB8AC3E}">
        <p14:creationId xmlns:p14="http://schemas.microsoft.com/office/powerpoint/2010/main" val="2317210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invisible CHILDREN </a:t>
            </a:r>
          </a:p>
          <a:p>
            <a:r>
              <a:rPr lang="en-GB" dirty="0"/>
              <a:t>Off rolling is where schools remove a pupil without a formal permanent exclusion or it is encouraging parents to remove child from school where removal is in the best interests of school not child..  It isn’t about mobility. Or movement and off rolling isn’t always unlawful </a:t>
            </a:r>
          </a:p>
          <a:p>
            <a:endParaRPr lang="en-GB" dirty="0"/>
          </a:p>
          <a:p>
            <a:r>
              <a:rPr lang="en-GB" dirty="0"/>
              <a:t>e.g. parent dissatisfaction with provision/SENd EYFS/behaviour etc  even if no off rolling high pupil movement may be a symptom of other issues in school such as weak teaching curriculum or behaviour policy </a:t>
            </a:r>
          </a:p>
          <a:p>
            <a:r>
              <a:rPr lang="en-GB" dirty="0"/>
              <a:t>This links to EO safeguarding, L and m provision .. Ofsted can and will ask about pupils no longer in school.. Especially if high outward movement as they want to check on potential for off rolling  see HMCI annul report 17/18  which stated that inspectors will be trained to ask the right questions and using evidence of P movement to inform practice.</a:t>
            </a:r>
          </a:p>
          <a:p>
            <a:r>
              <a:rPr lang="en-GB" dirty="0"/>
              <a:t>Exclusion  e.g. exclude  because child breaks a rule  are you looking into reason taking needs of child into account e.g. brings in a knife.. But they are experiencing mental health issues and are self harming..  May be questioned more deeply about these … best interest of the child not the school… </a:t>
            </a:r>
          </a:p>
        </p:txBody>
      </p:sp>
      <p:sp>
        <p:nvSpPr>
          <p:cNvPr id="4" name="Slide Number Placeholder 3"/>
          <p:cNvSpPr>
            <a:spLocks noGrp="1"/>
          </p:cNvSpPr>
          <p:nvPr>
            <p:ph type="sldNum" sz="quarter" idx="5"/>
          </p:nvPr>
        </p:nvSpPr>
        <p:spPr/>
        <p:txBody>
          <a:bodyPr/>
          <a:lstStyle/>
          <a:p>
            <a:fld id="{06AB42AD-047F-DD44-8AB5-2C72C19A6D3C}" type="slidenum">
              <a:rPr lang="en-US" smtClean="0"/>
              <a:t>25</a:t>
            </a:fld>
            <a:endParaRPr lang="en-US" dirty="0"/>
          </a:p>
        </p:txBody>
      </p:sp>
    </p:spTree>
    <p:extLst>
      <p:ext uri="{BB962C8B-B14F-4D97-AF65-F5344CB8AC3E}">
        <p14:creationId xmlns:p14="http://schemas.microsoft.com/office/powerpoint/2010/main" val="414331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B42AD-047F-DD44-8AB5-2C72C19A6D3C}" type="slidenum">
              <a:rPr lang="en-US" smtClean="0"/>
              <a:t>2</a:t>
            </a:fld>
            <a:endParaRPr lang="en-US" dirty="0"/>
          </a:p>
        </p:txBody>
      </p:sp>
    </p:spTree>
    <p:extLst>
      <p:ext uri="{BB962C8B-B14F-4D97-AF65-F5344CB8AC3E}">
        <p14:creationId xmlns:p14="http://schemas.microsoft.com/office/powerpoint/2010/main" val="66552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invisible CHILDREN </a:t>
            </a:r>
          </a:p>
          <a:p>
            <a:r>
              <a:rPr lang="en-GB" dirty="0"/>
              <a:t>Off rolling is where schools remove a pupil without a formal permanent exclusion or it is encouraging parents to remove child from school where removal is in the best interests of school not child..  It isn’t about mobility. Or movement and off rolling isn’t always unlawful </a:t>
            </a:r>
          </a:p>
          <a:p>
            <a:endParaRPr lang="en-GB" dirty="0"/>
          </a:p>
          <a:p>
            <a:r>
              <a:rPr lang="en-GB" dirty="0"/>
              <a:t>e.g. parent dissatisfaction with provision/SENd EYFS/behaviour etc  even if no off rolling high pupil movement may be a symptom of other issues in school such as weak teaching curriculum or behaviour policy </a:t>
            </a:r>
          </a:p>
          <a:p>
            <a:r>
              <a:rPr lang="en-GB" dirty="0"/>
              <a:t>This links to EO safeguarding, L and m provision .. Ofsted can and will ask about pupils no longer in school.. Especially if high outward movement as they want to check on potential for off rolling  see HMCI annul report 17/18  which stated that inspectors will be trained to ask the right questions and using evidence of P movement to inform practice.</a:t>
            </a:r>
          </a:p>
          <a:p>
            <a:r>
              <a:rPr lang="en-GB" dirty="0"/>
              <a:t>Exclusion  e.g. exclude  because child breaks a rule  are you looking into reason taking needs of child into account e.g. brings in a knife.. But they are experiencing mental health issues and are self harming..  May be questioned more deeply about these … best interest of the child not the school… </a:t>
            </a:r>
          </a:p>
        </p:txBody>
      </p:sp>
      <p:sp>
        <p:nvSpPr>
          <p:cNvPr id="4" name="Slide Number Placeholder 3"/>
          <p:cNvSpPr>
            <a:spLocks noGrp="1"/>
          </p:cNvSpPr>
          <p:nvPr>
            <p:ph type="sldNum" sz="quarter" idx="5"/>
          </p:nvPr>
        </p:nvSpPr>
        <p:spPr/>
        <p:txBody>
          <a:bodyPr/>
          <a:lstStyle/>
          <a:p>
            <a:fld id="{06AB42AD-047F-DD44-8AB5-2C72C19A6D3C}" type="slidenum">
              <a:rPr lang="en-US" smtClean="0"/>
              <a:t>26</a:t>
            </a:fld>
            <a:endParaRPr lang="en-US" dirty="0"/>
          </a:p>
        </p:txBody>
      </p:sp>
    </p:spTree>
    <p:extLst>
      <p:ext uri="{BB962C8B-B14F-4D97-AF65-F5344CB8AC3E}">
        <p14:creationId xmlns:p14="http://schemas.microsoft.com/office/powerpoint/2010/main" val="2488211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are the risks at home school and neighbourhood  are any other children at risk not just hose known.. Egg route home   how is school minimising risks </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27</a:t>
            </a:fld>
            <a:endParaRPr lang="en-US" dirty="0"/>
          </a:p>
        </p:txBody>
      </p:sp>
    </p:spTree>
    <p:extLst>
      <p:ext uri="{BB962C8B-B14F-4D97-AF65-F5344CB8AC3E}">
        <p14:creationId xmlns:p14="http://schemas.microsoft.com/office/powerpoint/2010/main" val="368803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peer on peer abuse    RECOGNISING that risks in school and out of school are often related and schools often have to work with other agencies to prevent tis    how schools are using the advice from DfEon sexual violence and harassment between children how this should be applied      </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28</a:t>
            </a:fld>
            <a:endParaRPr lang="en-US" dirty="0"/>
          </a:p>
        </p:txBody>
      </p:sp>
    </p:spTree>
    <p:extLst>
      <p:ext uri="{BB962C8B-B14F-4D97-AF65-F5344CB8AC3E}">
        <p14:creationId xmlns:p14="http://schemas.microsoft.com/office/powerpoint/2010/main" val="2806297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Will Also Be An Increased Focus On Reducing Workload  THEFORE YOU CAN MOVE TOWARDS CREATING LEARNING JOURNEYS FOR UPILS  TO HIGHLIGHT THE IAPCT OF CURRICULUM AND TEACHING OF PROGRESS.. IN THIS FRAMWORK LEAders cabt show progress through data so they need to show prpogress by demonstrating their thorough understanding of what is happening in the classroom and how they are adapting the curriculum accordingly.. So much more emphasis on LEADERS BEING OUT AND ABOUT  monitoring and improving Q OF eD..  THIS HAS IMPLCIATION FOR governors who will need to be trained so they can demonstrate they understand what is happening in the classroom  and learning journey  talking to pupils about learning and recall etc</a:t>
            </a:r>
          </a:p>
          <a:p>
            <a:r>
              <a:rPr lang="en-GB" dirty="0"/>
              <a:t>A final and encouraging point to note is that throughout the draft framework document and the draft handbooks there are references to workload, placing the onus not only on leaders but also on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framework and handbooks also contain more general outlines for leaders saying that they should be aware of the main pressures that are on staff and take account of them, realistic and constructive in the way they manage their staff (including their workload), and that any workload issues are consistently dealt with appropriately and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more that 2/3 data  drops need to have clear rationale and impact of this para 173</a:t>
            </a:r>
          </a:p>
          <a:p>
            <a:endParaRPr lang="en-GB" dirty="0"/>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29</a:t>
            </a:fld>
            <a:endParaRPr lang="en-US" dirty="0"/>
          </a:p>
        </p:txBody>
      </p:sp>
    </p:spTree>
    <p:extLst>
      <p:ext uri="{BB962C8B-B14F-4D97-AF65-F5344CB8AC3E}">
        <p14:creationId xmlns:p14="http://schemas.microsoft.com/office/powerpoint/2010/main" val="98031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chemeClr val="tx1"/>
                </a:solidFill>
                <a:effectLst/>
                <a:latin typeface="+mn-lt"/>
                <a:ea typeface="+mn-ea"/>
                <a:cs typeface="+mn-cs"/>
              </a:rPr>
              <a:t>Sg not graded .</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30</a:t>
            </a:fld>
            <a:endParaRPr lang="en-US" dirty="0"/>
          </a:p>
        </p:txBody>
      </p:sp>
    </p:spTree>
    <p:extLst>
      <p:ext uri="{BB962C8B-B14F-4D97-AF65-F5344CB8AC3E}">
        <p14:creationId xmlns:p14="http://schemas.microsoft.com/office/powerpoint/2010/main" val="2810143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33</a:t>
            </a:fld>
            <a:endParaRPr lang="en-US" dirty="0"/>
          </a:p>
        </p:txBody>
      </p:sp>
    </p:spTree>
    <p:extLst>
      <p:ext uri="{BB962C8B-B14F-4D97-AF65-F5344CB8AC3E}">
        <p14:creationId xmlns:p14="http://schemas.microsoft.com/office/powerpoint/2010/main" val="4058388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in detail how and why it is structured as it is</a:t>
            </a:r>
          </a:p>
        </p:txBody>
      </p:sp>
      <p:sp>
        <p:nvSpPr>
          <p:cNvPr id="4" name="Slide Number Placeholder 3"/>
          <p:cNvSpPr>
            <a:spLocks noGrp="1"/>
          </p:cNvSpPr>
          <p:nvPr>
            <p:ph type="sldNum" sz="quarter" idx="5"/>
          </p:nvPr>
        </p:nvSpPr>
        <p:spPr/>
        <p:txBody>
          <a:bodyPr/>
          <a:lstStyle/>
          <a:p>
            <a:fld id="{06AB42AD-047F-DD44-8AB5-2C72C19A6D3C}" type="slidenum">
              <a:rPr lang="en-US" smtClean="0"/>
              <a:t>34</a:t>
            </a:fld>
            <a:endParaRPr lang="en-US" dirty="0"/>
          </a:p>
        </p:txBody>
      </p:sp>
    </p:spTree>
    <p:extLst>
      <p:ext uri="{BB962C8B-B14F-4D97-AF65-F5344CB8AC3E}">
        <p14:creationId xmlns:p14="http://schemas.microsoft.com/office/powerpoint/2010/main" val="1052890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90"/>
                </a:solidFill>
                <a:latin typeface="+mn-lt"/>
              </a:rPr>
              <a:t>How ‘Intent’ Will Be Judged They</a:t>
            </a:r>
            <a:r>
              <a:rPr lang="en-GB" i="1" dirty="0"/>
              <a:t> will assess a school’s curriculum favourably when leaders have built a curriculum with appropriate coverage, content, structure and sequencing and implemented it effectively.</a:t>
            </a:r>
            <a:r>
              <a:rPr lang="en-US" b="1" dirty="0">
                <a:solidFill>
                  <a:srgbClr val="EAA350"/>
                </a:solidFill>
              </a:rPr>
              <a:t> Subject leaders: How would you respond to these questions?</a:t>
            </a:r>
          </a:p>
          <a:p>
            <a:endParaRPr lang="en-GB" i="1" dirty="0"/>
          </a:p>
          <a:p>
            <a:r>
              <a:rPr lang="en-GB" i="1" dirty="0"/>
              <a:t>Ofsted will judge schools that take radically different approaches to the curriculum fairly. </a:t>
            </a:r>
            <a:endParaRPr lang="en-GB" dirty="0"/>
          </a:p>
          <a:p>
            <a:r>
              <a:rPr lang="en-GB" dirty="0"/>
              <a:t>Inspectors will draw evidence about leaders’ curriculum intent principally from discussion with senior and subject leaders focusing on endpoints, specific and appropriate content and the sequencing of the content.</a:t>
            </a:r>
          </a:p>
          <a:p>
            <a:endParaRPr lang="en-US" dirty="0"/>
          </a:p>
        </p:txBody>
      </p:sp>
      <p:sp>
        <p:nvSpPr>
          <p:cNvPr id="4" name="Slide Number Placeholder 3"/>
          <p:cNvSpPr>
            <a:spLocks noGrp="1"/>
          </p:cNvSpPr>
          <p:nvPr>
            <p:ph type="sldNum" sz="quarter" idx="5"/>
          </p:nvPr>
        </p:nvSpPr>
        <p:spPr/>
        <p:txBody>
          <a:bodyPr/>
          <a:lstStyle/>
          <a:p>
            <a:fld id="{06AB42AD-047F-DD44-8AB5-2C72C19A6D3C}" type="slidenum">
              <a:rPr lang="en-US" smtClean="0"/>
              <a:t>38</a:t>
            </a:fld>
            <a:endParaRPr lang="en-US" dirty="0"/>
          </a:p>
        </p:txBody>
      </p:sp>
    </p:spTree>
    <p:extLst>
      <p:ext uri="{BB962C8B-B14F-4D97-AF65-F5344CB8AC3E}">
        <p14:creationId xmlns:p14="http://schemas.microsoft.com/office/powerpoint/2010/main" val="339216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highlight>
                  <a:srgbClr val="FFFF00"/>
                </a:highlight>
              </a:rPr>
              <a:t>But at its heart, intent is about the ‘substance of education’: what do you want pupils to know? If your school is not doing so well in reading, mathematics, geography or religious education, then how strong is the curriculum in each of these subjects</a:t>
            </a:r>
            <a:r>
              <a:rPr lang="en-GB" dirty="0"/>
              <a:t>? </a:t>
            </a:r>
          </a:p>
          <a:p>
            <a:endParaRPr lang="en-GB" dirty="0"/>
          </a:p>
        </p:txBody>
      </p:sp>
      <p:sp>
        <p:nvSpPr>
          <p:cNvPr id="4" name="Slide Number Placeholder 3"/>
          <p:cNvSpPr>
            <a:spLocks noGrp="1"/>
          </p:cNvSpPr>
          <p:nvPr>
            <p:ph type="sldNum" sz="quarter" idx="10"/>
          </p:nvPr>
        </p:nvSpPr>
        <p:spPr/>
        <p:txBody>
          <a:bodyPr/>
          <a:lstStyle/>
          <a:p>
            <a:fld id="{215A09DB-1134-A94C-95DE-7CE8A8CD1AD6}" type="slidenum">
              <a:rPr lang="en-GB" smtClean="0"/>
              <a:t>39</a:t>
            </a:fld>
            <a:endParaRPr lang="en-GB" dirty="0"/>
          </a:p>
        </p:txBody>
      </p:sp>
    </p:spTree>
    <p:extLst>
      <p:ext uri="{BB962C8B-B14F-4D97-AF65-F5344CB8AC3E}">
        <p14:creationId xmlns:p14="http://schemas.microsoft.com/office/powerpoint/2010/main" val="3227427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have you managed to get good outcomes in rwm whilst ensuring the curriculum hasn’t been narrowed?</a:t>
            </a:r>
          </a:p>
          <a:p>
            <a:endParaRPr lang="en-US" dirty="0"/>
          </a:p>
        </p:txBody>
      </p:sp>
      <p:sp>
        <p:nvSpPr>
          <p:cNvPr id="4" name="Slide Number Placeholder 3"/>
          <p:cNvSpPr>
            <a:spLocks noGrp="1"/>
          </p:cNvSpPr>
          <p:nvPr>
            <p:ph type="sldNum" sz="quarter" idx="5"/>
          </p:nvPr>
        </p:nvSpPr>
        <p:spPr/>
        <p:txBody>
          <a:bodyPr/>
          <a:lstStyle/>
          <a:p>
            <a:fld id="{06AB42AD-047F-DD44-8AB5-2C72C19A6D3C}" type="slidenum">
              <a:rPr lang="en-US" smtClean="0"/>
              <a:t>40</a:t>
            </a:fld>
            <a:endParaRPr lang="en-US" dirty="0"/>
          </a:p>
        </p:txBody>
      </p:sp>
    </p:spTree>
    <p:extLst>
      <p:ext uri="{BB962C8B-B14F-4D97-AF65-F5344CB8AC3E}">
        <p14:creationId xmlns:p14="http://schemas.microsoft.com/office/powerpoint/2010/main" val="1790712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6920" y="4400549"/>
            <a:ext cx="5475279" cy="3695597"/>
          </a:xfrm>
        </p:spPr>
        <p:txBody>
          <a:bodyPr/>
          <a:lstStyle/>
          <a:p>
            <a:r>
              <a:rPr lang="en-GB" dirty="0"/>
              <a:t>Sect 8: schools under 150 one day but two inspectors.  Outstanding schools: prob sect 8 non designation .. </a:t>
            </a:r>
          </a:p>
        </p:txBody>
      </p:sp>
      <p:sp>
        <p:nvSpPr>
          <p:cNvPr id="4" name="Slide Number Placeholder 3"/>
          <p:cNvSpPr>
            <a:spLocks noGrp="1"/>
          </p:cNvSpPr>
          <p:nvPr>
            <p:ph type="sldNum" sz="quarter" idx="5"/>
          </p:nvPr>
        </p:nvSpPr>
        <p:spPr/>
        <p:txBody>
          <a:bodyPr/>
          <a:lstStyle/>
          <a:p>
            <a:fld id="{06AB42AD-047F-DD44-8AB5-2C72C19A6D3C}" type="slidenum">
              <a:rPr lang="en-US" smtClean="0"/>
              <a:t>4</a:t>
            </a:fld>
            <a:endParaRPr lang="en-US" dirty="0"/>
          </a:p>
        </p:txBody>
      </p:sp>
    </p:spTree>
    <p:extLst>
      <p:ext uri="{BB962C8B-B14F-4D97-AF65-F5344CB8AC3E}">
        <p14:creationId xmlns:p14="http://schemas.microsoft.com/office/powerpoint/2010/main" val="3681034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have you managed to get good outcomes in rwm whilst ensuring the curriculum hasn’t been narrowed?</a:t>
            </a:r>
          </a:p>
          <a:p>
            <a:endParaRPr lang="en-US" dirty="0"/>
          </a:p>
        </p:txBody>
      </p:sp>
      <p:sp>
        <p:nvSpPr>
          <p:cNvPr id="4" name="Slide Number Placeholder 3"/>
          <p:cNvSpPr>
            <a:spLocks noGrp="1"/>
          </p:cNvSpPr>
          <p:nvPr>
            <p:ph type="sldNum" sz="quarter" idx="5"/>
          </p:nvPr>
        </p:nvSpPr>
        <p:spPr/>
        <p:txBody>
          <a:bodyPr/>
          <a:lstStyle/>
          <a:p>
            <a:fld id="{06AB42AD-047F-DD44-8AB5-2C72C19A6D3C}" type="slidenum">
              <a:rPr lang="en-US" smtClean="0"/>
              <a:t>41</a:t>
            </a:fld>
            <a:endParaRPr lang="en-US" dirty="0"/>
          </a:p>
        </p:txBody>
      </p:sp>
    </p:spTree>
    <p:extLst>
      <p:ext uri="{BB962C8B-B14F-4D97-AF65-F5344CB8AC3E}">
        <p14:creationId xmlns:p14="http://schemas.microsoft.com/office/powerpoint/2010/main" val="3513358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have you managed to get good outcomes in rwm whilst ensuring the curriculum hasn’t been narrowed?</a:t>
            </a:r>
          </a:p>
          <a:p>
            <a:endParaRPr lang="en-US" dirty="0"/>
          </a:p>
        </p:txBody>
      </p:sp>
      <p:sp>
        <p:nvSpPr>
          <p:cNvPr id="4" name="Slide Number Placeholder 3"/>
          <p:cNvSpPr>
            <a:spLocks noGrp="1"/>
          </p:cNvSpPr>
          <p:nvPr>
            <p:ph type="sldNum" sz="quarter" idx="5"/>
          </p:nvPr>
        </p:nvSpPr>
        <p:spPr/>
        <p:txBody>
          <a:bodyPr/>
          <a:lstStyle/>
          <a:p>
            <a:fld id="{06AB42AD-047F-DD44-8AB5-2C72C19A6D3C}" type="slidenum">
              <a:rPr lang="en-US" smtClean="0"/>
              <a:t>42</a:t>
            </a:fld>
            <a:endParaRPr lang="en-US" dirty="0"/>
          </a:p>
        </p:txBody>
      </p:sp>
    </p:spTree>
    <p:extLst>
      <p:ext uri="{BB962C8B-B14F-4D97-AF65-F5344CB8AC3E}">
        <p14:creationId xmlns:p14="http://schemas.microsoft.com/office/powerpoint/2010/main" val="1395652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FF0090"/>
              </a:buClr>
              <a:buFont typeface="Wingdings" pitchFamily="2" charset="2"/>
              <a:buChar char="Ø"/>
            </a:pPr>
            <a:r>
              <a:rPr lang="en-US" sz="1200" b="1" dirty="0">
                <a:solidFill>
                  <a:schemeClr val="tx1"/>
                </a:solidFill>
              </a:rPr>
              <a:t>What are the priorities for your school/subject in relation to cultural capitol?</a:t>
            </a:r>
          </a:p>
          <a:p>
            <a:pPr marL="342900" indent="-342900">
              <a:buClr>
                <a:srgbClr val="FF0090"/>
              </a:buClr>
              <a:buFont typeface="Wingdings" pitchFamily="2" charset="2"/>
              <a:buChar char="Ø"/>
            </a:pPr>
            <a:r>
              <a:rPr lang="en-US" sz="1200" b="1" dirty="0">
                <a:solidFill>
                  <a:schemeClr val="tx1"/>
                </a:solidFill>
              </a:rPr>
              <a:t>What does this mean for EYFS?</a:t>
            </a:r>
          </a:p>
          <a:p>
            <a:r>
              <a:rPr lang="en-US" dirty="0"/>
              <a:t> Ofsted page 43 para 176   CC is the accumulation of knowledge behaviours and skills that one can tap into to demonstrate cultural competence and thus your status in society  </a:t>
            </a:r>
          </a:p>
          <a:p>
            <a:r>
              <a:rPr lang="en-US" dirty="0"/>
              <a:t>   so some schools are linking this to developing a love of  reading for example by creating lists of key texts that pupils in each year group should read or be exposed too fiction and non fiction setting up</a:t>
            </a:r>
          </a:p>
          <a:p>
            <a:r>
              <a:rPr lang="en-US" dirty="0"/>
              <a:t>Opportunities to access these be enticed to read and review through certificates etc.  or introducing debating and philosophy to encourage debate .. Or key pieces of music pupils should listen to   </a:t>
            </a:r>
          </a:p>
        </p:txBody>
      </p:sp>
      <p:sp>
        <p:nvSpPr>
          <p:cNvPr id="4" name="Slide Number Placeholder 3"/>
          <p:cNvSpPr>
            <a:spLocks noGrp="1"/>
          </p:cNvSpPr>
          <p:nvPr>
            <p:ph type="sldNum" sz="quarter" idx="5"/>
          </p:nvPr>
        </p:nvSpPr>
        <p:spPr/>
        <p:txBody>
          <a:bodyPr/>
          <a:lstStyle/>
          <a:p>
            <a:fld id="{06AB42AD-047F-DD44-8AB5-2C72C19A6D3C}" type="slidenum">
              <a:rPr lang="en-US" smtClean="0"/>
              <a:t>43</a:t>
            </a:fld>
            <a:endParaRPr lang="en-US" dirty="0"/>
          </a:p>
        </p:txBody>
      </p:sp>
    </p:spTree>
    <p:extLst>
      <p:ext uri="{BB962C8B-B14F-4D97-AF65-F5344CB8AC3E}">
        <p14:creationId xmlns:p14="http://schemas.microsoft.com/office/powerpoint/2010/main" val="1884961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B42AD-047F-DD44-8AB5-2C72C19A6D3C}" type="slidenum">
              <a:rPr lang="en-US" smtClean="0"/>
              <a:t>44</a:t>
            </a:fld>
            <a:endParaRPr lang="en-US" dirty="0"/>
          </a:p>
        </p:txBody>
      </p:sp>
    </p:spTree>
    <p:extLst>
      <p:ext uri="{BB962C8B-B14F-4D97-AF65-F5344CB8AC3E}">
        <p14:creationId xmlns:p14="http://schemas.microsoft.com/office/powerpoint/2010/main" val="2310337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6D3D70E9-3F0E-4042-80B2-C9F40AFBA216}" type="slidenum">
              <a:rPr lang="en-GB" altLang="en-US">
                <a:latin typeface="Times New Roman" charset="0"/>
                <a:ea typeface="ＭＳ Ｐゴシック" charset="-128"/>
              </a:rPr>
              <a:pPr/>
              <a:t>47</a:t>
            </a:fld>
            <a:endParaRPr lang="en-GB" altLang="en-US" dirty="0">
              <a:latin typeface="Times New Roman" charset="0"/>
              <a:ea typeface="ＭＳ Ｐゴシック" charset="-128"/>
            </a:endParaRPr>
          </a:p>
        </p:txBody>
      </p:sp>
      <p:sp>
        <p:nvSpPr>
          <p:cNvPr id="44034" name="Rectangle 2"/>
          <p:cNvSpPr>
            <a:spLocks noGrp="1" noRot="1" noChangeAspect="1" noChangeArrowheads="1" noTextEdit="1"/>
          </p:cNvSpPr>
          <p:nvPr>
            <p:ph type="sldImg"/>
          </p:nvPr>
        </p:nvSpPr>
        <p:spPr>
          <a:ln/>
        </p:spPr>
      </p:sp>
      <p:sp>
        <p:nvSpPr>
          <p:cNvPr id="44035" name="Rectangle 3"/>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lang="en-GB" sz="1200" kern="1200" dirty="0">
                <a:solidFill>
                  <a:schemeClr val="tx1"/>
                </a:solidFill>
                <a:effectLst/>
                <a:latin typeface="+mn-lt"/>
                <a:ea typeface="+mn-ea"/>
                <a:cs typeface="+mn-cs"/>
              </a:rPr>
              <a:t> Working from a definition of making </a:t>
            </a:r>
            <a:r>
              <a:rPr lang="en-GB" sz="1200" b="1" kern="1200" dirty="0">
                <a:solidFill>
                  <a:schemeClr val="tx1"/>
                </a:solidFill>
                <a:effectLst/>
                <a:latin typeface="+mn-lt"/>
                <a:ea typeface="+mn-ea"/>
                <a:cs typeface="+mn-cs"/>
              </a:rPr>
              <a:t>progress </a:t>
            </a:r>
            <a:r>
              <a:rPr lang="en-GB" sz="1200" kern="1200" dirty="0">
                <a:solidFill>
                  <a:schemeClr val="tx1"/>
                </a:solidFill>
                <a:effectLst/>
                <a:latin typeface="+mn-lt"/>
                <a:ea typeface="+mn-ea"/>
                <a:cs typeface="+mn-cs"/>
              </a:rPr>
              <a:t>with learning in school as ‘knowing more and remembering more of the curriculum’, we have considered how schools can best support this to happen for their pupils. Careful curricular thinking ensures that the right components are embedded in long-term memory to enable subsequent performance in more complex tasks. </a:t>
            </a:r>
            <a:endParaRPr lang="en-GB" dirty="0"/>
          </a:p>
          <a:p>
            <a:r>
              <a:rPr lang="en-GB" sz="1200" kern="1200" dirty="0">
                <a:solidFill>
                  <a:schemeClr val="tx1"/>
                </a:solidFill>
                <a:effectLst/>
                <a:latin typeface="+mn-lt"/>
                <a:ea typeface="+mn-ea"/>
                <a:cs typeface="+mn-cs"/>
              </a:rPr>
              <a:t> The acquisition of knowledge through a </a:t>
            </a:r>
            <a:r>
              <a:rPr lang="en-GB" sz="1200" b="1" kern="1200" dirty="0">
                <a:solidFill>
                  <a:schemeClr val="tx1"/>
                </a:solidFill>
                <a:effectLst/>
                <a:latin typeface="+mn-lt"/>
                <a:ea typeface="+mn-ea"/>
                <a:cs typeface="+mn-cs"/>
              </a:rPr>
              <a:t>well-planned, carefully structured and sequenced curriculum </a:t>
            </a:r>
            <a:r>
              <a:rPr lang="en-GB" sz="1200" kern="1200" dirty="0">
                <a:solidFill>
                  <a:schemeClr val="tx1"/>
                </a:solidFill>
                <a:effectLst/>
                <a:latin typeface="+mn-lt"/>
                <a:ea typeface="+mn-ea"/>
                <a:cs typeface="+mn-cs"/>
              </a:rPr>
              <a:t>enables pupils to build an interconnecting </a:t>
            </a:r>
            <a:r>
              <a:rPr lang="en-GB" sz="1200" b="1" kern="1200" dirty="0">
                <a:solidFill>
                  <a:schemeClr val="tx1"/>
                </a:solidFill>
                <a:effectLst/>
                <a:latin typeface="+mn-lt"/>
                <a:ea typeface="+mn-ea"/>
                <a:cs typeface="+mn-cs"/>
              </a:rPr>
              <a:t>schema</a:t>
            </a:r>
            <a:r>
              <a:rPr lang="en-GB" sz="1200" kern="1200" dirty="0">
                <a:solidFill>
                  <a:schemeClr val="tx1"/>
                </a:solidFill>
                <a:effectLst/>
                <a:latin typeface="+mn-lt"/>
                <a:ea typeface="+mn-ea"/>
                <a:cs typeface="+mn-cs"/>
              </a:rPr>
              <a:t>. Expertise depends on rich and detailed structures of relevant knowledge stored in long-term memory. </a:t>
            </a:r>
            <a:endParaRPr lang="en-GB" dirty="0"/>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Understanding </a:t>
            </a:r>
            <a:r>
              <a:rPr lang="en-GB" sz="1200" kern="1200" dirty="0">
                <a:solidFill>
                  <a:schemeClr val="tx1"/>
                </a:solidFill>
                <a:effectLst/>
                <a:latin typeface="+mn-lt"/>
                <a:ea typeface="+mn-ea"/>
                <a:cs typeface="+mn-cs"/>
              </a:rPr>
              <a:t>deepens as structures of knowledge stored in long-term memory become increasingly complex. Having these things firmly in mind at inspection when looking at a school’s curriculum enables us to consider its effectiveness. </a:t>
            </a:r>
            <a:endParaRPr lang="en-GB" dirty="0"/>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Remember</a:t>
            </a:r>
            <a:r>
              <a:rPr lang="en-GB" sz="1200" kern="1200" dirty="0">
                <a:solidFill>
                  <a:schemeClr val="tx1"/>
                </a:solidFill>
                <a:effectLst/>
                <a:latin typeface="+mn-lt"/>
                <a:ea typeface="+mn-ea"/>
                <a:cs typeface="+mn-cs"/>
              </a:rPr>
              <a:t>: study, recall, recall, recall, recall! And ‘recall’ does not refer just to formal testing – it may be that pupils recall prior learning by applying it in a new context, for example, or by writing an essay, or explaining their knowledge to someone else. The struggle of trying to retrieve information is what makes memory stronger. </a:t>
            </a:r>
            <a:endParaRPr lang="en-GB" dirty="0"/>
          </a:p>
          <a:p>
            <a:pPr eaLnBrk="1" hangingPunct="1"/>
            <a:r>
              <a:rPr lang="en-GB" altLang="en-US" dirty="0">
                <a:latin typeface="Times New Roman" charset="0"/>
                <a:ea typeface="ＭＳ Ｐゴシック" charset="-128"/>
              </a:rPr>
              <a:t>Caution planning a week in advance can lead to focus on teaching not learning</a:t>
            </a:r>
          </a:p>
          <a:p>
            <a:pPr eaLnBrk="1" hangingPunct="1"/>
            <a:r>
              <a:rPr lang="en-GB" altLang="en-US" dirty="0">
                <a:latin typeface="Times New Roman" charset="0"/>
                <a:ea typeface="ＭＳ Ｐゴシック" charset="-128"/>
              </a:rPr>
              <a:t> key to successful AfL is never to take anything for granted need to continually check KU</a:t>
            </a:r>
          </a:p>
          <a:p>
            <a:pPr eaLnBrk="1" hangingPunct="1"/>
            <a:r>
              <a:rPr lang="en-GB" altLang="en-US" dirty="0">
                <a:latin typeface="Times New Roman" charset="0"/>
                <a:ea typeface="ＭＳ Ｐゴシック" charset="-128"/>
              </a:rPr>
              <a:t>NC is not a best fit  pupils need to progress emerging, securing, embedding mastering</a:t>
            </a:r>
          </a:p>
          <a:p>
            <a:pPr eaLnBrk="1" hangingPunct="1"/>
            <a:r>
              <a:rPr lang="en-GB" altLang="en-US" dirty="0">
                <a:latin typeface="Times New Roman" charset="0"/>
                <a:ea typeface="ＭＳ Ｐゴシック" charset="-128"/>
              </a:rPr>
              <a:t>Knowing where pupils are on tis continuum used to plan</a:t>
            </a:r>
          </a:p>
        </p:txBody>
      </p:sp>
    </p:spTree>
    <p:extLst>
      <p:ext uri="{BB962C8B-B14F-4D97-AF65-F5344CB8AC3E}">
        <p14:creationId xmlns:p14="http://schemas.microsoft.com/office/powerpoint/2010/main" val="2348101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Para 182  Learning can be defined as an alteration in long-term memory. If nothing has altered in long-term memory, nothing has been learned. However, transfer to long-term memory depends on the rich processes described above. In order to develop understanding, pupils connect new knowledge with existing knowledge. Pupils also need to develop fluency and unconsciously apply their knowledge as skills. This must not be reduced to, or confused with, simply memorising facts. Inspectors will be alert to unnecessary or excessive attempts to simply prompt pupils to learn glossaries or long lists of disconnected facts. </a:t>
            </a:r>
            <a:r>
              <a:rPr lang="en-GB" sz="1200" b="1" kern="1200" dirty="0">
                <a:solidFill>
                  <a:schemeClr val="tx1"/>
                </a:solidFill>
                <a:effectLst/>
                <a:latin typeface="+mn-lt"/>
                <a:ea typeface="+mn-ea"/>
                <a:cs typeface="+mn-cs"/>
              </a:rPr>
              <a:t>Remember</a:t>
            </a:r>
            <a:r>
              <a:rPr lang="en-GB" sz="1200" kern="1200" dirty="0">
                <a:solidFill>
                  <a:schemeClr val="tx1"/>
                </a:solidFill>
                <a:effectLst/>
                <a:latin typeface="+mn-lt"/>
                <a:ea typeface="+mn-ea"/>
                <a:cs typeface="+mn-cs"/>
              </a:rPr>
              <a:t>: study, recall, recall, recall, recall! And ‘recall’ does not refer just to formal testing – it may be that pupils recall prior learning by applying it in a new context, for example, or by writing an essay, or explaining their knowledge to someone else. The struggle of trying to retrieve information is what makes memory stronger.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Slide Number Placeholder 3"/>
          <p:cNvSpPr>
            <a:spLocks noGrp="1"/>
          </p:cNvSpPr>
          <p:nvPr>
            <p:ph type="sldNum" sz="quarter" idx="5"/>
          </p:nvPr>
        </p:nvSpPr>
        <p:spPr/>
        <p:txBody>
          <a:bodyPr/>
          <a:lstStyle/>
          <a:p>
            <a:fld id="{03E500F0-36F7-094F-8660-8A377E4D77CE}" type="slidenum">
              <a:rPr lang="en-GB" smtClean="0"/>
              <a:t>48</a:t>
            </a:fld>
            <a:endParaRPr lang="en-GB" dirty="0"/>
          </a:p>
        </p:txBody>
      </p:sp>
    </p:spTree>
    <p:extLst>
      <p:ext uri="{BB962C8B-B14F-4D97-AF65-F5344CB8AC3E}">
        <p14:creationId xmlns:p14="http://schemas.microsoft.com/office/powerpoint/2010/main" val="3858577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Para 182  Learning can be defined as an alteration in long-term memory. If nothing has altered in long-term memory, nothing has been learned. However, transfer to long-term memory depends on the rich processes described above. In order to develop understanding, pupils connect new knowledge with existing knowledge. Pupils also need to develop fluency and unconsciously apply their knowledge as skills. This must not be reduced to, or confused with, simply memorising facts. Inspectors will be alert to unnecessary or excessive attempts to simply prompt pupils to learn glossaries or long lists of disconnected facts. </a:t>
            </a:r>
            <a:r>
              <a:rPr lang="en-GB" sz="1200" b="1" kern="1200" dirty="0">
                <a:solidFill>
                  <a:schemeClr val="tx1"/>
                </a:solidFill>
                <a:effectLst/>
                <a:latin typeface="+mn-lt"/>
                <a:ea typeface="+mn-ea"/>
                <a:cs typeface="+mn-cs"/>
              </a:rPr>
              <a:t>Remember</a:t>
            </a:r>
            <a:r>
              <a:rPr lang="en-GB" sz="1200" kern="1200" dirty="0">
                <a:solidFill>
                  <a:schemeClr val="tx1"/>
                </a:solidFill>
                <a:effectLst/>
                <a:latin typeface="+mn-lt"/>
                <a:ea typeface="+mn-ea"/>
                <a:cs typeface="+mn-cs"/>
              </a:rPr>
              <a:t>: study, recall, recall, recall, recall! And ‘recall’ does not refer just to formal testing – it may be that pupils recall prior learning by applying it in a new context, for example, or by writing an essay, or explaining their knowledge to someone else. The struggle of trying to retrieve information is what makes memory stronger.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Slide Number Placeholder 3"/>
          <p:cNvSpPr>
            <a:spLocks noGrp="1"/>
          </p:cNvSpPr>
          <p:nvPr>
            <p:ph type="sldNum" sz="quarter" idx="5"/>
          </p:nvPr>
        </p:nvSpPr>
        <p:spPr/>
        <p:txBody>
          <a:bodyPr/>
          <a:lstStyle/>
          <a:p>
            <a:fld id="{03E500F0-36F7-094F-8660-8A377E4D77CE}" type="slidenum">
              <a:rPr lang="en-GB" smtClean="0"/>
              <a:t>49</a:t>
            </a:fld>
            <a:endParaRPr lang="en-GB" dirty="0"/>
          </a:p>
        </p:txBody>
      </p:sp>
    </p:spTree>
    <p:extLst>
      <p:ext uri="{BB962C8B-B14F-4D97-AF65-F5344CB8AC3E}">
        <p14:creationId xmlns:p14="http://schemas.microsoft.com/office/powerpoint/2010/main" val="268806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HOW IT WIL BE EVLAUATED PARA 180</a:t>
            </a:r>
          </a:p>
          <a:p>
            <a:r>
              <a:rPr lang="en-GB" dirty="0"/>
              <a:t>Para 168</a:t>
            </a:r>
          </a:p>
          <a:p>
            <a:r>
              <a:rPr lang="en-GB" sz="1200" b="1" dirty="0">
                <a:solidFill>
                  <a:srgbClr val="FF0090"/>
                </a:solidFill>
                <a:latin typeface="+mn-lt"/>
              </a:rPr>
              <a:t>How ‘Intent’ Will Be Judged They</a:t>
            </a:r>
            <a:r>
              <a:rPr lang="en-GB" i="1" dirty="0"/>
              <a:t> will assess a school’s curriculum favourably when leaders have built a curriculum with appropriate coverage, content, structure and sequencing and implemented it effectively.</a:t>
            </a:r>
          </a:p>
          <a:p>
            <a:r>
              <a:rPr lang="en-GB" i="1" dirty="0"/>
              <a:t>Ofsted will judge schools that take radically different approaches to the curriculum fairly. </a:t>
            </a:r>
            <a:endParaRPr lang="en-GB" dirty="0"/>
          </a:p>
          <a:p>
            <a:r>
              <a:rPr lang="en-GB" dirty="0"/>
              <a:t>Inspectors will draw evidence about leaders’ curriculum intent principally from discussion with senior and subject leaders focusing on endpoints, specific and appropriate content and the sequencing of the content. Ask why you have selected to study one aspect.. E.g the Arctic in KS1 when this is way beyond pupils experiences… or why chosen Manchester as a city    to compare with a fictional island when the school is based in London? Etc why have you chosen to teach the Tudors in Yr 3 and an ancient civilisation is Yr 4?  </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50</a:t>
            </a:fld>
            <a:endParaRPr lang="en-US" dirty="0"/>
          </a:p>
        </p:txBody>
      </p:sp>
    </p:spTree>
    <p:extLst>
      <p:ext uri="{BB962C8B-B14F-4D97-AF65-F5344CB8AC3E}">
        <p14:creationId xmlns:p14="http://schemas.microsoft.com/office/powerpoint/2010/main" val="3479481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400" b="1" dirty="0">
                <a:solidFill>
                  <a:srgbClr val="FF0090"/>
                </a:solidFill>
              </a:rPr>
              <a:t>Judgments based on:</a:t>
            </a:r>
          </a:p>
          <a:p>
            <a:pPr>
              <a:buClr>
                <a:srgbClr val="FF0090"/>
              </a:buClr>
              <a:buFont typeface="Wingdings" pitchFamily="2" charset="2"/>
              <a:buChar char="v"/>
            </a:pPr>
            <a:r>
              <a:rPr lang="en-GB" sz="2400" b="0" dirty="0">
                <a:latin typeface="+mn-lt"/>
              </a:rPr>
              <a:t>school leaders and teachers plan the content which is </a:t>
            </a:r>
            <a:r>
              <a:rPr lang="en-GB" sz="2400" b="1" i="1" dirty="0">
                <a:latin typeface="+mn-lt"/>
              </a:rPr>
              <a:t>logically sequenced</a:t>
            </a:r>
            <a:r>
              <a:rPr lang="en-GB" sz="2400" b="0" dirty="0">
                <a:latin typeface="+mn-lt"/>
              </a:rPr>
              <a:t> in each subject; </a:t>
            </a:r>
          </a:p>
          <a:p>
            <a:pPr>
              <a:buClr>
                <a:srgbClr val="FF0090"/>
              </a:buClr>
              <a:buFont typeface="Wingdings" pitchFamily="2" charset="2"/>
              <a:buChar char="v"/>
            </a:pPr>
            <a:r>
              <a:rPr lang="en-GB" sz="2400" dirty="0"/>
              <a:t>the intended curriculum addresses </a:t>
            </a:r>
            <a:r>
              <a:rPr lang="en-GB" sz="2400" b="1" dirty="0"/>
              <a:t>social disadvantage by addressing gaps</a:t>
            </a:r>
            <a:r>
              <a:rPr lang="en-GB" sz="2400" dirty="0"/>
              <a:t> in knowledge and skills;</a:t>
            </a:r>
          </a:p>
          <a:p>
            <a:pPr>
              <a:buClr>
                <a:srgbClr val="FF0090"/>
              </a:buClr>
              <a:buFont typeface="Wingdings" pitchFamily="2" charset="2"/>
              <a:buChar char="v"/>
            </a:pPr>
            <a:r>
              <a:rPr lang="en-GB" sz="2400" dirty="0"/>
              <a:t>leaders support teachers, particularly regarding </a:t>
            </a:r>
            <a:r>
              <a:rPr lang="en-GB" sz="2400" b="1" i="1" dirty="0"/>
              <a:t>subject knowledge </a:t>
            </a:r>
            <a:r>
              <a:rPr lang="en-GB" sz="2400" dirty="0"/>
              <a:t>and workload</a:t>
            </a:r>
          </a:p>
          <a:p>
            <a:pPr>
              <a:buClr>
                <a:srgbClr val="FF0090"/>
              </a:buClr>
              <a:buFont typeface="Wingdings" pitchFamily="2" charset="2"/>
              <a:buChar char="v"/>
            </a:pPr>
            <a:r>
              <a:rPr lang="en-GB" sz="2400" dirty="0"/>
              <a:t> teachers act as good role models in </a:t>
            </a:r>
            <a:r>
              <a:rPr lang="en-GB" sz="2400" b="1" dirty="0"/>
              <a:t>developing language skills</a:t>
            </a:r>
          </a:p>
          <a:p>
            <a:pPr>
              <a:buClr>
                <a:srgbClr val="FF0090"/>
              </a:buClr>
              <a:buFont typeface="Wingdings" pitchFamily="2" charset="2"/>
              <a:buChar char="v"/>
            </a:pPr>
            <a:r>
              <a:rPr lang="en-GB" sz="2400" dirty="0"/>
              <a:t>teaching and assessment is fulfilling the intent:</a:t>
            </a:r>
          </a:p>
          <a:p>
            <a:pPr lvl="1"/>
            <a:r>
              <a:rPr lang="en-GB" sz="2000" dirty="0" err="1"/>
              <a:t>AfL</a:t>
            </a:r>
            <a:r>
              <a:rPr lang="en-GB" sz="2000" dirty="0"/>
              <a:t>: responsive teaching</a:t>
            </a:r>
          </a:p>
          <a:p>
            <a:pPr lvl="1"/>
            <a:r>
              <a:rPr lang="en-GB" sz="2000" b="1" dirty="0"/>
              <a:t>Promotion of discussion and pupils’ recall of material</a:t>
            </a:r>
          </a:p>
          <a:p>
            <a:pPr lvl="1"/>
            <a:r>
              <a:rPr lang="en-GB" sz="2000" dirty="0"/>
              <a:t>Reading, including Phonics</a:t>
            </a:r>
          </a:p>
          <a:p>
            <a:pPr marL="0" indent="0">
              <a:buNone/>
            </a:pPr>
            <a:r>
              <a:rPr lang="en-GB" sz="1200" b="1" dirty="0">
                <a:solidFill>
                  <a:schemeClr val="accent2"/>
                </a:solidFill>
              </a:rPr>
              <a:t>Criteria:</a:t>
            </a:r>
          </a:p>
          <a:p>
            <a:pPr>
              <a:buClr>
                <a:srgbClr val="FF0090"/>
              </a:buClr>
              <a:buFont typeface="Wingdings" pitchFamily="2" charset="2"/>
              <a:buChar char="v"/>
            </a:pPr>
            <a:r>
              <a:rPr lang="en-GB" sz="1200" dirty="0"/>
              <a:t>Over the course of study, teaching is designed to help pupils to </a:t>
            </a:r>
            <a:r>
              <a:rPr lang="en-GB" sz="1200" b="1" dirty="0"/>
              <a:t>remember long term </a:t>
            </a:r>
            <a:r>
              <a:rPr lang="en-GB" sz="1200" dirty="0"/>
              <a:t>the content they have been taught and to </a:t>
            </a:r>
            <a:r>
              <a:rPr lang="en-GB" sz="1200" b="1" dirty="0"/>
              <a:t>integrate new knowledge into larger ideas</a:t>
            </a:r>
            <a:r>
              <a:rPr lang="en-GB" sz="1200" dirty="0"/>
              <a:t>’</a:t>
            </a:r>
          </a:p>
          <a:p>
            <a:pPr marL="0" indent="0">
              <a:buClr>
                <a:srgbClr val="FF0090"/>
              </a:buClr>
              <a:buNone/>
            </a:pPr>
            <a:r>
              <a:rPr lang="en-GB" sz="1200" b="1" dirty="0">
                <a:solidFill>
                  <a:schemeClr val="accent2"/>
                </a:solidFill>
              </a:rPr>
              <a:t>also</a:t>
            </a:r>
          </a:p>
          <a:p>
            <a:pPr>
              <a:buClr>
                <a:srgbClr val="FF0090"/>
              </a:buClr>
              <a:buFont typeface="Wingdings" pitchFamily="2" charset="2"/>
              <a:buChar char="v"/>
            </a:pPr>
            <a:r>
              <a:rPr lang="en-GB" sz="1200" dirty="0"/>
              <a:t>use assessment well e.g. to help pupils embed and use knowledge fluently.</a:t>
            </a:r>
            <a:endParaRPr lang="en-US" dirty="0"/>
          </a:p>
        </p:txBody>
      </p:sp>
      <p:sp>
        <p:nvSpPr>
          <p:cNvPr id="4" name="Slide Number Placeholder 3"/>
          <p:cNvSpPr>
            <a:spLocks noGrp="1"/>
          </p:cNvSpPr>
          <p:nvPr>
            <p:ph type="sldNum" sz="quarter" idx="5"/>
          </p:nvPr>
        </p:nvSpPr>
        <p:spPr/>
        <p:txBody>
          <a:bodyPr/>
          <a:lstStyle/>
          <a:p>
            <a:fld id="{06AB42AD-047F-DD44-8AB5-2C72C19A6D3C}" type="slidenum">
              <a:rPr lang="en-US" smtClean="0"/>
              <a:t>51</a:t>
            </a:fld>
            <a:endParaRPr lang="en-US"/>
          </a:p>
        </p:txBody>
      </p:sp>
    </p:spTree>
    <p:extLst>
      <p:ext uri="{BB962C8B-B14F-4D97-AF65-F5344CB8AC3E}">
        <p14:creationId xmlns:p14="http://schemas.microsoft.com/office/powerpoint/2010/main" val="4095464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400" b="1">
                <a:solidFill>
                  <a:srgbClr val="FF0090"/>
                </a:solidFill>
              </a:rPr>
              <a:t>Judgments based on:</a:t>
            </a:r>
          </a:p>
          <a:p>
            <a:pPr>
              <a:buClr>
                <a:srgbClr val="FF0090"/>
              </a:buClr>
              <a:buFont typeface="Wingdings" pitchFamily="2" charset="2"/>
              <a:buChar char="v"/>
            </a:pPr>
            <a:r>
              <a:rPr lang="en-GB" sz="2400" b="0">
                <a:latin typeface="+mn-lt"/>
              </a:rPr>
              <a:t>school leaders and teachers plan the content which is </a:t>
            </a:r>
            <a:r>
              <a:rPr lang="en-GB" sz="2400" b="1" i="1">
                <a:latin typeface="+mn-lt"/>
              </a:rPr>
              <a:t>logically sequenced</a:t>
            </a:r>
            <a:r>
              <a:rPr lang="en-GB" sz="2400" b="0">
                <a:latin typeface="+mn-lt"/>
              </a:rPr>
              <a:t> in each subject; </a:t>
            </a:r>
          </a:p>
          <a:p>
            <a:pPr>
              <a:buClr>
                <a:srgbClr val="FF0090"/>
              </a:buClr>
              <a:buFont typeface="Wingdings" pitchFamily="2" charset="2"/>
              <a:buChar char="v"/>
            </a:pPr>
            <a:r>
              <a:rPr lang="en-GB" sz="2400"/>
              <a:t>the intended curriculum addresses </a:t>
            </a:r>
            <a:r>
              <a:rPr lang="en-GB" sz="2400" b="1"/>
              <a:t>social disadvantage by addressing gaps</a:t>
            </a:r>
            <a:r>
              <a:rPr lang="en-GB" sz="2400"/>
              <a:t> in knowledge and skills;</a:t>
            </a:r>
          </a:p>
          <a:p>
            <a:pPr>
              <a:buClr>
                <a:srgbClr val="FF0090"/>
              </a:buClr>
              <a:buFont typeface="Wingdings" pitchFamily="2" charset="2"/>
              <a:buChar char="v"/>
            </a:pPr>
            <a:r>
              <a:rPr lang="en-GB" sz="2400"/>
              <a:t>leaders support teachers, particularly regarding </a:t>
            </a:r>
            <a:r>
              <a:rPr lang="en-GB" sz="2400" b="1" i="1"/>
              <a:t>subject knowledge </a:t>
            </a:r>
            <a:r>
              <a:rPr lang="en-GB" sz="2400"/>
              <a:t>and workload</a:t>
            </a:r>
          </a:p>
          <a:p>
            <a:pPr>
              <a:buClr>
                <a:srgbClr val="FF0090"/>
              </a:buClr>
              <a:buFont typeface="Wingdings" pitchFamily="2" charset="2"/>
              <a:buChar char="v"/>
            </a:pPr>
            <a:r>
              <a:rPr lang="en-GB" sz="2400"/>
              <a:t> teachers act as good role models in </a:t>
            </a:r>
            <a:r>
              <a:rPr lang="en-GB" sz="2400" b="1"/>
              <a:t>developing language skills</a:t>
            </a:r>
          </a:p>
          <a:p>
            <a:pPr>
              <a:buClr>
                <a:srgbClr val="FF0090"/>
              </a:buClr>
              <a:buFont typeface="Wingdings" pitchFamily="2" charset="2"/>
              <a:buChar char="v"/>
            </a:pPr>
            <a:r>
              <a:rPr lang="en-GB" sz="2400"/>
              <a:t>teaching and assessment is fulfilling the intent:</a:t>
            </a:r>
          </a:p>
          <a:p>
            <a:pPr lvl="1"/>
            <a:r>
              <a:rPr lang="en-GB" sz="2000"/>
              <a:t>AfL: responsive teaching</a:t>
            </a:r>
          </a:p>
          <a:p>
            <a:pPr lvl="1"/>
            <a:r>
              <a:rPr lang="en-GB" sz="2000" b="1"/>
              <a:t>Promotion of discussion and pupils’ recall of material</a:t>
            </a:r>
          </a:p>
          <a:p>
            <a:pPr lvl="1"/>
            <a:r>
              <a:rPr lang="en-GB" sz="2000"/>
              <a:t>Reading, including Phonics</a:t>
            </a:r>
          </a:p>
          <a:p>
            <a:pPr marL="0" indent="0">
              <a:buNone/>
            </a:pPr>
            <a:r>
              <a:rPr lang="en-GB" sz="1200" b="1">
                <a:solidFill>
                  <a:schemeClr val="accent2"/>
                </a:solidFill>
              </a:rPr>
              <a:t>Criteria:</a:t>
            </a:r>
          </a:p>
          <a:p>
            <a:pPr>
              <a:buClr>
                <a:srgbClr val="FF0090"/>
              </a:buClr>
              <a:buFont typeface="Wingdings" pitchFamily="2" charset="2"/>
              <a:buChar char="v"/>
            </a:pPr>
            <a:r>
              <a:rPr lang="en-GB" sz="1200"/>
              <a:t>Over the course of study, teaching is designed to help pupils to </a:t>
            </a:r>
            <a:r>
              <a:rPr lang="en-GB" sz="1200" b="1"/>
              <a:t>remember long term </a:t>
            </a:r>
            <a:r>
              <a:rPr lang="en-GB" sz="1200"/>
              <a:t>the content they have been taught and to </a:t>
            </a:r>
            <a:r>
              <a:rPr lang="en-GB" sz="1200" b="1"/>
              <a:t>integrate new knowledge into larger ideas</a:t>
            </a:r>
            <a:r>
              <a:rPr lang="en-GB" sz="1200"/>
              <a:t>’</a:t>
            </a:r>
          </a:p>
          <a:p>
            <a:pPr marL="0" indent="0">
              <a:buClr>
                <a:srgbClr val="FF0090"/>
              </a:buClr>
              <a:buNone/>
            </a:pPr>
            <a:r>
              <a:rPr lang="en-GB" sz="1200" b="1">
                <a:solidFill>
                  <a:schemeClr val="accent2"/>
                </a:solidFill>
              </a:rPr>
              <a:t>also</a:t>
            </a:r>
          </a:p>
          <a:p>
            <a:pPr>
              <a:buClr>
                <a:srgbClr val="FF0090"/>
              </a:buClr>
              <a:buFont typeface="Wingdings" pitchFamily="2" charset="2"/>
              <a:buChar char="v"/>
            </a:pPr>
            <a:r>
              <a:rPr lang="en-GB" sz="1200"/>
              <a:t>use assessment well e.g. to help pupils embed and use knowledge fluently.</a:t>
            </a:r>
            <a:endParaRPr lang="en-US"/>
          </a:p>
        </p:txBody>
      </p:sp>
      <p:sp>
        <p:nvSpPr>
          <p:cNvPr id="4" name="Slide Number Placeholder 3"/>
          <p:cNvSpPr>
            <a:spLocks noGrp="1"/>
          </p:cNvSpPr>
          <p:nvPr>
            <p:ph type="sldNum" sz="quarter" idx="5"/>
          </p:nvPr>
        </p:nvSpPr>
        <p:spPr/>
        <p:txBody>
          <a:bodyPr/>
          <a:lstStyle/>
          <a:p>
            <a:fld id="{06AB42AD-047F-DD44-8AB5-2C72C19A6D3C}" type="slidenum">
              <a:rPr lang="en-US" smtClean="0"/>
              <a:t>52</a:t>
            </a:fld>
            <a:endParaRPr lang="en-US"/>
          </a:p>
        </p:txBody>
      </p:sp>
    </p:spTree>
    <p:extLst>
      <p:ext uri="{BB962C8B-B14F-4D97-AF65-F5344CB8AC3E}">
        <p14:creationId xmlns:p14="http://schemas.microsoft.com/office/powerpoint/2010/main" val="151304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a:t>
            </a:r>
            <a:r>
              <a:rPr lang="en-GB" sz="1200" dirty="0"/>
              <a:t>(‘</a:t>
            </a:r>
            <a:r>
              <a:rPr lang="en-GB"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Outcomes clearly matter and will of course continue to be considered, but in the context of what is being taught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schools can still use internal data to highlight progress, but inspectors would rather leaders explain what the data tells inspectors about pupils and about what the school is doing, than give inspectors a large file of data to look through. Mathew Purves HMI inspectors will spend less time analysing data and more time having conversations with leaders, teachers and pupils.</a:t>
            </a:r>
            <a:endParaRPr lang="en-GB" sz="1200" dirty="0"/>
          </a:p>
          <a:p>
            <a:r>
              <a:rPr lang="en-GB" sz="1200" b="0" i="0" u="none" strike="noStrike" kern="1200" dirty="0">
                <a:solidFill>
                  <a:schemeClr val="tx1"/>
                </a:solidFill>
                <a:effectLst/>
                <a:latin typeface="+mn-lt"/>
                <a:ea typeface="+mn-ea"/>
                <a:cs typeface="+mn-cs"/>
              </a:rPr>
              <a:t> HMI say that Inspectors will not ask to see internal data – </a:t>
            </a:r>
            <a:r>
              <a:rPr lang="en-GB" sz="1200" b="1" i="0" u="none" strike="noStrike" kern="1200" dirty="0">
                <a:solidFill>
                  <a:schemeClr val="tx1"/>
                </a:solidFill>
                <a:effectLst/>
                <a:latin typeface="+mn-lt"/>
                <a:ea typeface="+mn-ea"/>
                <a:cs typeface="+mn-cs"/>
              </a:rPr>
              <a:t>if it is provided and there is a valid and appropriate reason to look at it alongside other sources of evidence, then that would not be refused. Teachers and leaders will be recognised as experts in their field, not data managers.</a:t>
            </a:r>
          </a:p>
          <a:p>
            <a:r>
              <a:rPr lang="en-GB" sz="1200" b="1" i="0" u="none" strike="noStrike" kern="1200" dirty="0">
                <a:solidFill>
                  <a:schemeClr val="tx1"/>
                </a:solidFill>
                <a:effectLst/>
                <a:latin typeface="+mn-lt"/>
                <a:ea typeface="+mn-ea"/>
                <a:cs typeface="+mn-cs"/>
              </a:rPr>
              <a:t>In the absence of internal data, what evidence could an improving school use to show their impact?</a:t>
            </a:r>
            <a:endParaRPr lang="en-GB" sz="1200" b="0" i="0" u="none" strike="noStrike" kern="1200" dirty="0">
              <a:solidFill>
                <a:schemeClr val="tx1"/>
              </a:solidFill>
              <a:effectLst/>
              <a:latin typeface="+mn-lt"/>
              <a:ea typeface="+mn-ea"/>
              <a:cs typeface="+mn-cs"/>
            </a:endParaRPr>
          </a:p>
          <a:p>
            <a:pPr marL="228600" indent="-228600">
              <a:buAutoNum type="alphaUcPeriod"/>
            </a:pPr>
            <a:r>
              <a:rPr lang="en-GB" sz="1200" b="0" i="0" u="none" strike="noStrike" kern="1200" dirty="0">
                <a:solidFill>
                  <a:schemeClr val="tx1"/>
                </a:solidFill>
                <a:effectLst/>
                <a:latin typeface="+mn-lt"/>
                <a:ea typeface="+mn-ea"/>
                <a:cs typeface="+mn-cs"/>
              </a:rPr>
              <a:t>School leaders should use the initial conversation with inspectors to highlight progress that has been made. First-hand evidence of progress should be shown to inspectors through methods such as lesson observations, book scrutiny, and talking to leaders, teachers and pupils.</a:t>
            </a:r>
          </a:p>
          <a:p>
            <a:r>
              <a:rPr lang="en-GB" sz="1200" b="1" kern="1200" dirty="0">
                <a:solidFill>
                  <a:schemeClr val="tx1"/>
                </a:solidFill>
                <a:effectLst/>
                <a:latin typeface="+mn-lt"/>
                <a:ea typeface="+mn-ea"/>
                <a:cs typeface="+mn-cs"/>
              </a:rPr>
              <a:t>Implications for inspectors </a:t>
            </a:r>
            <a:endParaRPr lang="en-GB" dirty="0"/>
          </a:p>
          <a:p>
            <a:r>
              <a:rPr lang="en-GB" sz="1200" kern="1200" dirty="0">
                <a:solidFill>
                  <a:schemeClr val="tx1"/>
                </a:solidFill>
                <a:effectLst/>
                <a:latin typeface="+mn-lt"/>
                <a:ea typeface="+mn-ea"/>
                <a:cs typeface="+mn-cs"/>
              </a:rPr>
              <a:t>Inspectors are reminded to use meaningful data to inform the inspection, and not to focus on single measures with small cohorts. The IDSR will highlight where data is meaningful and statistically significant. </a:t>
            </a:r>
            <a:endParaRPr lang="en-GB" dirty="0"/>
          </a:p>
          <a:p>
            <a:r>
              <a:rPr lang="en-GB" sz="1200" kern="1200" dirty="0">
                <a:solidFill>
                  <a:schemeClr val="tx1"/>
                </a:solidFill>
                <a:effectLst/>
                <a:latin typeface="+mn-lt"/>
                <a:ea typeface="+mn-ea"/>
                <a:cs typeface="+mn-cs"/>
              </a:rPr>
              <a:t>Contextual information for pupils with special educational needs and/or disabilities (SEND) will continue to be included in the new IDSRs to aid inspectors to gather evidence about these pupils as part of their deep dives into the curriculum. This will support inspectors to write about pupils with SEND in the inspection report, as required by statute. </a:t>
            </a:r>
            <a:endParaRPr lang="en-GB" dirty="0"/>
          </a:p>
          <a:p>
            <a:r>
              <a:rPr lang="en-GB" sz="1200" kern="1200" dirty="0">
                <a:solidFill>
                  <a:schemeClr val="tx1"/>
                </a:solidFill>
                <a:effectLst/>
                <a:latin typeface="+mn-lt"/>
                <a:ea typeface="+mn-ea"/>
                <a:cs typeface="+mn-cs"/>
              </a:rPr>
              <a:t>Pupils with SEND should not be treated as a homogenous group due to the often vastly different types of pupils’ needs. It is </a:t>
            </a:r>
            <a:r>
              <a:rPr lang="en-GB" sz="1200" b="1" kern="1200" dirty="0">
                <a:solidFill>
                  <a:schemeClr val="tx1"/>
                </a:solidFill>
                <a:effectLst/>
                <a:latin typeface="+mn-lt"/>
                <a:ea typeface="+mn-ea"/>
                <a:cs typeface="+mn-cs"/>
              </a:rPr>
              <a:t>not </a:t>
            </a:r>
            <a:r>
              <a:rPr lang="en-GB" sz="1200" kern="1200" dirty="0">
                <a:solidFill>
                  <a:schemeClr val="tx1"/>
                </a:solidFill>
                <a:effectLst/>
                <a:latin typeface="+mn-lt"/>
                <a:ea typeface="+mn-ea"/>
                <a:cs typeface="+mn-cs"/>
              </a:rPr>
              <a:t>appropriate to produce and analyse grouped averages at school level for pupils with SEND and to compare this with local or national benchmarks. </a:t>
            </a:r>
            <a:endParaRPr lang="en-GB" dirty="0"/>
          </a:p>
          <a:p>
            <a:pPr marL="228600" indent="-228600">
              <a:buAutoNum type="alphaUcPeriod"/>
            </a:pP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5</a:t>
            </a:fld>
            <a:endParaRPr lang="en-US" dirty="0"/>
          </a:p>
        </p:txBody>
      </p:sp>
    </p:spTree>
    <p:extLst>
      <p:ext uri="{BB962C8B-B14F-4D97-AF65-F5344CB8AC3E}">
        <p14:creationId xmlns:p14="http://schemas.microsoft.com/office/powerpoint/2010/main" val="2257282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t>Our neural networks make up a map that represents our general knowledge about the world.  This neural map is often called “schema”.  Our </a:t>
            </a:r>
            <a:r>
              <a:rPr lang="en-US" altLang="en-US" sz="1200">
                <a:solidFill>
                  <a:srgbClr val="C00000"/>
                </a:solidFill>
              </a:rPr>
              <a:t>schema</a:t>
            </a:r>
            <a:r>
              <a:rPr lang="en-US" altLang="en-US" sz="1200"/>
              <a:t> provides us with the  </a:t>
            </a:r>
            <a:r>
              <a:rPr lang="en-US" altLang="en-US" sz="1200">
                <a:solidFill>
                  <a:srgbClr val="C00000"/>
                </a:solidFill>
              </a:rPr>
              <a:t>way for us to  understand a subject or the world around us</a:t>
            </a:r>
            <a:r>
              <a:rPr lang="en-US" altLang="en-US" sz="1200" b="1"/>
              <a:t>.</a:t>
            </a:r>
          </a:p>
          <a:p>
            <a:pPr algn="ctr">
              <a:defRPr/>
            </a:pPr>
            <a:r>
              <a:rPr lang="en-US" altLang="en-US" sz="1200" b="1">
                <a:solidFill>
                  <a:srgbClr val="FF0090"/>
                </a:solidFill>
              </a:rPr>
              <a:t>“</a:t>
            </a:r>
            <a:r>
              <a:rPr lang="en-US" altLang="en-US" sz="1200" b="1">
                <a:solidFill>
                  <a:srgbClr val="C00000"/>
                </a:solidFill>
              </a:rPr>
              <a:t>In order to comprehend, we select a schema that seems appropriate </a:t>
            </a:r>
          </a:p>
          <a:p>
            <a:pPr algn="ctr">
              <a:defRPr/>
            </a:pPr>
            <a:r>
              <a:rPr lang="en-US" altLang="en-US" sz="1200" b="1">
                <a:solidFill>
                  <a:srgbClr val="C00000"/>
                </a:solidFill>
              </a:rPr>
              <a:t>and fill in the missing information.”</a:t>
            </a:r>
          </a:p>
          <a:p>
            <a:pPr algn="ctr">
              <a:defRPr/>
            </a:pPr>
            <a:r>
              <a:rPr lang="en-US" altLang="en-US" sz="1200" b="1">
                <a:solidFill>
                  <a:srgbClr val="C00000"/>
                </a:solidFill>
              </a:rPr>
              <a:t>Pat Wolfe</a:t>
            </a:r>
          </a:p>
          <a:p>
            <a:pPr algn="ctr">
              <a:defRPr/>
            </a:pPr>
            <a:r>
              <a:rPr lang="en-US" altLang="en-US" sz="1200" b="1"/>
              <a:t>Without the appropriate schema, pupils have no way</a:t>
            </a:r>
          </a:p>
          <a:p>
            <a:pPr algn="ctr">
              <a:defRPr/>
            </a:pPr>
            <a:r>
              <a:rPr lang="en-US" altLang="en-US" sz="1200" b="1"/>
              <a:t>to assimilate new information</a:t>
            </a:r>
            <a:r>
              <a:rPr lang="en-US" altLang="en-US">
                <a:solidFill>
                  <a:srgbClr val="FF0000"/>
                </a:solidFill>
                <a:latin typeface="Comic Sans MS" charset="0"/>
              </a:rPr>
              <a:t>.   </a:t>
            </a:r>
            <a:endParaRPr lang="en-US" altLang="en-US">
              <a:solidFill>
                <a:srgbClr val="FF0000"/>
              </a:solidFill>
              <a:latin typeface="Genev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a:p>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53</a:t>
            </a:fld>
            <a:endParaRPr lang="en-US"/>
          </a:p>
        </p:txBody>
      </p:sp>
    </p:spTree>
    <p:extLst>
      <p:ext uri="{BB962C8B-B14F-4D97-AF65-F5344CB8AC3E}">
        <p14:creationId xmlns:p14="http://schemas.microsoft.com/office/powerpoint/2010/main" val="3696399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400"/>
              <a:t>Notes:</a:t>
            </a:r>
            <a:r>
              <a:rPr lang="en-GB" sz="2400"/>
              <a:t>The struggle of trying  to retrieve is what makes memory stronger  the forgetting curve shows how the brains ability to retain information decreases after each review of information and the speed at which information is forgotten decreases </a:t>
            </a:r>
          </a:p>
          <a:p>
            <a:pPr>
              <a:spcBef>
                <a:spcPct val="0"/>
              </a:spcBef>
            </a:pPr>
            <a:endParaRPr lang="en-US" altLang="en-US" sz="2400"/>
          </a:p>
          <a:p>
            <a:pPr>
              <a:spcBef>
                <a:spcPct val="0"/>
              </a:spcBef>
            </a:pPr>
            <a:r>
              <a:rPr lang="en-US" altLang="en-US" sz="2400"/>
              <a:t>Once sensory memory enters the brain, the limbic system takes over, screening for emotional relevance.  Relevant information is sent to short term memory where rehearsal and elaboration send it on to long term memory. Emotionally charged events are more easily recalled than mundane information.</a:t>
            </a:r>
          </a:p>
          <a:p>
            <a:pPr>
              <a:spcBef>
                <a:spcPct val="0"/>
              </a:spcBef>
            </a:pPr>
            <a:endParaRPr lang="en-US" altLang="en-US" sz="2400"/>
          </a:p>
          <a:p>
            <a:pPr>
              <a:spcBef>
                <a:spcPct val="0"/>
              </a:spcBef>
            </a:pPr>
            <a:r>
              <a:rPr lang="en-US" altLang="en-US" sz="2400"/>
              <a:t>Novelty, movement, emotionally relevant scenarios, social interaction all develop stronger connections than decontextualized or irrelevant material.</a:t>
            </a:r>
          </a:p>
          <a:p>
            <a:pPr>
              <a:spcBef>
                <a:spcPct val="0"/>
              </a:spcBef>
            </a:pPr>
            <a:endParaRPr lang="en-US" altLang="en-US" sz="2400"/>
          </a:p>
          <a:p>
            <a:pPr>
              <a:spcBef>
                <a:spcPct val="0"/>
              </a:spcBef>
            </a:pPr>
            <a:endParaRPr lang="en-US" altLang="en-US" sz="2400"/>
          </a:p>
          <a:p>
            <a:pPr>
              <a:spcBef>
                <a:spcPct val="0"/>
              </a:spcBef>
            </a:pPr>
            <a:endParaRPr lang="en-US" altLang="en-US" sz="2400"/>
          </a:p>
        </p:txBody>
      </p:sp>
    </p:spTree>
    <p:extLst>
      <p:ext uri="{BB962C8B-B14F-4D97-AF65-F5344CB8AC3E}">
        <p14:creationId xmlns:p14="http://schemas.microsoft.com/office/powerpoint/2010/main" val="142500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0"/>
              </a:spcBef>
            </a:pPr>
            <a:r>
              <a:rPr lang="en-US" altLang="en-US" sz="2400"/>
              <a:t>Notes:</a:t>
            </a:r>
          </a:p>
          <a:p>
            <a:pPr>
              <a:spcBef>
                <a:spcPct val="0"/>
              </a:spcBef>
            </a:pPr>
            <a:r>
              <a:rPr lang="en-US" altLang="en-US" sz="2400"/>
              <a:t>Information enters the brain through the senses.  The senses are literally bombarded by sensory information to the tune of millions of bits of information per second.</a:t>
            </a:r>
          </a:p>
          <a:p>
            <a:pPr>
              <a:spcBef>
                <a:spcPct val="0"/>
              </a:spcBef>
            </a:pPr>
            <a:r>
              <a:rPr lang="en-US" altLang="en-US" sz="2400"/>
              <a:t> Most of that information is immediately dropped  from the system within 5 to 20 seconds.  This dropped information is not processed and so not stored anywhere in the brain’s memory system. We can only recall or retrieve information from memory which we paid attention to in the first place.</a:t>
            </a:r>
          </a:p>
          <a:p>
            <a:pPr>
              <a:spcBef>
                <a:spcPct val="0"/>
              </a:spcBef>
            </a:pPr>
            <a:r>
              <a:rPr lang="en-US" altLang="en-US" sz="2400"/>
              <a:t>Information that makes it to short term memory must be actively processed in some way: discussing, thinking, writing, drawing, etc.</a:t>
            </a:r>
          </a:p>
          <a:p>
            <a:pPr>
              <a:spcBef>
                <a:spcPct val="0"/>
              </a:spcBef>
            </a:pPr>
            <a:r>
              <a:rPr lang="en-US" altLang="en-US" sz="2400"/>
              <a:t>Long term memory is composed of explicit and implicit memories.  Retrieval of different types of memories stored in long term memory is specific to the type of memory. Schools need to capitalize on helping students consider all the retrieval systems.</a:t>
            </a:r>
          </a:p>
          <a:p>
            <a:pPr>
              <a:spcBef>
                <a:spcPct val="0"/>
              </a:spcBef>
            </a:pPr>
            <a:endParaRPr lang="en-US" altLang="en-US" sz="240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2400">
                <a:latin typeface="Comic Sans MS" charset="0"/>
              </a:rPr>
              <a:t>Sensory memory influences different areas of the brain.</a:t>
            </a:r>
          </a:p>
          <a:p>
            <a:pPr>
              <a:spcBef>
                <a:spcPct val="0"/>
              </a:spcBef>
            </a:pPr>
            <a:endParaRPr lang="en-US" altLang="en-US" sz="2400"/>
          </a:p>
        </p:txBody>
      </p:sp>
    </p:spTree>
    <p:extLst>
      <p:ext uri="{BB962C8B-B14F-4D97-AF65-F5344CB8AC3E}">
        <p14:creationId xmlns:p14="http://schemas.microsoft.com/office/powerpoint/2010/main" val="2685369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 1 coherence is threatened because key information may not be sent to working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t>( 2 assessment activities after a period of time)</a:t>
            </a:r>
            <a:endParaRPr lang="en-GB" i="1"/>
          </a:p>
          <a:p>
            <a:endParaRPr lang="en-US"/>
          </a:p>
        </p:txBody>
      </p:sp>
      <p:sp>
        <p:nvSpPr>
          <p:cNvPr id="4" name="Slide Number Placeholder 3"/>
          <p:cNvSpPr>
            <a:spLocks noGrp="1"/>
          </p:cNvSpPr>
          <p:nvPr>
            <p:ph type="sldNum" sz="quarter" idx="5"/>
          </p:nvPr>
        </p:nvSpPr>
        <p:spPr/>
        <p:txBody>
          <a:bodyPr/>
          <a:lstStyle/>
          <a:p>
            <a:fld id="{06AB42AD-047F-DD44-8AB5-2C72C19A6D3C}" type="slidenum">
              <a:rPr lang="en-US" smtClean="0"/>
              <a:t>56</a:t>
            </a:fld>
            <a:endParaRPr lang="en-US"/>
          </a:p>
        </p:txBody>
      </p:sp>
    </p:spTree>
    <p:extLst>
      <p:ext uri="{BB962C8B-B14F-4D97-AF65-F5344CB8AC3E}">
        <p14:creationId xmlns:p14="http://schemas.microsoft.com/office/powerpoint/2010/main" val="2714255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In the late 1880s, a prominent psychologist, Hermann Ebbinghaus, created “</a:t>
            </a:r>
            <a:r>
              <a:rPr lang="en-GB" sz="1200" kern="1200">
                <a:solidFill>
                  <a:schemeClr val="tx1"/>
                </a:solidFill>
                <a:effectLst/>
                <a:latin typeface="+mn-lt"/>
                <a:ea typeface="+mn-ea"/>
                <a:cs typeface="+mn-cs"/>
                <a:hlinkClick r:id="rId3"/>
              </a:rPr>
              <a:t>the forgetting curve</a:t>
            </a:r>
            <a:r>
              <a:rPr lang="en-GB" sz="1200" kern="1200">
                <a:solidFill>
                  <a:schemeClr val="tx1"/>
                </a:solidFill>
                <a:effectLst/>
                <a:latin typeface="+mn-lt"/>
                <a:ea typeface="+mn-ea"/>
                <a:cs typeface="+mn-cs"/>
              </a:rPr>
              <a:t>.” Today’s researchers still refer to this measure of how much people forget. Without conscientious efforts to reinforce lessons, Ebbinghaus concluded students forget about 56 percent of what they learn within one hour, 66 percent within one day, and 75 percent within six days.</a:t>
            </a:r>
          </a:p>
          <a:p>
            <a:r>
              <a:rPr lang="en-GB" sz="1200" kern="1200">
                <a:solidFill>
                  <a:schemeClr val="tx1"/>
                </a:solidFill>
                <a:effectLst/>
                <a:latin typeface="+mn-lt"/>
                <a:ea typeface="+mn-ea"/>
                <a:cs typeface="+mn-cs"/>
              </a:rPr>
              <a:t>In June 2017, neurobiologists explain in an article in the journal </a:t>
            </a:r>
            <a:r>
              <a:rPr lang="en-GB" sz="1200" kern="1200">
                <a:solidFill>
                  <a:schemeClr val="tx1"/>
                </a:solidFill>
                <a:effectLst/>
                <a:latin typeface="+mn-lt"/>
                <a:ea typeface="+mn-ea"/>
                <a:cs typeface="+mn-cs"/>
                <a:hlinkClick r:id="rId4"/>
              </a:rPr>
              <a:t>Neuron</a:t>
            </a:r>
            <a:r>
              <a:rPr lang="en-GB" sz="1200" kern="1200">
                <a:solidFill>
                  <a:schemeClr val="tx1"/>
                </a:solidFill>
                <a:effectLst/>
                <a:latin typeface="+mn-lt"/>
                <a:ea typeface="+mn-ea"/>
                <a:cs typeface="+mn-cs"/>
              </a:rPr>
              <a:t> that without employing strategies to retain knowledge, the brain is “wired to forget” from an evolutionary standpoint. Information not crucial to survival is discarded by the brain as extraneous. Clearly, that’s a huge problem and illustrates the importance of teaching students strategies to retain what they learn.</a:t>
            </a:r>
          </a:p>
          <a:p>
            <a:r>
              <a:rPr lang="en-GB" sz="1200" b="0">
                <a:latin typeface="Calibri" panose="020F0502020204030204" pitchFamily="34" charset="0"/>
                <a:cs typeface="Calibri" panose="020F0502020204030204" pitchFamily="34" charset="0"/>
              </a:rPr>
              <a:t>The struggle of trying to retrieve and recall learning is what makes memory stronger</a:t>
            </a:r>
          </a:p>
          <a:p>
            <a:r>
              <a:rPr lang="en-GB" sz="1200" b="0">
                <a:latin typeface="Calibri" panose="020F0502020204030204" pitchFamily="34" charset="0"/>
                <a:cs typeface="Calibri" panose="020F0502020204030204" pitchFamily="34" charset="0"/>
              </a:rPr>
              <a:t>After each activity to review or recall learning, the speed at which information is forgotten decreases.</a:t>
            </a:r>
          </a:p>
          <a:p>
            <a:r>
              <a:rPr lang="en-GB" sz="1200" b="0">
                <a:latin typeface="Calibri" panose="020F0502020204030204" pitchFamily="34" charset="0"/>
                <a:cs typeface="Calibri" panose="020F0502020204030204" pitchFamily="34" charset="0"/>
              </a:rPr>
              <a:t>This means less forgetting.</a:t>
            </a:r>
          </a:p>
          <a:p>
            <a:endParaRPr lang="en-GB" sz="1200" b="0">
              <a:latin typeface="Calibri" panose="020F0502020204030204" pitchFamily="34" charset="0"/>
              <a:cs typeface="Calibri" panose="020F0502020204030204" pitchFamily="34" charset="0"/>
            </a:endParaRPr>
          </a:p>
          <a:p>
            <a:r>
              <a:rPr lang="en-GB" sz="1200" b="0">
                <a:solidFill>
                  <a:srgbClr val="C00000"/>
                </a:solidFill>
                <a:latin typeface="Calibri" panose="020F0502020204030204" pitchFamily="34" charset="0"/>
                <a:cs typeface="Calibri" panose="020F0502020204030204" pitchFamily="34" charset="0"/>
              </a:rPr>
              <a:t>Therefore Study, recall recall recall </a:t>
            </a:r>
            <a:r>
              <a:rPr lang="en-GB" sz="1200" b="0" i="1">
                <a:solidFill>
                  <a:srgbClr val="C00000"/>
                </a:solidFill>
                <a:latin typeface="Calibri" panose="020F0502020204030204" pitchFamily="34" charset="0"/>
                <a:cs typeface="Calibri" panose="020F0502020204030204" pitchFamily="34" charset="0"/>
              </a:rPr>
              <a:t>( frequent repetition</a:t>
            </a:r>
            <a:r>
              <a:rPr lang="en-GB" sz="1200" b="0">
                <a:solidFill>
                  <a:srgbClr val="C00000"/>
                </a:solidFill>
                <a:latin typeface="Calibri" panose="020F0502020204030204" pitchFamily="34" charset="0"/>
                <a:cs typeface="Calibri" panose="020F0502020204030204" pitchFamily="34" charset="0"/>
              </a:rPr>
              <a:t>) is most effective</a:t>
            </a:r>
          </a:p>
          <a:p>
            <a:pPr marL="0" indent="0" algn="ctr">
              <a:buNone/>
            </a:pPr>
            <a:r>
              <a:rPr lang="en-GB" sz="1200">
                <a:latin typeface="Calibri" panose="020F0502020204030204" pitchFamily="34" charset="0"/>
                <a:cs typeface="Calibri" panose="020F0502020204030204" pitchFamily="34" charset="0"/>
              </a:rPr>
              <a:t>This is not rote learning but using and applying knowledge in other activities</a:t>
            </a:r>
            <a:endParaRPr lang="en-GB"/>
          </a:p>
          <a:p>
            <a:endParaRPr lang="en-GB"/>
          </a:p>
        </p:txBody>
      </p:sp>
      <p:sp>
        <p:nvSpPr>
          <p:cNvPr id="4" name="Slide Number Placeholder 3"/>
          <p:cNvSpPr>
            <a:spLocks noGrp="1"/>
          </p:cNvSpPr>
          <p:nvPr>
            <p:ph type="sldNum" sz="quarter" idx="5"/>
          </p:nvPr>
        </p:nvSpPr>
        <p:spPr/>
        <p:txBody>
          <a:bodyPr/>
          <a:lstStyle/>
          <a:p>
            <a:fld id="{03E500F0-36F7-094F-8660-8A377E4D77CE}" type="slidenum">
              <a:rPr lang="en-GB" smtClean="0"/>
              <a:t>58</a:t>
            </a:fld>
            <a:endParaRPr lang="en-GB"/>
          </a:p>
        </p:txBody>
      </p:sp>
    </p:spTree>
    <p:extLst>
      <p:ext uri="{BB962C8B-B14F-4D97-AF65-F5344CB8AC3E}">
        <p14:creationId xmlns:p14="http://schemas.microsoft.com/office/powerpoint/2010/main" val="1301656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‘why’ and ‘how’ of learning have always got to have deeper purpose than the ‘what’ of learning</a:t>
            </a:r>
            <a:r>
              <a:rPr lang="en-US" sz="1200"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 mastery approach to subject planning is not just about coverage. It is a philosophy for designing learning sequences which have real purpose - connecting learning with the meaningful</a:t>
            </a:r>
            <a:r>
              <a:rPr lang="en-US" sz="1200"/>
              <a:t>.</a:t>
            </a:r>
          </a:p>
          <a:p>
            <a:endParaRPr lang="en-US"/>
          </a:p>
        </p:txBody>
      </p:sp>
      <p:sp>
        <p:nvSpPr>
          <p:cNvPr id="4" name="Slide Number Placeholder 3"/>
          <p:cNvSpPr>
            <a:spLocks noGrp="1"/>
          </p:cNvSpPr>
          <p:nvPr>
            <p:ph type="sldNum" sz="quarter" idx="5"/>
          </p:nvPr>
        </p:nvSpPr>
        <p:spPr/>
        <p:txBody>
          <a:bodyPr/>
          <a:lstStyle/>
          <a:p>
            <a:fld id="{06AB42AD-047F-DD44-8AB5-2C72C19A6D3C}" type="slidenum">
              <a:rPr lang="en-US" smtClean="0"/>
              <a:t>59</a:t>
            </a:fld>
            <a:endParaRPr lang="en-US"/>
          </a:p>
        </p:txBody>
      </p:sp>
    </p:spTree>
    <p:extLst>
      <p:ext uri="{BB962C8B-B14F-4D97-AF65-F5344CB8AC3E}">
        <p14:creationId xmlns:p14="http://schemas.microsoft.com/office/powerpoint/2010/main" val="3393284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B42AD-047F-DD44-8AB5-2C72C19A6D3C}" type="slidenum">
              <a:rPr lang="en-US" smtClean="0"/>
              <a:t>60</a:t>
            </a:fld>
            <a:endParaRPr lang="en-US"/>
          </a:p>
        </p:txBody>
      </p:sp>
    </p:spTree>
    <p:extLst>
      <p:ext uri="{BB962C8B-B14F-4D97-AF65-F5344CB8AC3E}">
        <p14:creationId xmlns:p14="http://schemas.microsoft.com/office/powerpoint/2010/main" val="141554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61</a:t>
            </a:fld>
            <a:endParaRPr lang="en-US"/>
          </a:p>
        </p:txBody>
      </p:sp>
    </p:spTree>
    <p:extLst>
      <p:ext uri="{BB962C8B-B14F-4D97-AF65-F5344CB8AC3E}">
        <p14:creationId xmlns:p14="http://schemas.microsoft.com/office/powerpoint/2010/main" val="2761129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Ø"/>
            </a:pPr>
            <a:r>
              <a:rPr lang="is-IS" sz="1200"/>
              <a:t>So remember it isn‘t just about the coverage of content </a:t>
            </a:r>
          </a:p>
          <a:p>
            <a:pPr>
              <a:buFont typeface="Wingdings" pitchFamily="2" charset="2"/>
              <a:buChar char="Ø"/>
            </a:pPr>
            <a:r>
              <a:rPr lang="is-IS" sz="1200"/>
              <a:t>It‘s about how you are developing them to be Historians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recall and fluency and atomicity </a:t>
            </a:r>
          </a:p>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64</a:t>
            </a:fld>
            <a:endParaRPr lang="en-US"/>
          </a:p>
        </p:txBody>
      </p:sp>
    </p:spTree>
    <p:extLst>
      <p:ext uri="{BB962C8B-B14F-4D97-AF65-F5344CB8AC3E}">
        <p14:creationId xmlns:p14="http://schemas.microsoft.com/office/powerpoint/2010/main" val="172534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69</a:t>
            </a:fld>
            <a:endParaRPr lang="en-US"/>
          </a:p>
        </p:txBody>
      </p:sp>
    </p:spTree>
    <p:extLst>
      <p:ext uri="{BB962C8B-B14F-4D97-AF65-F5344CB8AC3E}">
        <p14:creationId xmlns:p14="http://schemas.microsoft.com/office/powerpoint/2010/main" val="348300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chemeClr val="tx1"/>
                </a:solidFill>
                <a:effectLst/>
                <a:latin typeface="+mn-lt"/>
                <a:ea typeface="+mn-ea"/>
                <a:cs typeface="+mn-cs"/>
              </a:rPr>
              <a:t> 2 linked themes that run all the way through the </a:t>
            </a:r>
            <a:r>
              <a:rPr lang="en-GB" sz="1000" b="0" i="0" kern="1200" dirty="0">
                <a:solidFill>
                  <a:schemeClr val="tx1"/>
                </a:solidFill>
                <a:effectLst/>
                <a:latin typeface="+mn-lt"/>
                <a:ea typeface="+mn-ea"/>
                <a:cs typeface="+mn-cs"/>
                <a:hlinkClick r:id="rId3"/>
              </a:rPr>
              <a:t>draft framework</a:t>
            </a:r>
            <a:r>
              <a:rPr lang="en-GB" sz="1000" b="0" i="0" u="none" strike="noStrike" kern="1200" dirty="0">
                <a:solidFill>
                  <a:schemeClr val="tx1"/>
                </a:solidFill>
                <a:effectLst/>
                <a:latin typeface="+mn-lt"/>
                <a:ea typeface="+mn-ea"/>
                <a:cs typeface="+mn-cs"/>
              </a:rPr>
              <a:t>: the </a:t>
            </a:r>
            <a:r>
              <a:rPr lang="en-GB" sz="1000" b="1" i="1" u="none" strike="noStrike" kern="1200" dirty="0">
                <a:solidFill>
                  <a:schemeClr val="tx1"/>
                </a:solidFill>
                <a:effectLst/>
                <a:latin typeface="+mn-lt"/>
                <a:ea typeface="+mn-ea"/>
                <a:cs typeface="+mn-cs"/>
              </a:rPr>
              <a:t>substance of education, and integrity: </a:t>
            </a:r>
            <a:r>
              <a:rPr lang="en-GB" sz="1000" b="0" i="0" u="none" strike="noStrike" kern="1200" dirty="0">
                <a:solidFill>
                  <a:schemeClr val="tx1"/>
                </a:solidFill>
                <a:effectLst/>
                <a:latin typeface="+mn-lt"/>
                <a:ea typeface="+mn-ea"/>
                <a:cs typeface="+mn-cs"/>
              </a:rPr>
              <a:t>the substance =what is taught and how it is taught, with test and exam outcomes looked at in that context, rather than in isolation.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chemeClr val="tx1"/>
                </a:solidFill>
                <a:effectLst/>
                <a:latin typeface="+mn-lt"/>
                <a:ea typeface="+mn-ea"/>
                <a:cs typeface="+mn-cs"/>
              </a:rPr>
              <a:t>all </a:t>
            </a:r>
            <a:r>
              <a:rPr lang="en-GB" sz="1000" b="1" i="0" u="none" strike="noStrike" kern="1200" dirty="0">
                <a:solidFill>
                  <a:schemeClr val="tx1"/>
                </a:solidFill>
                <a:effectLst/>
                <a:latin typeface="+mn-lt"/>
                <a:ea typeface="+mn-ea"/>
                <a:cs typeface="+mn-cs"/>
              </a:rPr>
              <a:t>inspections to start with a discussion about the curriculum, where leaders will be asked what pupils are being taught, which then flows into looking at how they are being taught in the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dirty="0">
                <a:solidFill>
                  <a:schemeClr val="tx1"/>
                </a:solidFill>
                <a:effectLst/>
                <a:latin typeface="+mn-lt"/>
                <a:ea typeface="+mn-ea"/>
                <a:cs typeface="+mn-cs"/>
              </a:rPr>
              <a:t> </a:t>
            </a:r>
            <a:r>
              <a:rPr lang="en-GB" sz="1000" b="0" i="0" u="none" strike="noStrike" kern="1200" dirty="0">
                <a:solidFill>
                  <a:schemeClr val="tx1"/>
                </a:solidFill>
                <a:effectLst/>
                <a:latin typeface="+mn-lt"/>
                <a:ea typeface="+mn-ea"/>
                <a:cs typeface="+mn-cs"/>
              </a:rPr>
              <a:t>All LI being trained in early reading for the focus on this in </a:t>
            </a:r>
            <a:r>
              <a:rPr lang="en-GB" sz="1000" b="1" i="0" u="none" strike="noStrike" kern="1200" dirty="0">
                <a:solidFill>
                  <a:schemeClr val="tx1"/>
                </a:solidFill>
                <a:effectLst/>
                <a:latin typeface="+mn-lt"/>
                <a:ea typeface="+mn-ea"/>
                <a:cs typeface="+mn-cs"/>
              </a:rPr>
              <a:t>EYFS</a:t>
            </a:r>
            <a:r>
              <a:rPr lang="en-GB" sz="1000" b="0" i="0" u="none" strike="noStrike" kern="1200" dirty="0">
                <a:solidFill>
                  <a:schemeClr val="tx1"/>
                </a:solidFill>
                <a:effectLst/>
                <a:latin typeface="+mn-lt"/>
                <a:ea typeface="+mn-ea"/>
                <a:cs typeface="+mn-cs"/>
              </a:rPr>
              <a:t>   the importance of reading frequently to young children, and of introducing new vocabulary in contexts that stimulate their understanding and thinking. You will all know the much-cited findings about language disadvantage for children from poorer families. Pupils with a limited vocabulary are held back not just in English, but right across the curriculum. that will be key focus in EYFS</a:t>
            </a:r>
            <a:endParaRPr lang="en-GB" sz="1000" b="1" dirty="0"/>
          </a:p>
          <a:p>
            <a:pPr lvl="0">
              <a:defRPr/>
            </a:pPr>
            <a:r>
              <a:rPr lang="en-GB" sz="1000" b="1" dirty="0"/>
              <a:t>Intent –  Implementation - Impact </a:t>
            </a:r>
            <a:r>
              <a:rPr lang="en-GB" sz="1000" dirty="0"/>
              <a:t>focus on sequence choice of topics and progression of skills.. </a:t>
            </a:r>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In this category are the three ‘I’s: </a:t>
            </a:r>
            <a:r>
              <a:rPr lang="en-GB" sz="1000" b="1" dirty="0"/>
              <a:t>Intent</a:t>
            </a:r>
            <a:r>
              <a:rPr lang="en-GB" sz="1000" dirty="0"/>
              <a:t>,</a:t>
            </a:r>
            <a:r>
              <a:rPr lang="en-GB" sz="1000" b="1" dirty="0"/>
              <a:t> Implementation</a:t>
            </a:r>
            <a:r>
              <a:rPr lang="en-GB" sz="1000" dirty="0"/>
              <a:t>, </a:t>
            </a:r>
            <a:r>
              <a:rPr lang="en-GB" sz="1000" b="1" dirty="0"/>
              <a:t>Impact</a:t>
            </a:r>
            <a:r>
              <a:rPr lang="en-GB" sz="1000" dirty="0"/>
              <a:t>. These three act as subcategories and will not be graded separately.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t>cultural capital </a:t>
            </a:r>
            <a:r>
              <a:rPr lang="en-GB" sz="1000" dirty="0"/>
              <a:t>defined in the handbook as </a:t>
            </a:r>
            <a:r>
              <a:rPr lang="en-GB" sz="1000" i="1" dirty="0"/>
              <a:t>‘</a:t>
            </a:r>
            <a:r>
              <a:rPr lang="en-GB" sz="1000" b="1" i="1" dirty="0"/>
              <a:t>the essential knowledge that pupils need to be educated citizens, introducing them to the best that has been thought and said and helping to engender an appreciation of human creativity and achievement.’ </a:t>
            </a:r>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However, there is also mention of the </a:t>
            </a:r>
            <a:r>
              <a:rPr lang="en-GB" sz="1000" b="1" dirty="0"/>
              <a:t>inclusion of skills teaching </a:t>
            </a:r>
            <a:r>
              <a:rPr lang="en-GB" sz="1000" dirty="0"/>
              <a:t>within the curriculum, particularly regarding </a:t>
            </a:r>
            <a:r>
              <a:rPr lang="en-GB" sz="1000" b="1" dirty="0"/>
              <a:t>preparation for both future learning and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r>
              <a:rPr lang="en-GB" sz="1000" b="1" i="0" u="none" strike="noStrike" kern="1200" dirty="0">
                <a:solidFill>
                  <a:schemeClr val="tx1"/>
                </a:solidFill>
                <a:effectLst/>
                <a:latin typeface="+mn-lt"/>
                <a:ea typeface="+mn-ea"/>
                <a:cs typeface="+mn-cs"/>
              </a:rPr>
              <a:t>What happens if a school is inspected when they are in the process of making curriculum changes?</a:t>
            </a:r>
            <a:endParaRPr lang="en-GB" sz="1000" b="0" i="0" u="none" strike="noStrike" kern="1200" dirty="0">
              <a:solidFill>
                <a:schemeClr val="tx1"/>
              </a:solidFill>
              <a:effectLst/>
              <a:latin typeface="+mn-lt"/>
              <a:ea typeface="+mn-ea"/>
              <a:cs typeface="+mn-cs"/>
            </a:endParaRPr>
          </a:p>
          <a:p>
            <a:r>
              <a:rPr lang="en-GB" sz="1000" b="0" i="0" u="none" strike="noStrike" kern="1200" dirty="0">
                <a:solidFill>
                  <a:schemeClr val="tx1"/>
                </a:solidFill>
                <a:effectLst/>
                <a:latin typeface="+mn-lt"/>
                <a:ea typeface="+mn-ea"/>
                <a:cs typeface="+mn-cs"/>
              </a:rPr>
              <a:t>A. Curriculums are often in transitional phases – senior leaders need to be aware of what is working and what is not  and have a plan to make the necessary changes.</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6</a:t>
            </a:fld>
            <a:endParaRPr lang="en-US" dirty="0"/>
          </a:p>
        </p:txBody>
      </p:sp>
    </p:spTree>
    <p:extLst>
      <p:ext uri="{BB962C8B-B14F-4D97-AF65-F5344CB8AC3E}">
        <p14:creationId xmlns:p14="http://schemas.microsoft.com/office/powerpoint/2010/main" val="2277692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Inspectors will have more conversations with teachers about how their teaching and the curriculum impacts pupils. Pupils will also be engaged more by inspectors – they will be asked about what they have learnt.</a:t>
            </a:r>
          </a:p>
          <a:p>
            <a:br>
              <a:rPr lang="en-GB"/>
            </a:br>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71</a:t>
            </a:fld>
            <a:endParaRPr lang="en-US"/>
          </a:p>
        </p:txBody>
      </p:sp>
    </p:spTree>
    <p:extLst>
      <p:ext uri="{BB962C8B-B14F-4D97-AF65-F5344CB8AC3E}">
        <p14:creationId xmlns:p14="http://schemas.microsoft.com/office/powerpoint/2010/main" val="1793076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should review 6 pieces of work per subject per year group and scrutinise work form at least two year groups Inspectors More that observation,  book looks and pupil voice  therefore need to consider the range of questions you need to use when monitoring and talking to pupils not just superficial e.g. :  do pupils understand the terms can they explain the impact of Vikings.. Do they use correct historical terminology?  Can they make links with work done  last term  </a:t>
            </a:r>
          </a:p>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73</a:t>
            </a:fld>
            <a:endParaRPr lang="en-US"/>
          </a:p>
        </p:txBody>
      </p:sp>
    </p:spTree>
    <p:extLst>
      <p:ext uri="{BB962C8B-B14F-4D97-AF65-F5344CB8AC3E}">
        <p14:creationId xmlns:p14="http://schemas.microsoft.com/office/powerpoint/2010/main" val="27915952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More that observation,  book looks and pupil voice  teachers subject leaders  </a:t>
            </a:r>
          </a:p>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74</a:t>
            </a:fld>
            <a:endParaRPr lang="en-US"/>
          </a:p>
        </p:txBody>
      </p:sp>
    </p:spTree>
    <p:extLst>
      <p:ext uri="{BB962C8B-B14F-4D97-AF65-F5344CB8AC3E}">
        <p14:creationId xmlns:p14="http://schemas.microsoft.com/office/powerpoint/2010/main" val="3386214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ensuring that topic work doesn’t lead to subject content and questions being compromised by fitting into the topic ensuring that in ks2 especially foundation subjects get the same attention as core    </a:t>
            </a:r>
            <a:r>
              <a:rPr lang="en-GB" b="1"/>
              <a:t>consideration needs to be ore on How curriculum is delivered not What is delivered   The What should inform the how</a:t>
            </a:r>
          </a:p>
        </p:txBody>
      </p:sp>
      <p:sp>
        <p:nvSpPr>
          <p:cNvPr id="4" name="Slide Number Placeholder 3"/>
          <p:cNvSpPr>
            <a:spLocks noGrp="1"/>
          </p:cNvSpPr>
          <p:nvPr>
            <p:ph type="sldNum" sz="quarter" idx="5"/>
          </p:nvPr>
        </p:nvSpPr>
        <p:spPr/>
        <p:txBody>
          <a:bodyPr/>
          <a:lstStyle/>
          <a:p>
            <a:fld id="{06AB42AD-047F-DD44-8AB5-2C72C19A6D3C}" type="slidenum">
              <a:rPr lang="en-US" smtClean="0"/>
              <a:t>75</a:t>
            </a:fld>
            <a:endParaRPr lang="en-US"/>
          </a:p>
        </p:txBody>
      </p:sp>
    </p:spTree>
    <p:extLst>
      <p:ext uri="{BB962C8B-B14F-4D97-AF65-F5344CB8AC3E}">
        <p14:creationId xmlns:p14="http://schemas.microsoft.com/office/powerpoint/2010/main" val="3167627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76</a:t>
            </a:fld>
            <a:endParaRPr lang="en-US"/>
          </a:p>
        </p:txBody>
      </p:sp>
    </p:spTree>
    <p:extLst>
      <p:ext uri="{BB962C8B-B14F-4D97-AF65-F5344CB8AC3E}">
        <p14:creationId xmlns:p14="http://schemas.microsoft.com/office/powerpoint/2010/main" val="1228037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AB42AD-047F-DD44-8AB5-2C72C19A6D3C}" type="slidenum">
              <a:rPr lang="en-US" smtClean="0"/>
              <a:t>78</a:t>
            </a:fld>
            <a:endParaRPr lang="en-US"/>
          </a:p>
        </p:txBody>
      </p:sp>
    </p:spTree>
    <p:extLst>
      <p:ext uri="{BB962C8B-B14F-4D97-AF65-F5344CB8AC3E}">
        <p14:creationId xmlns:p14="http://schemas.microsoft.com/office/powerpoint/2010/main" val="207781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Groups  but no list of  groups and overt to data But when coming to oE judgement in sect 5  must consider SMSC and also the extent the school meets pupils different needs including SEND</a:t>
            </a:r>
          </a:p>
          <a:p>
            <a:r>
              <a:rPr lang="en-GB" sz="1200" b="0" i="0" u="none" strike="noStrike" kern="1200" dirty="0">
                <a:solidFill>
                  <a:schemeClr val="tx1"/>
                </a:solidFill>
                <a:effectLst/>
                <a:latin typeface="+mn-lt"/>
                <a:ea typeface="+mn-ea"/>
                <a:cs typeface="+mn-cs"/>
              </a:rPr>
              <a:t> hmci last week said : Remember, we are proposing to take out the outcomes judgement, so that historic performance data will already carry less weight. If your previous results were disappointing, but you’ve already started to make your curriculum more coherent, to increase your teachers’ subject knowledge, and to assess and refine your curriculum and teaching as you go, that may be more important than what happened a year ago. Schools can still collect and use assessment information – that’s up to you - but this should be done in a way that has real value to you as teachers and leaders, and not to satisfy Ofsted.</a:t>
            </a:r>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7</a:t>
            </a:fld>
            <a:endParaRPr lang="en-US" dirty="0"/>
          </a:p>
        </p:txBody>
      </p:sp>
    </p:spTree>
    <p:extLst>
      <p:ext uri="{BB962C8B-B14F-4D97-AF65-F5344CB8AC3E}">
        <p14:creationId xmlns:p14="http://schemas.microsoft.com/office/powerpoint/2010/main" val="230776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mn-lt"/>
              </a:rPr>
              <a:t>In the drive to improve outcomes for disadvantaged pupils they often miss aspects of the curriculum.</a:t>
            </a:r>
          </a:p>
          <a:p>
            <a:r>
              <a:rPr lang="en-US" sz="1200" b="0" dirty="0">
                <a:latin typeface="+mn-lt"/>
              </a:rPr>
              <a:t>Low-attaining pupils need basic skills, as all pupils do, but they shouldn’t as a consequence be shut out of parts of the essential body of knowledge for any pupil.</a:t>
            </a:r>
          </a:p>
          <a:p>
            <a:r>
              <a:rPr lang="en-US" sz="1200" b="0" dirty="0">
                <a:latin typeface="+mn-lt"/>
              </a:rPr>
              <a:t>Need clear rationale for additional support it is right but need to show that you are on top of this and how effectively they interventions are needed and making a difference .. So tension  </a:t>
            </a:r>
          </a:p>
          <a:p>
            <a:r>
              <a:rPr lang="en-US" sz="1200" b="0" dirty="0">
                <a:latin typeface="+mn-lt"/>
              </a:rPr>
              <a:t>Use of assessment and    </a:t>
            </a:r>
            <a:r>
              <a:rPr lang="en-US" sz="1200" b="1" dirty="0">
                <a:latin typeface="+mn-lt"/>
              </a:rPr>
              <a:t>workload </a:t>
            </a:r>
          </a:p>
          <a:p>
            <a:pPr marL="0" indent="0">
              <a:buNone/>
            </a:pPr>
            <a:endParaRPr lang="en-US" sz="1200" b="0" dirty="0">
              <a:latin typeface="+mn-lt"/>
            </a:endParaRPr>
          </a:p>
          <a:p>
            <a:pPr marL="0" indent="0" algn="ctr">
              <a:buNone/>
            </a:pPr>
            <a:r>
              <a:rPr lang="en-US" sz="1200" b="1" dirty="0">
                <a:solidFill>
                  <a:srgbClr val="C00000"/>
                </a:solidFill>
              </a:rPr>
              <a:t>How might this impact on how you currently plan to close the gaps?</a:t>
            </a:r>
          </a:p>
          <a:p>
            <a:endParaRPr lang="en-GB" dirty="0"/>
          </a:p>
        </p:txBody>
      </p:sp>
      <p:sp>
        <p:nvSpPr>
          <p:cNvPr id="4" name="Slide Number Placeholder 3"/>
          <p:cNvSpPr>
            <a:spLocks noGrp="1"/>
          </p:cNvSpPr>
          <p:nvPr>
            <p:ph type="sldNum" sz="quarter" idx="5"/>
          </p:nvPr>
        </p:nvSpPr>
        <p:spPr/>
        <p:txBody>
          <a:bodyPr/>
          <a:lstStyle/>
          <a:p>
            <a:fld id="{06AB42AD-047F-DD44-8AB5-2C72C19A6D3C}" type="slidenum">
              <a:rPr lang="en-US" smtClean="0"/>
              <a:t>8</a:t>
            </a:fld>
            <a:endParaRPr lang="en-US" dirty="0"/>
          </a:p>
        </p:txBody>
      </p:sp>
    </p:spTree>
    <p:extLst>
      <p:ext uri="{BB962C8B-B14F-4D97-AF65-F5344CB8AC3E}">
        <p14:creationId xmlns:p14="http://schemas.microsoft.com/office/powerpoint/2010/main" val="14991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FF0090"/>
                </a:solidFill>
                <a:latin typeface="+mn-lt"/>
              </a:rPr>
              <a:t>How ‘Intent’ Will Be Judged They</a:t>
            </a:r>
            <a:r>
              <a:rPr lang="en-GB" i="1" dirty="0"/>
              <a:t> will assess a school’s curriculum favourably when leaders have built a curriculum with appropriate coverage, content, structure and sequencing and implemented it effectively.</a:t>
            </a:r>
          </a:p>
          <a:p>
            <a:r>
              <a:rPr lang="en-GB" i="1" dirty="0"/>
              <a:t>Ofsted will judge schools that take radically different approaches to the curriculum fairly. </a:t>
            </a:r>
            <a:endParaRPr lang="en-GB" dirty="0"/>
          </a:p>
          <a:p>
            <a:r>
              <a:rPr lang="en-GB" dirty="0"/>
              <a:t>Inspectors will draw evidence about leaders’ curriculum intent principally from discussion with senior and subject leaders focusing on endpoints, specific and appropriate content and the sequencing of the content.</a:t>
            </a:r>
            <a:r>
              <a:rPr lang="en-GB" b="1" dirty="0"/>
              <a:t> How ‘Impact’ Will Be Judged</a:t>
            </a:r>
          </a:p>
          <a:p>
            <a:r>
              <a:rPr lang="en-GB" dirty="0"/>
              <a:t>In order to evidence this inspectors will not be using schools’ internal assessment data as evidence and will only look at nationally generated performance data such as that which is available in the IDSR. </a:t>
            </a:r>
          </a:p>
          <a:p>
            <a:r>
              <a:rPr lang="en-GB" dirty="0"/>
              <a:t>They will also look for first-hand evidence of how pupils are doing, drawing together evidence from the interviews (including discussions with pupils about what they have remembered about the content they have studied), observations, work scrutinise and documentary review (including pupils’ exercise books or folders) as well as nationally published information about the destinations to which pupils progress when they leave the school. In primary schools they will also listen to a range of pupils read.</a:t>
            </a:r>
          </a:p>
          <a:p>
            <a:endParaRPr lang="en-GB" dirty="0"/>
          </a:p>
          <a:p>
            <a:endParaRPr lang="en-GB" dirty="0"/>
          </a:p>
        </p:txBody>
      </p:sp>
      <p:sp>
        <p:nvSpPr>
          <p:cNvPr id="4" name="Slide Number Placeholder 3"/>
          <p:cNvSpPr>
            <a:spLocks noGrp="1"/>
          </p:cNvSpPr>
          <p:nvPr>
            <p:ph type="sldNum" sz="quarter" idx="10"/>
          </p:nvPr>
        </p:nvSpPr>
        <p:spPr/>
        <p:txBody>
          <a:bodyPr/>
          <a:lstStyle/>
          <a:p>
            <a:fld id="{215A09DB-1134-A94C-95DE-7CE8A8CD1AD6}" type="slidenum">
              <a:rPr lang="en-GB" smtClean="0"/>
              <a:t>10</a:t>
            </a:fld>
            <a:endParaRPr lang="en-GB" dirty="0"/>
          </a:p>
        </p:txBody>
      </p:sp>
    </p:spTree>
    <p:extLst>
      <p:ext uri="{BB962C8B-B14F-4D97-AF65-F5344CB8AC3E}">
        <p14:creationId xmlns:p14="http://schemas.microsoft.com/office/powerpoint/2010/main" val="299767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2-3 bullets out of 7 relevant for primary *8 overall link to SENd /PP so re interventions if pupils are not quite reaching ARE can be justified in CTG activities but</a:t>
            </a:r>
          </a:p>
          <a:p>
            <a:r>
              <a:rPr lang="en-GB" dirty="0"/>
              <a:t>Try to ensure not over narrowing curriculum  Provision mapping essential and being able to articulate the intent of this curriculum</a:t>
            </a:r>
          </a:p>
        </p:txBody>
      </p:sp>
      <p:sp>
        <p:nvSpPr>
          <p:cNvPr id="4" name="Slide Number Placeholder 3"/>
          <p:cNvSpPr>
            <a:spLocks noGrp="1"/>
          </p:cNvSpPr>
          <p:nvPr>
            <p:ph type="sldNum" sz="quarter" idx="5"/>
          </p:nvPr>
        </p:nvSpPr>
        <p:spPr/>
        <p:txBody>
          <a:bodyPr/>
          <a:lstStyle/>
          <a:p>
            <a:fld id="{06AB42AD-047F-DD44-8AB5-2C72C19A6D3C}" type="slidenum">
              <a:rPr lang="en-US" smtClean="0"/>
              <a:t>11</a:t>
            </a:fld>
            <a:endParaRPr lang="en-US" dirty="0"/>
          </a:p>
        </p:txBody>
      </p:sp>
    </p:spTree>
    <p:extLst>
      <p:ext uri="{BB962C8B-B14F-4D97-AF65-F5344CB8AC3E}">
        <p14:creationId xmlns:p14="http://schemas.microsoft.com/office/powerpoint/2010/main" val="568880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
        <p:nvSpPr>
          <p:cNvPr id="7" name="Rectangle 6">
            <a:extLst>
              <a:ext uri="{FF2B5EF4-FFF2-40B4-BE49-F238E27FC236}">
                <a16:creationId xmlns:a16="http://schemas.microsoft.com/office/drawing/2014/main" id="{F1C02631-6753-7649-9F4C-8EB3B1135B31}"/>
              </a:ext>
            </a:extLst>
          </p:cNvPr>
          <p:cNvSpPr/>
          <p:nvPr userDrawn="1"/>
        </p:nvSpPr>
        <p:spPr>
          <a:xfrm>
            <a:off x="0" y="6310989"/>
            <a:ext cx="9144000" cy="269421"/>
          </a:xfrm>
          <a:prstGeom prst="rect">
            <a:avLst/>
          </a:prstGeom>
          <a:solidFill>
            <a:srgbClr val="FFA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Owl icon PPT.ai">
            <a:extLst>
              <a:ext uri="{FF2B5EF4-FFF2-40B4-BE49-F238E27FC236}">
                <a16:creationId xmlns:a16="http://schemas.microsoft.com/office/drawing/2014/main" id="{B2BF7796-B148-8A46-B83B-52BC70D12B43}"/>
              </a:ext>
            </a:extLst>
          </p:cNvPr>
          <p:cNvPicPr>
            <a:picLocks noChangeAspect="1"/>
          </p:cNvPicPr>
          <p:nvPr userDrawn="1"/>
        </p:nvPicPr>
        <p:blipFill>
          <a:blip r:embed="rId2"/>
          <a:stretch>
            <a:fillRect/>
          </a:stretch>
        </p:blipFill>
        <p:spPr>
          <a:xfrm>
            <a:off x="7886701" y="5388425"/>
            <a:ext cx="1123974" cy="1123974"/>
          </a:xfrm>
          <a:prstGeom prst="rect">
            <a:avLst/>
          </a:prstGeom>
        </p:spPr>
      </p:pic>
      <p:sp>
        <p:nvSpPr>
          <p:cNvPr id="9" name="Rectangle 8">
            <a:extLst>
              <a:ext uri="{FF2B5EF4-FFF2-40B4-BE49-F238E27FC236}">
                <a16:creationId xmlns:a16="http://schemas.microsoft.com/office/drawing/2014/main" id="{21C4E62F-D0FE-F344-B020-E7FE4F293EB7}"/>
              </a:ext>
            </a:extLst>
          </p:cNvPr>
          <p:cNvSpPr/>
          <p:nvPr userDrawn="1"/>
        </p:nvSpPr>
        <p:spPr>
          <a:xfrm>
            <a:off x="0" y="163285"/>
            <a:ext cx="9144000" cy="253093"/>
          </a:xfrm>
          <a:prstGeom prst="rect">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2445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5F6941A-1F60-0840-9F19-E53761EE3E69}" type="datetime1">
              <a:rPr lang="en-GB" smtClean="0"/>
              <a:t>12/09/2019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2838737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8FD98B7-8C46-E84A-BF77-AF988C1ABF7D}" type="datetime1">
              <a:rPr lang="en-GB" smtClean="0"/>
              <a:t>12/09/2019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391440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BIG LOGO FOR PPT.ai"/>
          <p:cNvPicPr>
            <a:picLocks noChangeAspect="1"/>
          </p:cNvPicPr>
          <p:nvPr userDrawn="1"/>
        </p:nvPicPr>
        <p:blipFill>
          <a:blip r:embed="rId2"/>
          <a:stretch>
            <a:fillRect/>
          </a:stretch>
        </p:blipFill>
        <p:spPr>
          <a:xfrm>
            <a:off x="4162319" y="414166"/>
            <a:ext cx="1165985" cy="1635674"/>
          </a:xfrm>
          <a:prstGeom prst="rect">
            <a:avLst/>
          </a:prstGeom>
        </p:spPr>
      </p:pic>
      <p:sp>
        <p:nvSpPr>
          <p:cNvPr id="9" name="Rectangle 8"/>
          <p:cNvSpPr/>
          <p:nvPr userDrawn="1"/>
        </p:nvSpPr>
        <p:spPr>
          <a:xfrm>
            <a:off x="0" y="6310989"/>
            <a:ext cx="9144000" cy="269421"/>
          </a:xfrm>
          <a:prstGeom prst="rect">
            <a:avLst/>
          </a:prstGeom>
          <a:solidFill>
            <a:srgbClr val="FFA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descr="Owl PPT.ai"/>
          <p:cNvPicPr>
            <a:picLocks noChangeAspect="1"/>
          </p:cNvPicPr>
          <p:nvPr userDrawn="1"/>
        </p:nvPicPr>
        <p:blipFill>
          <a:blip r:embed="rId3"/>
          <a:stretch>
            <a:fillRect/>
          </a:stretch>
        </p:blipFill>
        <p:spPr>
          <a:xfrm>
            <a:off x="1123874" y="334736"/>
            <a:ext cx="6858000" cy="6188528"/>
          </a:xfrm>
          <a:prstGeom prst="rect">
            <a:avLst/>
          </a:prstGeom>
        </p:spPr>
      </p:pic>
      <p:sp>
        <p:nvSpPr>
          <p:cNvPr id="10" name="Title 1"/>
          <p:cNvSpPr>
            <a:spLocks noGrp="1"/>
          </p:cNvSpPr>
          <p:nvPr>
            <p:ph type="ctrTitle"/>
          </p:nvPr>
        </p:nvSpPr>
        <p:spPr>
          <a:xfrm>
            <a:off x="685800" y="2167878"/>
            <a:ext cx="7772400" cy="1701260"/>
          </a:xfrm>
        </p:spPr>
        <p:txBody>
          <a:bodyPr anchor="b"/>
          <a:lstStyle>
            <a:lvl1pPr algn="ctr">
              <a:defRPr sz="6000" b="1"/>
            </a:lvl1pPr>
          </a:lstStyle>
          <a:p>
            <a:r>
              <a:rPr lang="en-GB" dirty="0"/>
              <a:t>Click to edit Master title style</a:t>
            </a:r>
            <a:endParaRPr lang="en-US" dirty="0"/>
          </a:p>
        </p:txBody>
      </p:sp>
    </p:spTree>
    <p:extLst>
      <p:ext uri="{BB962C8B-B14F-4D97-AF65-F5344CB8AC3E}">
        <p14:creationId xmlns:p14="http://schemas.microsoft.com/office/powerpoint/2010/main" val="365852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6310989"/>
            <a:ext cx="9144000" cy="269421"/>
          </a:xfrm>
          <a:prstGeom prst="rect">
            <a:avLst/>
          </a:prstGeom>
          <a:solidFill>
            <a:srgbClr val="FFA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Owl icon PPT.ai"/>
          <p:cNvPicPr>
            <a:picLocks noChangeAspect="1"/>
          </p:cNvPicPr>
          <p:nvPr userDrawn="1"/>
        </p:nvPicPr>
        <p:blipFill>
          <a:blip r:embed="rId2"/>
          <a:stretch>
            <a:fillRect/>
          </a:stretch>
        </p:blipFill>
        <p:spPr>
          <a:xfrm>
            <a:off x="7886701" y="5388425"/>
            <a:ext cx="1123974" cy="1123974"/>
          </a:xfrm>
          <a:prstGeom prst="rect">
            <a:avLst/>
          </a:prstGeom>
        </p:spPr>
      </p:pic>
      <p:sp>
        <p:nvSpPr>
          <p:cNvPr id="9" name="Rectangle 8"/>
          <p:cNvSpPr/>
          <p:nvPr userDrawn="1"/>
        </p:nvSpPr>
        <p:spPr>
          <a:xfrm>
            <a:off x="0" y="163285"/>
            <a:ext cx="9144000" cy="253093"/>
          </a:xfrm>
          <a:prstGeom prst="rect">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title"/>
          </p:nvPr>
        </p:nvSpPr>
        <p:spPr>
          <a:xfrm>
            <a:off x="628650" y="365126"/>
            <a:ext cx="7886700" cy="1325563"/>
          </a:xfrm>
        </p:spPr>
        <p:txBody>
          <a:bodyPr/>
          <a:lstStyle/>
          <a:p>
            <a:r>
              <a:rPr lang="en-GB"/>
              <a:t>Click to edit Master title style</a:t>
            </a:r>
            <a:endParaRPr lang="en-US" dirty="0"/>
          </a:p>
        </p:txBody>
      </p:sp>
      <p:sp>
        <p:nvSpPr>
          <p:cNvPr id="11" name="Content Placeholder 2"/>
          <p:cNvSpPr>
            <a:spLocks noGrp="1"/>
          </p:cNvSpPr>
          <p:nvPr>
            <p:ph sz="half" idx="1"/>
          </p:nvPr>
        </p:nvSpPr>
        <p:spPr>
          <a:xfrm>
            <a:off x="628650" y="1825625"/>
            <a:ext cx="78867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8868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6310989"/>
            <a:ext cx="9144000" cy="269421"/>
          </a:xfrm>
          <a:prstGeom prst="rect">
            <a:avLst/>
          </a:prstGeom>
          <a:solidFill>
            <a:srgbClr val="FFA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Owl icon PPT.ai"/>
          <p:cNvPicPr>
            <a:picLocks noChangeAspect="1"/>
          </p:cNvPicPr>
          <p:nvPr userDrawn="1"/>
        </p:nvPicPr>
        <p:blipFill>
          <a:blip r:embed="rId2"/>
          <a:stretch>
            <a:fillRect/>
          </a:stretch>
        </p:blipFill>
        <p:spPr>
          <a:xfrm>
            <a:off x="7886701" y="5388425"/>
            <a:ext cx="1123974" cy="1123974"/>
          </a:xfrm>
          <a:prstGeom prst="rect">
            <a:avLst/>
          </a:prstGeom>
        </p:spPr>
      </p:pic>
      <p:sp>
        <p:nvSpPr>
          <p:cNvPr id="9" name="Rectangle 8"/>
          <p:cNvSpPr/>
          <p:nvPr userDrawn="1"/>
        </p:nvSpPr>
        <p:spPr>
          <a:xfrm>
            <a:off x="0" y="163285"/>
            <a:ext cx="9144000" cy="253093"/>
          </a:xfrm>
          <a:prstGeom prst="rect">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title"/>
          </p:nvPr>
        </p:nvSpPr>
        <p:spPr>
          <a:xfrm>
            <a:off x="628650" y="365126"/>
            <a:ext cx="7886700" cy="1325563"/>
          </a:xfrm>
        </p:spPr>
        <p:txBody>
          <a:bodyPr/>
          <a:lstStyle/>
          <a:p>
            <a:r>
              <a:rPr lang="en-GB"/>
              <a:t>Click to edit Master title style</a:t>
            </a:r>
            <a:endParaRPr lang="en-US" dirty="0"/>
          </a:p>
        </p:txBody>
      </p:sp>
      <p:sp>
        <p:nvSpPr>
          <p:cNvPr id="11"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Content Placeholder 3"/>
          <p:cNvSpPr>
            <a:spLocks noGrp="1"/>
          </p:cNvSpPr>
          <p:nvPr>
            <p:ph sz="half" idx="2"/>
          </p:nvPr>
        </p:nvSpPr>
        <p:spPr>
          <a:xfrm>
            <a:off x="4629150" y="1825625"/>
            <a:ext cx="38862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17565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Wings PPT.ai"/>
          <p:cNvPicPr>
            <a:picLocks noChangeAspect="1"/>
          </p:cNvPicPr>
          <p:nvPr userDrawn="1"/>
        </p:nvPicPr>
        <p:blipFill>
          <a:blip r:embed="rId2"/>
          <a:stretch>
            <a:fillRect/>
          </a:stretch>
        </p:blipFill>
        <p:spPr>
          <a:xfrm>
            <a:off x="551120" y="256147"/>
            <a:ext cx="7964230" cy="5973172"/>
          </a:xfrm>
          <a:prstGeom prst="rect">
            <a:avLst/>
          </a:prstGeom>
        </p:spPr>
      </p:pic>
      <p:pic>
        <p:nvPicPr>
          <p:cNvPr id="9" name="Picture 8" descr="BIG LOGO FOR PPT.ai"/>
          <p:cNvPicPr>
            <a:picLocks noChangeAspect="1"/>
          </p:cNvPicPr>
          <p:nvPr userDrawn="1"/>
        </p:nvPicPr>
        <p:blipFill>
          <a:blip r:embed="rId3"/>
          <a:stretch>
            <a:fillRect/>
          </a:stretch>
        </p:blipFill>
        <p:spPr>
          <a:xfrm>
            <a:off x="3559713" y="1199922"/>
            <a:ext cx="2023542" cy="2838678"/>
          </a:xfrm>
          <a:prstGeom prst="rect">
            <a:avLst/>
          </a:prstGeom>
        </p:spPr>
      </p:pic>
    </p:spTree>
    <p:extLst>
      <p:ext uri="{BB962C8B-B14F-4D97-AF65-F5344CB8AC3E}">
        <p14:creationId xmlns:p14="http://schemas.microsoft.com/office/powerpoint/2010/main" val="205814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Slide Number Placeholder 5"/>
          <p:cNvSpPr>
            <a:spLocks noGrp="1"/>
          </p:cNvSpPr>
          <p:nvPr>
            <p:ph type="sldNum" sz="quarter" idx="10"/>
          </p:nvPr>
        </p:nvSpPr>
        <p:spPr>
          <a:xfrm>
            <a:off x="4302125" y="6311900"/>
            <a:ext cx="5397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charset="0"/>
              </a:defRPr>
            </a:lvl1pPr>
          </a:lstStyle>
          <a:p>
            <a:fld id="{333A8EC2-74F9-7042-8188-6540F83EE93C}" type="slidenum">
              <a:rPr lang="en-US" altLang="en-US"/>
              <a:pPr/>
              <a:t>‹#›</a:t>
            </a:fld>
            <a:endParaRPr lang="en-US" altLang="en-US"/>
          </a:p>
        </p:txBody>
      </p:sp>
      <p:pic>
        <p:nvPicPr>
          <p:cNvPr id="5" name="Picture 5" descr="Owl icon PPT.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349" y="555307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2346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40237945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9/12/19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71541094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5D508DB-5780-8E4D-8410-5C9D83EDB40C}" type="datetime1">
              <a:rPr lang="en-GB" smtClean="0"/>
              <a:t>12/09/2019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182070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8602F66-35ED-0842-B4AE-0E2E0161F9B8}" type="datetime1">
              <a:rPr lang="en-GB" smtClean="0"/>
              <a:t>12/09/2019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392894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7AF5F6-014E-854D-8775-799899EBA4C4}" type="datetime1">
              <a:rPr lang="en-GB" smtClean="0"/>
              <a:t>12/09/2019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232975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D4E96-EE85-A34D-9034-DD92B55756E8}" type="datetime1">
              <a:rPr lang="en-GB" smtClean="0"/>
              <a:t>12/09/2019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325403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72014-BFA6-1343-8556-89B6004D7C02}" type="datetime1">
              <a:rPr lang="en-GB" smtClean="0"/>
              <a:t>12/09/2019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37969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3EBD7F-79B2-D943-9217-B4919C4BEF3B}" type="datetime1">
              <a:rPr lang="en-GB" smtClean="0"/>
              <a:t>12/09/2019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42990-B426-B44A-973A-253BFC5036BE}" type="slidenum">
              <a:rPr lang="en-US" smtClean="0"/>
              <a:t>‹#›</a:t>
            </a:fld>
            <a:endParaRPr lang="en-US"/>
          </a:p>
        </p:txBody>
      </p:sp>
    </p:spTree>
    <p:extLst>
      <p:ext uri="{BB962C8B-B14F-4D97-AF65-F5344CB8AC3E}">
        <p14:creationId xmlns:p14="http://schemas.microsoft.com/office/powerpoint/2010/main" val="75228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9/12/19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213426862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73" r:id="rId14"/>
    <p:sldLayoutId id="2147483662" r:id="rId15"/>
    <p:sldLayoutId id="214748367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4.sv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4.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168400" y="2814208"/>
            <a:ext cx="7289800" cy="1389491"/>
          </a:xfrm>
        </p:spPr>
        <p:txBody>
          <a:bodyPr anchor="b">
            <a:normAutofit fontScale="90000"/>
          </a:bodyPr>
          <a:lstStyle>
            <a:lvl1pPr algn="ctr">
              <a:defRPr sz="6000" b="1"/>
            </a:lvl1pPr>
          </a:lstStyle>
          <a:p>
            <a:r>
              <a:rPr lang="en-GB" altLang="en-US" sz="3600" dirty="0">
                <a:solidFill>
                  <a:srgbClr val="FF0090"/>
                </a:solidFill>
                <a:latin typeface="+mn-lt"/>
              </a:rPr>
              <a:t>The New EIF </a:t>
            </a:r>
            <a:br>
              <a:rPr lang="en-GB" altLang="en-US" sz="3600" dirty="0">
                <a:solidFill>
                  <a:srgbClr val="FF0090"/>
                </a:solidFill>
                <a:latin typeface="+mn-lt"/>
              </a:rPr>
            </a:br>
            <a:r>
              <a:rPr lang="en-GB" altLang="en-US" sz="3600" dirty="0">
                <a:solidFill>
                  <a:srgbClr val="FF0090"/>
                </a:solidFill>
                <a:latin typeface="+mn-lt"/>
              </a:rPr>
              <a:t>Implications</a:t>
            </a:r>
            <a:br>
              <a:rPr lang="en-GB" altLang="en-US" sz="3600" dirty="0">
                <a:solidFill>
                  <a:srgbClr val="FF0090"/>
                </a:solidFill>
                <a:latin typeface="+mn-lt"/>
              </a:rPr>
            </a:br>
            <a:r>
              <a:rPr lang="en-GB" altLang="en-US" sz="3600" dirty="0">
                <a:solidFill>
                  <a:srgbClr val="FF0090"/>
                </a:solidFill>
                <a:latin typeface="+mn-lt"/>
              </a:rPr>
              <a:t>HEP</a:t>
            </a:r>
            <a:br>
              <a:rPr lang="en-GB" altLang="en-US" sz="3600" dirty="0">
                <a:latin typeface="+mn-lt"/>
              </a:rPr>
            </a:br>
            <a:r>
              <a:rPr lang="en-GB" altLang="en-US" sz="2400" dirty="0">
                <a:latin typeface="+mn-lt"/>
              </a:rPr>
              <a:t>Dr Julia Coop</a:t>
            </a:r>
          </a:p>
        </p:txBody>
      </p:sp>
    </p:spTree>
    <p:extLst>
      <p:ext uri="{BB962C8B-B14F-4D97-AF65-F5344CB8AC3E}">
        <p14:creationId xmlns:p14="http://schemas.microsoft.com/office/powerpoint/2010/main" val="2089603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vert="horz" lIns="91440" tIns="45720" rIns="91440" bIns="45720" rtlCol="0" anchor="ctr">
            <a:normAutofit/>
          </a:bodyPr>
          <a:lstStyle/>
          <a:p>
            <a:r>
              <a:rPr lang="en-US" sz="3200" b="1" kern="1200" dirty="0">
                <a:solidFill>
                  <a:srgbClr val="FF0090"/>
                </a:solidFill>
                <a:latin typeface="+mn-lt"/>
                <a:ea typeface="+mj-ea"/>
                <a:cs typeface="+mj-cs"/>
              </a:rPr>
              <a:t>Quality of Education: Impact</a:t>
            </a:r>
            <a:br>
              <a:rPr lang="en-US" sz="3000" b="1" kern="1200" dirty="0">
                <a:solidFill>
                  <a:schemeClr val="tx1"/>
                </a:solidFill>
                <a:latin typeface="+mj-lt"/>
                <a:ea typeface="+mj-ea"/>
                <a:cs typeface="+mj-cs"/>
              </a:rPr>
            </a:br>
            <a:endParaRPr lang="en-US" sz="3000" b="1" kern="1200" dirty="0">
              <a:solidFill>
                <a:schemeClr val="tx1"/>
              </a:solidFill>
              <a:latin typeface="+mj-lt"/>
              <a:ea typeface="+mj-ea"/>
              <a:cs typeface="+mj-cs"/>
            </a:endParaRPr>
          </a:p>
        </p:txBody>
      </p:sp>
      <p:sp>
        <p:nvSpPr>
          <p:cNvPr id="3" name="Content Placeholder 2"/>
          <p:cNvSpPr>
            <a:spLocks noGrp="1"/>
          </p:cNvSpPr>
          <p:nvPr>
            <p:ph sz="half" idx="1"/>
          </p:nvPr>
        </p:nvSpPr>
        <p:spPr>
          <a:xfrm>
            <a:off x="97592" y="1270001"/>
            <a:ext cx="6046487" cy="4746170"/>
          </a:xfrm>
        </p:spPr>
        <p:txBody>
          <a:bodyPr vert="horz" lIns="91440" tIns="45720" rIns="91440" bIns="45720" rtlCol="0" anchor="ctr">
            <a:normAutofit fontScale="92500" lnSpcReduction="20000"/>
          </a:bodyPr>
          <a:lstStyle/>
          <a:p>
            <a:pPr marL="0" indent="0">
              <a:buNone/>
            </a:pPr>
            <a:r>
              <a:rPr lang="en-US" sz="2400" b="1" dirty="0"/>
              <a:t>Judgment based on how well pupils:</a:t>
            </a:r>
          </a:p>
          <a:p>
            <a:pPr>
              <a:buClr>
                <a:srgbClr val="FF0090"/>
              </a:buClr>
              <a:buFont typeface="Wingdings" pitchFamily="2" charset="2"/>
              <a:buChar char="Ø"/>
            </a:pPr>
            <a:r>
              <a:rPr lang="en-US" sz="2400" b="1" dirty="0"/>
              <a:t>learn and recall </a:t>
            </a:r>
            <a:r>
              <a:rPr lang="en-US" sz="2400" b="0" dirty="0"/>
              <a:t>the detailed content outlined in the curriculum;</a:t>
            </a:r>
          </a:p>
          <a:p>
            <a:pPr>
              <a:buClr>
                <a:srgbClr val="FF0090"/>
              </a:buClr>
              <a:buFont typeface="Wingdings" pitchFamily="2" charset="2"/>
              <a:buChar char="Ø"/>
            </a:pPr>
            <a:r>
              <a:rPr lang="en-US" sz="2400" b="0" dirty="0"/>
              <a:t>outcomes </a:t>
            </a:r>
            <a:r>
              <a:rPr lang="en-US" sz="2400" dirty="0"/>
              <a:t>meet national expectations;</a:t>
            </a:r>
          </a:p>
          <a:p>
            <a:pPr>
              <a:buClr>
                <a:srgbClr val="FF0090"/>
              </a:buClr>
              <a:buFont typeface="Wingdings" pitchFamily="2" charset="2"/>
              <a:buChar char="Ø"/>
            </a:pPr>
            <a:r>
              <a:rPr lang="en-US" sz="2400" i="1" dirty="0"/>
              <a:t>‘learners develop detailed knowledge and skills </a:t>
            </a:r>
            <a:r>
              <a:rPr lang="en-US" sz="2400" b="1" i="1" dirty="0"/>
              <a:t>across the curriculum </a:t>
            </a:r>
            <a:r>
              <a:rPr lang="en-US" sz="2400" i="1" dirty="0"/>
              <a:t>and, as a result, achieve well.’</a:t>
            </a:r>
            <a:endParaRPr lang="en-US" sz="2400" b="0" dirty="0"/>
          </a:p>
          <a:p>
            <a:pPr>
              <a:buClr>
                <a:srgbClr val="FF0090"/>
              </a:buClr>
              <a:buFont typeface="Wingdings" pitchFamily="2" charset="2"/>
              <a:buChar char="Ø"/>
            </a:pPr>
            <a:r>
              <a:rPr lang="en-US" sz="2400" b="0" dirty="0"/>
              <a:t>The results and </a:t>
            </a:r>
            <a:r>
              <a:rPr lang="en-US" sz="2400" b="1" dirty="0"/>
              <a:t>wider outcomes </a:t>
            </a:r>
            <a:r>
              <a:rPr lang="en-US" sz="2400" b="0" dirty="0"/>
              <a:t>that children achieve, and their destinations</a:t>
            </a:r>
            <a:r>
              <a:rPr lang="en-US" sz="2400" b="1" dirty="0"/>
              <a:t>.</a:t>
            </a:r>
          </a:p>
          <a:p>
            <a:pPr marL="0" indent="0">
              <a:buNone/>
            </a:pPr>
            <a:endParaRPr lang="en-US" sz="1600" b="1" i="1" dirty="0"/>
          </a:p>
          <a:p>
            <a:pPr marL="0" indent="0">
              <a:buNone/>
            </a:pPr>
            <a:endParaRPr lang="en-US" sz="1600" b="1" i="1" dirty="0"/>
          </a:p>
          <a:p>
            <a:pPr marL="0" indent="0" algn="ctr">
              <a:buNone/>
            </a:pPr>
            <a:r>
              <a:rPr lang="en-US" sz="2400" b="1" i="1" dirty="0">
                <a:solidFill>
                  <a:srgbClr val="FF0090"/>
                </a:solidFill>
              </a:rPr>
              <a:t>The emphasis certainly isn’t solely on what we’d class as academic success and there is a recognition of the fact there are more ways of defining success.</a:t>
            </a:r>
          </a:p>
        </p:txBody>
      </p:sp>
      <p:pic>
        <p:nvPicPr>
          <p:cNvPr id="7" name="Graphic 6" descr="Education">
            <a:extLst>
              <a:ext uri="{FF2B5EF4-FFF2-40B4-BE49-F238E27FC236}">
                <a16:creationId xmlns:a16="http://schemas.microsoft.com/office/drawing/2014/main" id="{04C9040F-AE22-4E7B-AC5F-E05EBD33A8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29430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E4F1-F6AC-114B-8EA9-3608FEFEC016}"/>
              </a:ext>
            </a:extLst>
          </p:cNvPr>
          <p:cNvSpPr>
            <a:spLocks noGrp="1"/>
          </p:cNvSpPr>
          <p:nvPr>
            <p:ph type="title"/>
          </p:nvPr>
        </p:nvSpPr>
        <p:spPr>
          <a:xfrm>
            <a:off x="840699" y="687480"/>
            <a:ext cx="5605629" cy="994172"/>
          </a:xfrm>
        </p:spPr>
        <p:txBody>
          <a:bodyPr vert="horz" lIns="91440" tIns="45720" rIns="91440" bIns="45720" rtlCol="0" anchor="ctr">
            <a:normAutofit/>
          </a:bodyPr>
          <a:lstStyle/>
          <a:p>
            <a:r>
              <a:rPr lang="en-US" sz="3200" b="1" kern="1200" dirty="0">
                <a:solidFill>
                  <a:srgbClr val="FF0090"/>
                </a:solidFill>
                <a:latin typeface="+mn-lt"/>
                <a:ea typeface="+mj-ea"/>
                <a:cs typeface="+mj-cs"/>
              </a:rPr>
              <a:t>Inadequate Criteria! </a:t>
            </a:r>
          </a:p>
        </p:txBody>
      </p:sp>
      <p:sp>
        <p:nvSpPr>
          <p:cNvPr id="3" name="Content Placeholder 2">
            <a:extLst>
              <a:ext uri="{FF2B5EF4-FFF2-40B4-BE49-F238E27FC236}">
                <a16:creationId xmlns:a16="http://schemas.microsoft.com/office/drawing/2014/main" id="{78B6C39D-ABC2-F747-AC6C-7ED6260AFB49}"/>
              </a:ext>
            </a:extLst>
          </p:cNvPr>
          <p:cNvSpPr>
            <a:spLocks noGrp="1"/>
          </p:cNvSpPr>
          <p:nvPr>
            <p:ph sz="half" idx="1"/>
          </p:nvPr>
        </p:nvSpPr>
        <p:spPr>
          <a:xfrm>
            <a:off x="508001" y="1681653"/>
            <a:ext cx="5377542" cy="4334518"/>
          </a:xfrm>
        </p:spPr>
        <p:txBody>
          <a:bodyPr vert="horz" lIns="91440" tIns="45720" rIns="91440" bIns="45720" rtlCol="0" anchor="ctr">
            <a:normAutofit lnSpcReduction="10000"/>
          </a:bodyPr>
          <a:lstStyle/>
          <a:p>
            <a:pPr marL="0" indent="0">
              <a:buNone/>
            </a:pPr>
            <a:r>
              <a:rPr lang="en-US" sz="2400" b="1" dirty="0"/>
              <a:t>Here we see the link to published data :</a:t>
            </a:r>
          </a:p>
          <a:p>
            <a:r>
              <a:rPr lang="en-US" sz="2400" dirty="0"/>
              <a:t>Link to ARE in reading, writing and mathematics </a:t>
            </a:r>
          </a:p>
          <a:p>
            <a:r>
              <a:rPr lang="en-US" sz="2400" dirty="0"/>
              <a:t>Trends of below average progress especially for disadvantaged pupils</a:t>
            </a:r>
          </a:p>
          <a:p>
            <a:r>
              <a:rPr lang="en-US" sz="2400" dirty="0"/>
              <a:t>Low expectations for SEND and needs not met</a:t>
            </a:r>
          </a:p>
          <a:p>
            <a:pPr marL="0" indent="0">
              <a:buNone/>
            </a:pPr>
            <a:r>
              <a:rPr lang="en-US" sz="2400" dirty="0"/>
              <a:t> </a:t>
            </a:r>
          </a:p>
          <a:p>
            <a:pPr>
              <a:buClr>
                <a:srgbClr val="FF0090"/>
              </a:buClr>
              <a:buFont typeface="Wingdings" pitchFamily="2" charset="2"/>
              <a:buChar char="v"/>
            </a:pPr>
            <a:r>
              <a:rPr lang="en-US" sz="2400" b="1" dirty="0"/>
              <a:t>Judgments strongly based on first hand evidence however and not internal data</a:t>
            </a:r>
          </a:p>
          <a:p>
            <a:pPr marL="0" indent="0">
              <a:buNone/>
            </a:pPr>
            <a:r>
              <a:rPr lang="en-US" sz="1900" dirty="0"/>
              <a:t> </a:t>
            </a:r>
            <a:endParaRPr lang="en-US" sz="1900" i="1" dirty="0"/>
          </a:p>
        </p:txBody>
      </p:sp>
      <p:pic>
        <p:nvPicPr>
          <p:cNvPr id="7" name="Graphic 6" descr="Warning">
            <a:extLst>
              <a:ext uri="{FF2B5EF4-FFF2-40B4-BE49-F238E27FC236}">
                <a16:creationId xmlns:a16="http://schemas.microsoft.com/office/drawing/2014/main" id="{21C3C8EB-3957-460B-8B1E-2733B2EA76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7599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2665-6752-A34A-8ED9-D95837DCDB36}"/>
              </a:ext>
            </a:extLst>
          </p:cNvPr>
          <p:cNvSpPr>
            <a:spLocks noGrp="1"/>
          </p:cNvSpPr>
          <p:nvPr>
            <p:ph type="title"/>
          </p:nvPr>
        </p:nvSpPr>
        <p:spPr>
          <a:xfrm>
            <a:off x="143691" y="687480"/>
            <a:ext cx="6714309" cy="994172"/>
          </a:xfrm>
        </p:spPr>
        <p:txBody>
          <a:bodyPr vert="horz" lIns="91440" tIns="45720" rIns="91440" bIns="45720" rtlCol="0" anchor="ctr">
            <a:normAutofit/>
          </a:bodyPr>
          <a:lstStyle/>
          <a:p>
            <a:r>
              <a:rPr lang="en-US" sz="3200" b="1" kern="1200" dirty="0">
                <a:solidFill>
                  <a:srgbClr val="FF0090"/>
                </a:solidFill>
                <a:latin typeface="+mn-lt"/>
                <a:ea typeface="+mj-ea"/>
                <a:cs typeface="+mj-cs"/>
              </a:rPr>
              <a:t>Moving away from internal data on inspection: Implications </a:t>
            </a:r>
          </a:p>
        </p:txBody>
      </p:sp>
      <p:sp>
        <p:nvSpPr>
          <p:cNvPr id="3" name="Content Placeholder 2">
            <a:extLst>
              <a:ext uri="{FF2B5EF4-FFF2-40B4-BE49-F238E27FC236}">
                <a16:creationId xmlns:a16="http://schemas.microsoft.com/office/drawing/2014/main" id="{475653B2-800A-FF4E-B2E0-BB0429066B67}"/>
              </a:ext>
            </a:extLst>
          </p:cNvPr>
          <p:cNvSpPr>
            <a:spLocks noGrp="1"/>
          </p:cNvSpPr>
          <p:nvPr>
            <p:ph sz="half" idx="1"/>
          </p:nvPr>
        </p:nvSpPr>
        <p:spPr>
          <a:xfrm>
            <a:off x="313509" y="1681653"/>
            <a:ext cx="5572033" cy="4334518"/>
          </a:xfrm>
        </p:spPr>
        <p:txBody>
          <a:bodyPr vert="horz" lIns="91440" tIns="45720" rIns="91440" bIns="45720" rtlCol="0" anchor="ctr">
            <a:normAutofit/>
          </a:bodyPr>
          <a:lstStyle/>
          <a:p>
            <a:pPr>
              <a:buClr>
                <a:schemeClr val="tx1"/>
              </a:buClr>
            </a:pPr>
            <a:r>
              <a:rPr lang="en-US" sz="1900" dirty="0"/>
              <a:t>Leaders/governors need to demonstrate they have a strong understanding about </a:t>
            </a:r>
            <a:r>
              <a:rPr lang="en-US" sz="1900" b="1" dirty="0"/>
              <a:t>what is happening at classroom leve</a:t>
            </a:r>
            <a:r>
              <a:rPr lang="en-US" sz="1900" dirty="0"/>
              <a:t>l</a:t>
            </a:r>
          </a:p>
          <a:p>
            <a:pPr>
              <a:buClr>
                <a:schemeClr val="tx1"/>
              </a:buClr>
            </a:pPr>
            <a:r>
              <a:rPr lang="en-US" sz="1900" dirty="0"/>
              <a:t>Monitoring needs to be more robust, detailed and triangulated </a:t>
            </a:r>
          </a:p>
          <a:p>
            <a:pPr marL="0" indent="0">
              <a:buNone/>
            </a:pPr>
            <a:r>
              <a:rPr lang="en-US" sz="1900" dirty="0">
                <a:solidFill>
                  <a:srgbClr val="FF0090"/>
                </a:solidFill>
              </a:rPr>
              <a:t>Therefore focus on :</a:t>
            </a:r>
          </a:p>
          <a:p>
            <a:r>
              <a:rPr lang="en-US" sz="1900" dirty="0"/>
              <a:t>developing a </a:t>
            </a:r>
            <a:r>
              <a:rPr lang="en-US" sz="1900" b="1" dirty="0"/>
              <a:t>closer view of the learning journeys of pupils</a:t>
            </a:r>
            <a:r>
              <a:rPr lang="en-US" sz="1900" dirty="0"/>
              <a:t> –highlighting the impact of teaching /curriculum on progress</a:t>
            </a:r>
          </a:p>
          <a:p>
            <a:r>
              <a:rPr lang="en-US" sz="1900" b="1" dirty="0"/>
              <a:t>more closely monitoring</a:t>
            </a:r>
            <a:r>
              <a:rPr lang="en-US" sz="1900" dirty="0"/>
              <a:t> implementation and impact of the curriculum at </a:t>
            </a:r>
            <a:r>
              <a:rPr lang="en-US" sz="1900" b="1" dirty="0"/>
              <a:t>classroom level </a:t>
            </a:r>
            <a:r>
              <a:rPr lang="en-US" sz="1900" dirty="0"/>
              <a:t>and </a:t>
            </a:r>
            <a:r>
              <a:rPr lang="en-US" sz="1900" b="1" dirty="0"/>
              <a:t>impact on outcomes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Presentation with Checklist">
            <a:extLst>
              <a:ext uri="{FF2B5EF4-FFF2-40B4-BE49-F238E27FC236}">
                <a16:creationId xmlns:a16="http://schemas.microsoft.com/office/drawing/2014/main" id="{454EEF93-EC5C-4D49-82A6-5B71CEAB0B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49508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6512B-EF5E-9147-BC2D-6BCD6244397E}"/>
              </a:ext>
            </a:extLst>
          </p:cNvPr>
          <p:cNvSpPr>
            <a:spLocks noGrp="1"/>
          </p:cNvSpPr>
          <p:nvPr>
            <p:ph type="title"/>
          </p:nvPr>
        </p:nvSpPr>
        <p:spPr>
          <a:xfrm>
            <a:off x="483327" y="640082"/>
            <a:ext cx="8178074" cy="881945"/>
          </a:xfrm>
        </p:spPr>
        <p:txBody>
          <a:bodyPr vert="horz" lIns="91440" tIns="45720" rIns="91440" bIns="45720" rtlCol="0" anchor="b">
            <a:normAutofit fontScale="90000"/>
          </a:bodyPr>
          <a:lstStyle/>
          <a:p>
            <a:r>
              <a:rPr lang="en-US" sz="3400" b="1" kern="1200" dirty="0">
                <a:solidFill>
                  <a:srgbClr val="FF0090"/>
                </a:solidFill>
                <a:latin typeface="+mn-lt"/>
                <a:ea typeface="+mj-ea"/>
                <a:cs typeface="+mj-cs"/>
              </a:rPr>
              <a:t>Moving away from internal data on inspection: Implications: </a:t>
            </a:r>
            <a:endParaRPr lang="en-US" sz="3400" kern="1200" dirty="0">
              <a:solidFill>
                <a:srgbClr val="FF0090"/>
              </a:solidFill>
              <a:latin typeface="+mn-lt"/>
              <a:ea typeface="+mj-ea"/>
              <a:cs typeface="+mj-cs"/>
            </a:endParaRPr>
          </a:p>
        </p:txBody>
      </p:sp>
      <p:cxnSp>
        <p:nvCxnSpPr>
          <p:cNvPr id="17" name="Straight Connector 16">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Light Bulb and Gear">
            <a:extLst>
              <a:ext uri="{FF2B5EF4-FFF2-40B4-BE49-F238E27FC236}">
                <a16:creationId xmlns:a16="http://schemas.microsoft.com/office/drawing/2014/main" id="{7672ADC9-E012-40CE-8C58-09082329D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4B232758-41BA-E444-8CB2-167FEE52B989}"/>
              </a:ext>
            </a:extLst>
          </p:cNvPr>
          <p:cNvSpPr>
            <a:spLocks noGrp="1"/>
          </p:cNvSpPr>
          <p:nvPr>
            <p:ph sz="half" idx="1"/>
          </p:nvPr>
        </p:nvSpPr>
        <p:spPr>
          <a:xfrm>
            <a:off x="3716515" y="2682433"/>
            <a:ext cx="4711627" cy="3215749"/>
          </a:xfrm>
        </p:spPr>
        <p:txBody>
          <a:bodyPr vert="horz" lIns="91440" tIns="45720" rIns="91440" bIns="45720" rtlCol="0">
            <a:normAutofit/>
          </a:bodyPr>
          <a:lstStyle/>
          <a:p>
            <a:pPr>
              <a:buFont typeface="Wingdings" pitchFamily="2" charset="2"/>
              <a:buChar char="v"/>
            </a:pPr>
            <a:r>
              <a:rPr lang="en-US" sz="2100" dirty="0"/>
              <a:t>Leaders need to be able to demonstrate they have a thorough understanding of what is happening at classroom level </a:t>
            </a:r>
          </a:p>
          <a:p>
            <a:pPr>
              <a:buFont typeface="Wingdings" pitchFamily="2" charset="2"/>
              <a:buChar char="v"/>
            </a:pPr>
            <a:r>
              <a:rPr lang="en-US" sz="2100" dirty="0"/>
              <a:t>How they are bringing all the information together and adapting the curriculum/pedagogy accordingly</a:t>
            </a:r>
          </a:p>
          <a:p>
            <a:pPr>
              <a:buFont typeface="Wingdings" pitchFamily="2" charset="2"/>
              <a:buChar char="v"/>
            </a:pPr>
            <a:r>
              <a:rPr lang="en-US" sz="2100" dirty="0"/>
              <a:t>Governors should also therefore have a more hands-on approach</a:t>
            </a:r>
          </a:p>
        </p:txBody>
      </p:sp>
      <p:sp>
        <p:nvSpPr>
          <p:cNvPr id="6" name="TextBox 5">
            <a:extLst>
              <a:ext uri="{FF2B5EF4-FFF2-40B4-BE49-F238E27FC236}">
                <a16:creationId xmlns:a16="http://schemas.microsoft.com/office/drawing/2014/main" id="{572CA48C-4707-E547-BED2-33DFD1702DE7}"/>
              </a:ext>
            </a:extLst>
          </p:cNvPr>
          <p:cNvSpPr txBox="1"/>
          <p:nvPr/>
        </p:nvSpPr>
        <p:spPr>
          <a:xfrm>
            <a:off x="483326" y="1658990"/>
            <a:ext cx="4088673" cy="646331"/>
          </a:xfrm>
          <a:prstGeom prst="rect">
            <a:avLst/>
          </a:prstGeom>
          <a:noFill/>
        </p:spPr>
        <p:txBody>
          <a:bodyPr wrap="square" rtlCol="0">
            <a:spAutoFit/>
          </a:bodyPr>
          <a:lstStyle/>
          <a:p>
            <a:r>
              <a:rPr lang="en-US" b="1" dirty="0"/>
              <a:t>See Leadership criteria 2</a:t>
            </a:r>
            <a:r>
              <a:rPr lang="en-US" b="1" baseline="30000" dirty="0"/>
              <a:t>nd</a:t>
            </a:r>
            <a:r>
              <a:rPr lang="en-US" b="1" dirty="0"/>
              <a:t> bullet!</a:t>
            </a:r>
          </a:p>
          <a:p>
            <a:endParaRPr lang="en-GB" dirty="0"/>
          </a:p>
        </p:txBody>
      </p:sp>
    </p:spTree>
    <p:extLst>
      <p:ext uri="{BB962C8B-B14F-4D97-AF65-F5344CB8AC3E}">
        <p14:creationId xmlns:p14="http://schemas.microsoft.com/office/powerpoint/2010/main" val="181845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DEB-1F86-7842-914F-5FAAA081DBA6}"/>
              </a:ext>
            </a:extLst>
          </p:cNvPr>
          <p:cNvSpPr>
            <a:spLocks noGrp="1"/>
          </p:cNvSpPr>
          <p:nvPr>
            <p:ph type="title"/>
          </p:nvPr>
        </p:nvSpPr>
        <p:spPr>
          <a:xfrm>
            <a:off x="511407" y="482600"/>
            <a:ext cx="5934922" cy="1199052"/>
          </a:xfrm>
        </p:spPr>
        <p:txBody>
          <a:bodyPr vert="horz" lIns="91440" tIns="45720" rIns="91440" bIns="45720" rtlCol="0" anchor="ctr">
            <a:normAutofit/>
          </a:bodyPr>
          <a:lstStyle/>
          <a:p>
            <a:r>
              <a:rPr lang="en-US" sz="3200" b="1" kern="1200" dirty="0">
                <a:solidFill>
                  <a:srgbClr val="FF0090"/>
                </a:solidFill>
                <a:latin typeface="+mn-lt"/>
                <a:ea typeface="+mj-ea"/>
                <a:cs typeface="+mj-cs"/>
              </a:rPr>
              <a:t>Section 8: Key Points</a:t>
            </a:r>
            <a:r>
              <a:rPr lang="en-US" sz="3000" b="1" kern="1200" dirty="0">
                <a:solidFill>
                  <a:schemeClr val="tx1"/>
                </a:solidFill>
                <a:latin typeface="+mj-lt"/>
                <a:ea typeface="+mj-ea"/>
                <a:cs typeface="+mj-cs"/>
              </a:rPr>
              <a:t> </a:t>
            </a:r>
            <a:br>
              <a:rPr lang="en-US" sz="3000" b="1"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CCA7B76-4BC5-0B41-B58B-E66521300271}"/>
              </a:ext>
            </a:extLst>
          </p:cNvPr>
          <p:cNvSpPr>
            <a:spLocks noGrp="1"/>
          </p:cNvSpPr>
          <p:nvPr>
            <p:ph sz="half" idx="1"/>
          </p:nvPr>
        </p:nvSpPr>
        <p:spPr>
          <a:xfrm>
            <a:off x="248194" y="1567542"/>
            <a:ext cx="7367452" cy="4448627"/>
          </a:xfrm>
        </p:spPr>
        <p:txBody>
          <a:bodyPr vert="horz" lIns="91440" tIns="45720" rIns="91440" bIns="45720" rtlCol="0" anchor="ctr">
            <a:normAutofit fontScale="25000" lnSpcReduction="20000"/>
          </a:bodyPr>
          <a:lstStyle/>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9600" b="1" dirty="0"/>
              <a:t>Focused on:</a:t>
            </a:r>
          </a:p>
          <a:p>
            <a:pPr marL="0" indent="0">
              <a:buNone/>
            </a:pPr>
            <a:endParaRPr lang="en-US" sz="8000" b="1" dirty="0"/>
          </a:p>
          <a:p>
            <a:pPr>
              <a:buFont typeface="Wingdings" pitchFamily="2" charset="2"/>
              <a:buChar char="ü"/>
            </a:pPr>
            <a:r>
              <a:rPr lang="en-US" sz="8000" dirty="0"/>
              <a:t>How leaders ensure that the school provides a good (+) quality of education</a:t>
            </a:r>
          </a:p>
          <a:p>
            <a:pPr>
              <a:buFont typeface="Wingdings" pitchFamily="2" charset="2"/>
              <a:buChar char="ü"/>
            </a:pPr>
            <a:r>
              <a:rPr lang="en-US" sz="8000" dirty="0"/>
              <a:t>The curriculum structure core /non core and its impact</a:t>
            </a:r>
          </a:p>
          <a:p>
            <a:pPr>
              <a:buFont typeface="Wingdings" pitchFamily="2" charset="2"/>
              <a:buChar char="ü"/>
            </a:pPr>
            <a:r>
              <a:rPr lang="en-US" sz="8000" dirty="0"/>
              <a:t> Teacher subject knowledge</a:t>
            </a:r>
          </a:p>
          <a:p>
            <a:pPr>
              <a:buFont typeface="Wingdings" pitchFamily="2" charset="2"/>
              <a:buChar char="ü"/>
            </a:pPr>
            <a:r>
              <a:rPr lang="en-US" sz="8000" dirty="0"/>
              <a:t>Pupil feedback</a:t>
            </a:r>
          </a:p>
          <a:p>
            <a:pPr>
              <a:buFont typeface="Wingdings" pitchFamily="2" charset="2"/>
              <a:buChar char="ü"/>
            </a:pPr>
            <a:r>
              <a:rPr lang="en-US" sz="8000" dirty="0"/>
              <a:t> Pupils detailed knowledge/preparation for next stage</a:t>
            </a:r>
          </a:p>
          <a:p>
            <a:pPr>
              <a:buFont typeface="Wingdings" pitchFamily="2" charset="2"/>
              <a:buChar char="ü"/>
            </a:pPr>
            <a:r>
              <a:rPr lang="en-US" sz="8000" dirty="0"/>
              <a:t> Any curriculum narrowing</a:t>
            </a:r>
          </a:p>
          <a:p>
            <a:pPr>
              <a:buFont typeface="Wingdings" pitchFamily="2" charset="2"/>
              <a:buChar char="ü"/>
            </a:pPr>
            <a:r>
              <a:rPr lang="en-US" sz="8000" dirty="0"/>
              <a:t> EYFS staff KUS </a:t>
            </a:r>
          </a:p>
          <a:p>
            <a:pPr>
              <a:buFont typeface="Wingdings" pitchFamily="2" charset="2"/>
              <a:buChar char="ü"/>
            </a:pPr>
            <a:r>
              <a:rPr lang="en-US" sz="8000" dirty="0"/>
              <a:t> EYFS/KS1 how well reading and math's taught</a:t>
            </a:r>
          </a:p>
          <a:p>
            <a:pPr>
              <a:buFont typeface="Wingdings" pitchFamily="2" charset="2"/>
              <a:buChar char="ü"/>
            </a:pPr>
            <a:r>
              <a:rPr lang="en-US" sz="8000" dirty="0"/>
              <a:t> KS2 broader curriculum plus reading</a:t>
            </a:r>
          </a:p>
          <a:p>
            <a:pPr>
              <a:buFont typeface="Wingdings" pitchFamily="2" charset="2"/>
              <a:buChar char="ü"/>
            </a:pPr>
            <a:endParaRPr lang="en-US" sz="2400" dirty="0"/>
          </a:p>
          <a:p>
            <a:pPr>
              <a:buFont typeface="Wingdings" pitchFamily="2" charset="2"/>
              <a:buChar char="ü"/>
            </a:pPr>
            <a:endParaRPr lang="en-US" sz="2400" dirty="0"/>
          </a:p>
          <a:p>
            <a:pPr marL="0" indent="0">
              <a:buNone/>
            </a:pPr>
            <a:endParaRPr lang="en-US" sz="2400" b="1" dirty="0"/>
          </a:p>
          <a:p>
            <a:pPr>
              <a:buFont typeface="Wingdings" pitchFamily="2" charset="2"/>
              <a:buChar char="ü"/>
            </a:pPr>
            <a:endParaRPr lang="en-US" sz="2400" b="1" dirty="0"/>
          </a:p>
          <a:p>
            <a:pPr>
              <a:buFont typeface="Wingdings" pitchFamily="2" charset="2"/>
              <a:buChar char="ü"/>
            </a:pPr>
            <a:endParaRPr lang="en-US" sz="2400" b="1" dirty="0"/>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600" b="1" i="1" dirty="0">
              <a:solidFill>
                <a:srgbClr val="FF0090"/>
              </a:solidFill>
            </a:endParaRPr>
          </a:p>
          <a:p>
            <a:pPr marL="0"/>
            <a:endParaRPr lang="en-US" sz="1600" b="1" dirty="0"/>
          </a:p>
        </p:txBody>
      </p:sp>
      <p:pic>
        <p:nvPicPr>
          <p:cNvPr id="7" name="Graphic 6" descr="Checkmark">
            <a:extLst>
              <a:ext uri="{FF2B5EF4-FFF2-40B4-BE49-F238E27FC236}">
                <a16:creationId xmlns:a16="http://schemas.microsoft.com/office/drawing/2014/main" id="{A48E3FB3-AE31-48DE-962F-5845DD799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51" y="2709152"/>
            <a:ext cx="1143455" cy="1143455"/>
          </a:xfrm>
          <a:prstGeom prst="rect">
            <a:avLst/>
          </a:prstGeom>
        </p:spPr>
      </p:pic>
      <p:sp>
        <p:nvSpPr>
          <p:cNvPr id="4" name="TextBox 3">
            <a:extLst>
              <a:ext uri="{FF2B5EF4-FFF2-40B4-BE49-F238E27FC236}">
                <a16:creationId xmlns:a16="http://schemas.microsoft.com/office/drawing/2014/main" id="{84B5DE57-E28F-4146-9F23-ABC3416FF713}"/>
              </a:ext>
            </a:extLst>
          </p:cNvPr>
          <p:cNvSpPr txBox="1"/>
          <p:nvPr/>
        </p:nvSpPr>
        <p:spPr>
          <a:xfrm>
            <a:off x="7747000" y="13589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26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B28F-36B2-094C-A8E3-721E821EA915}"/>
              </a:ext>
            </a:extLst>
          </p:cNvPr>
          <p:cNvSpPr>
            <a:spLocks noGrp="1"/>
          </p:cNvSpPr>
          <p:nvPr>
            <p:ph type="title"/>
          </p:nvPr>
        </p:nvSpPr>
        <p:spPr>
          <a:xfrm>
            <a:off x="222069" y="888274"/>
            <a:ext cx="1933302" cy="5005849"/>
          </a:xfrm>
        </p:spPr>
        <p:txBody>
          <a:bodyPr vert="horz" lIns="91440" tIns="45720" rIns="91440" bIns="45720" rtlCol="0" anchor="ctr">
            <a:normAutofit/>
          </a:bodyPr>
          <a:lstStyle/>
          <a:p>
            <a:pPr algn="r"/>
            <a:r>
              <a:rPr lang="en-US" sz="3200" b="1" kern="1200" dirty="0">
                <a:solidFill>
                  <a:srgbClr val="FF0090"/>
                </a:solidFill>
                <a:latin typeface="+mn-lt"/>
                <a:ea typeface="+mj-ea"/>
                <a:cs typeface="+mj-cs"/>
              </a:rPr>
              <a:t>Behaviour and Attitudes: Classroom level</a:t>
            </a:r>
          </a:p>
        </p:txBody>
      </p:sp>
      <p:sp>
        <p:nvSpPr>
          <p:cNvPr id="3" name="Content Placeholder 2">
            <a:extLst>
              <a:ext uri="{FF2B5EF4-FFF2-40B4-BE49-F238E27FC236}">
                <a16:creationId xmlns:a16="http://schemas.microsoft.com/office/drawing/2014/main" id="{135A4671-62BA-5844-9BD0-EE3CD7896889}"/>
              </a:ext>
            </a:extLst>
          </p:cNvPr>
          <p:cNvSpPr>
            <a:spLocks noGrp="1"/>
          </p:cNvSpPr>
          <p:nvPr>
            <p:ph sz="half" idx="1"/>
          </p:nvPr>
        </p:nvSpPr>
        <p:spPr>
          <a:xfrm>
            <a:off x="2364377" y="600890"/>
            <a:ext cx="6779623" cy="5812609"/>
          </a:xfrm>
        </p:spPr>
        <p:txBody>
          <a:bodyPr vert="horz" lIns="91440" tIns="45720" rIns="91440" bIns="45720" rtlCol="0" anchor="ctr">
            <a:normAutofit fontScale="25000" lnSpcReduction="20000"/>
          </a:bodyPr>
          <a:lstStyle/>
          <a:p>
            <a:pPr marL="0"/>
            <a:endParaRPr lang="en-US" sz="1800" b="1" dirty="0"/>
          </a:p>
          <a:p>
            <a:pPr marL="0" indent="0">
              <a:buNone/>
            </a:pPr>
            <a:endParaRPr lang="en-US" sz="2000" b="1" dirty="0"/>
          </a:p>
          <a:p>
            <a:pPr marL="0">
              <a:buClr>
                <a:srgbClr val="FF0090"/>
              </a:buClr>
            </a:pPr>
            <a:r>
              <a:rPr lang="en-US" sz="8800" b="1" dirty="0"/>
              <a:t>How the school creates a </a:t>
            </a:r>
            <a:r>
              <a:rPr lang="en-US" sz="8800" b="1" u="sng" dirty="0"/>
              <a:t>‘respectful culture’</a:t>
            </a:r>
            <a:endParaRPr lang="en-US" sz="8800" b="1" dirty="0"/>
          </a:p>
          <a:p>
            <a:pPr>
              <a:buClr>
                <a:srgbClr val="FF0090"/>
              </a:buClr>
            </a:pPr>
            <a:r>
              <a:rPr lang="en-US" sz="8800" dirty="0"/>
              <a:t> Safe, orderly, calm, and positive environment in the school </a:t>
            </a:r>
            <a:r>
              <a:rPr lang="en-US" sz="8800" b="1" dirty="0"/>
              <a:t>and classroom</a:t>
            </a:r>
          </a:p>
          <a:p>
            <a:pPr>
              <a:buClr>
                <a:srgbClr val="FF0090"/>
              </a:buClr>
            </a:pPr>
            <a:r>
              <a:rPr lang="en-US" sz="8800" dirty="0"/>
              <a:t>Schools ‘</a:t>
            </a:r>
            <a:r>
              <a:rPr lang="en-US" sz="8800" b="1" i="1" dirty="0"/>
              <a:t>high expectations </a:t>
            </a:r>
            <a:r>
              <a:rPr lang="en-US" sz="8800" dirty="0"/>
              <a:t>are</a:t>
            </a:r>
            <a:r>
              <a:rPr lang="en-US" sz="8800" b="1" i="1" dirty="0"/>
              <a:t> consistently applied </a:t>
            </a:r>
            <a:r>
              <a:rPr lang="en-US" sz="8800" i="1" dirty="0"/>
              <a:t>reflected in pupils positive </a:t>
            </a:r>
            <a:r>
              <a:rPr lang="en-GB" sz="8800" i="1" dirty="0"/>
              <a:t>behaviour</a:t>
            </a:r>
            <a:r>
              <a:rPr lang="en-US" sz="8800" i="1" dirty="0"/>
              <a:t> and conduct </a:t>
            </a:r>
          </a:p>
          <a:p>
            <a:pPr>
              <a:buClr>
                <a:srgbClr val="FF0090"/>
              </a:buClr>
            </a:pPr>
            <a:r>
              <a:rPr lang="en-US" sz="8800" i="1" dirty="0"/>
              <a:t>A strong focus on attendance and punctuality </a:t>
            </a:r>
          </a:p>
          <a:p>
            <a:pPr>
              <a:buClr>
                <a:srgbClr val="FF0090"/>
              </a:buClr>
              <a:buFont typeface="Wingdings" pitchFamily="2" charset="2"/>
              <a:buChar char="v"/>
            </a:pPr>
            <a:r>
              <a:rPr lang="en-US" sz="11200" b="1" i="1" dirty="0">
                <a:solidFill>
                  <a:srgbClr val="FF0090"/>
                </a:solidFill>
              </a:rPr>
              <a:t>Low level disruption is not tolerated</a:t>
            </a:r>
          </a:p>
          <a:p>
            <a:pPr>
              <a:buClr>
                <a:srgbClr val="FF0090"/>
              </a:buClr>
            </a:pPr>
            <a:r>
              <a:rPr lang="en-US" sz="8800" i="1" dirty="0"/>
              <a:t>Positive staff /pupil relationships </a:t>
            </a:r>
          </a:p>
          <a:p>
            <a:pPr marL="0" indent="0">
              <a:buClr>
                <a:srgbClr val="FF0090"/>
              </a:buClr>
              <a:buNone/>
            </a:pPr>
            <a:r>
              <a:rPr lang="en-US" sz="8800" i="1" dirty="0"/>
              <a:t> </a:t>
            </a:r>
          </a:p>
          <a:p>
            <a:pPr marL="0" indent="0">
              <a:buClr>
                <a:srgbClr val="FF0090"/>
              </a:buClr>
              <a:buNone/>
            </a:pPr>
            <a:r>
              <a:rPr lang="en-US" sz="8800" b="1" i="1" dirty="0"/>
              <a:t>and </a:t>
            </a:r>
          </a:p>
          <a:p>
            <a:pPr marL="0" indent="0">
              <a:buClr>
                <a:srgbClr val="FF0090"/>
              </a:buClr>
              <a:buNone/>
            </a:pPr>
            <a:endParaRPr lang="en-US" sz="8800" b="1" i="1" dirty="0"/>
          </a:p>
          <a:p>
            <a:pPr marL="0">
              <a:buClr>
                <a:srgbClr val="FF0090"/>
              </a:buClr>
            </a:pPr>
            <a:r>
              <a:rPr lang="en-US" sz="8800" b="1" dirty="0"/>
              <a:t>Good character </a:t>
            </a:r>
            <a:r>
              <a:rPr lang="en-US" sz="8800" dirty="0"/>
              <a:t>(</a:t>
            </a:r>
            <a:r>
              <a:rPr lang="en-US" sz="8800" i="1" dirty="0"/>
              <a:t>Cognitive science research</a:t>
            </a:r>
            <a:r>
              <a:rPr lang="en-US" sz="8800" dirty="0"/>
              <a:t>): </a:t>
            </a:r>
          </a:p>
          <a:p>
            <a:pPr>
              <a:buClr>
                <a:srgbClr val="FF0090"/>
              </a:buClr>
            </a:pPr>
            <a:r>
              <a:rPr lang="en-US" sz="8800" i="1" dirty="0"/>
              <a:t>‘[learners are] </a:t>
            </a:r>
            <a:r>
              <a:rPr lang="en-US" sz="8800" b="1" i="1" dirty="0"/>
              <a:t>committed</a:t>
            </a:r>
            <a:r>
              <a:rPr lang="en-US" sz="8800" i="1" dirty="0"/>
              <a:t> to their learning, know how to study effectively and do so</a:t>
            </a:r>
          </a:p>
          <a:p>
            <a:pPr>
              <a:buClr>
                <a:srgbClr val="FF0090"/>
              </a:buClr>
            </a:pPr>
            <a:r>
              <a:rPr lang="en-US" sz="8800" i="1" dirty="0"/>
              <a:t> are ’</a:t>
            </a:r>
            <a:r>
              <a:rPr lang="en-US" sz="8800" b="1" i="1" dirty="0"/>
              <a:t>resilient</a:t>
            </a:r>
            <a:r>
              <a:rPr lang="en-US" sz="8800" dirty="0"/>
              <a:t> </a:t>
            </a:r>
            <a:r>
              <a:rPr lang="en-US" sz="8800" i="1" dirty="0"/>
              <a:t>to setbacks and </a:t>
            </a:r>
            <a:r>
              <a:rPr lang="en-US" sz="8800" b="1" i="1" dirty="0"/>
              <a:t>take pride</a:t>
            </a:r>
            <a:r>
              <a:rPr lang="en-US" sz="8800" i="1" dirty="0"/>
              <a:t> in their achievements’</a:t>
            </a:r>
            <a:endParaRPr lang="en-US" sz="8800" dirty="0"/>
          </a:p>
          <a:p>
            <a:endParaRPr lang="en-US" sz="1800" i="1" dirty="0"/>
          </a:p>
          <a:p>
            <a:pPr marL="0"/>
            <a:endParaRPr lang="en-US" sz="1800" dirty="0"/>
          </a:p>
          <a:p>
            <a:pPr marL="0"/>
            <a:endParaRPr lang="en-US" sz="1800" dirty="0"/>
          </a:p>
          <a:p>
            <a:pPr marL="0"/>
            <a:endParaRPr lang="en-US" sz="1800" dirty="0"/>
          </a:p>
          <a:p>
            <a:endParaRPr lang="en-US" sz="1800" dirty="0"/>
          </a:p>
          <a:p>
            <a:endParaRPr lang="en-US" sz="1800" dirty="0"/>
          </a:p>
        </p:txBody>
      </p:sp>
    </p:spTree>
    <p:extLst>
      <p:ext uri="{BB962C8B-B14F-4D97-AF65-F5344CB8AC3E}">
        <p14:creationId xmlns:p14="http://schemas.microsoft.com/office/powerpoint/2010/main" val="1242182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FAC4-4F40-2640-AFBC-BA5887B8A3F2}"/>
              </a:ext>
            </a:extLst>
          </p:cNvPr>
          <p:cNvSpPr>
            <a:spLocks noGrp="1"/>
          </p:cNvSpPr>
          <p:nvPr>
            <p:ph type="title"/>
          </p:nvPr>
        </p:nvSpPr>
        <p:spPr>
          <a:xfrm>
            <a:off x="0" y="279401"/>
            <a:ext cx="8515350" cy="1028700"/>
          </a:xfrm>
        </p:spPr>
        <p:txBody>
          <a:bodyPr>
            <a:normAutofit/>
          </a:bodyPr>
          <a:lstStyle/>
          <a:p>
            <a:r>
              <a:rPr lang="en-GB" sz="3200" b="1" dirty="0">
                <a:solidFill>
                  <a:srgbClr val="FF0090"/>
                </a:solidFill>
                <a:latin typeface="+mn-lt"/>
              </a:rPr>
              <a:t>Behaviour and Attitudes</a:t>
            </a:r>
            <a:endParaRPr lang="en-GB" sz="3200" dirty="0">
              <a:latin typeface="+mn-lt"/>
            </a:endParaRPr>
          </a:p>
        </p:txBody>
      </p:sp>
      <p:sp>
        <p:nvSpPr>
          <p:cNvPr id="3" name="Content Placeholder 2">
            <a:extLst>
              <a:ext uri="{FF2B5EF4-FFF2-40B4-BE49-F238E27FC236}">
                <a16:creationId xmlns:a16="http://schemas.microsoft.com/office/drawing/2014/main" id="{2FFE3D2D-7400-594F-98B0-9C950FA9F9B9}"/>
              </a:ext>
            </a:extLst>
          </p:cNvPr>
          <p:cNvSpPr>
            <a:spLocks noGrp="1"/>
          </p:cNvSpPr>
          <p:nvPr>
            <p:ph sz="half" idx="1"/>
          </p:nvPr>
        </p:nvSpPr>
        <p:spPr>
          <a:xfrm>
            <a:off x="268940" y="1008529"/>
            <a:ext cx="8246409" cy="5168434"/>
          </a:xfrm>
        </p:spPr>
        <p:txBody>
          <a:bodyPr>
            <a:normAutofit/>
          </a:bodyPr>
          <a:lstStyle/>
          <a:p>
            <a:pPr marL="0" indent="0">
              <a:buNone/>
            </a:pPr>
            <a:r>
              <a:rPr lang="en-GB" sz="2400" b="1" dirty="0"/>
              <a:t>Judgements based more on:</a:t>
            </a:r>
          </a:p>
          <a:p>
            <a:pPr>
              <a:buClr>
                <a:schemeClr val="tx1"/>
              </a:buClr>
              <a:buFont typeface="Wingdings" pitchFamily="2" charset="2"/>
              <a:buChar char="Ø"/>
            </a:pPr>
            <a:r>
              <a:rPr lang="en-GB" sz="2400" dirty="0"/>
              <a:t> the </a:t>
            </a:r>
            <a:r>
              <a:rPr lang="en-GB" sz="2400" b="1" dirty="0"/>
              <a:t>experience that different  (vulnerable)  groups of learners have and speak of</a:t>
            </a:r>
            <a:r>
              <a:rPr lang="en-GB" sz="2400" dirty="0"/>
              <a:t>, rather than on what leaders say or think they are doing </a:t>
            </a:r>
          </a:p>
          <a:p>
            <a:pPr>
              <a:buClr>
                <a:schemeClr val="tx1"/>
              </a:buClr>
              <a:buFont typeface="Wingdings" pitchFamily="2" charset="2"/>
              <a:buChar char="Ø"/>
            </a:pPr>
            <a:r>
              <a:rPr lang="en-GB" sz="2400" b="1" i="1" dirty="0"/>
              <a:t> </a:t>
            </a:r>
            <a:r>
              <a:rPr lang="en-GB" sz="2400" b="1" dirty="0"/>
              <a:t>sampling of SENd /LAC/medical/mental health needs </a:t>
            </a:r>
            <a:r>
              <a:rPr lang="en-GB" sz="2400" dirty="0"/>
              <a:t>pupils  to investigate impact of multi agency support ( </a:t>
            </a:r>
            <a:r>
              <a:rPr lang="en-GB" sz="2400" i="1" dirty="0"/>
              <a:t>EO Act and CoP</a:t>
            </a:r>
            <a:r>
              <a:rPr lang="en-GB" sz="2400" dirty="0"/>
              <a:t>) </a:t>
            </a:r>
          </a:p>
          <a:p>
            <a:pPr marL="0" indent="0">
              <a:buClr>
                <a:srgbClr val="FF0090"/>
              </a:buClr>
              <a:buNone/>
            </a:pPr>
            <a:r>
              <a:rPr lang="en-GB" sz="2400" b="1" i="1" dirty="0"/>
              <a:t>and</a:t>
            </a:r>
          </a:p>
          <a:p>
            <a:pPr>
              <a:buClr>
                <a:schemeClr val="tx1"/>
              </a:buClr>
              <a:buFont typeface="Wingdings" pitchFamily="2" charset="2"/>
              <a:buChar char="Ø"/>
            </a:pPr>
            <a:r>
              <a:rPr lang="en-GB" sz="2400" b="1" i="1" dirty="0"/>
              <a:t> </a:t>
            </a:r>
            <a:r>
              <a:rPr lang="en-GB" sz="2400" dirty="0"/>
              <a:t>views of </a:t>
            </a:r>
            <a:r>
              <a:rPr lang="en-GB" sz="2400" b="1" dirty="0"/>
              <a:t>individual </a:t>
            </a:r>
            <a:r>
              <a:rPr lang="en-GB" sz="2400" dirty="0"/>
              <a:t>key staff re challenging behaviour </a:t>
            </a:r>
            <a:r>
              <a:rPr lang="en-GB" sz="2400" i="1" dirty="0"/>
              <a:t>( those most likely to be most affected by challenging behaviour)</a:t>
            </a:r>
          </a:p>
        </p:txBody>
      </p:sp>
    </p:spTree>
    <p:extLst>
      <p:ext uri="{BB962C8B-B14F-4D97-AF65-F5344CB8AC3E}">
        <p14:creationId xmlns:p14="http://schemas.microsoft.com/office/powerpoint/2010/main" val="155909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9F76-F688-5F4C-A2DF-9D8F581BDB3A}"/>
              </a:ext>
            </a:extLst>
          </p:cNvPr>
          <p:cNvSpPr>
            <a:spLocks noGrp="1"/>
          </p:cNvSpPr>
          <p:nvPr>
            <p:ph type="title"/>
          </p:nvPr>
        </p:nvSpPr>
        <p:spPr>
          <a:xfrm>
            <a:off x="195943" y="117567"/>
            <a:ext cx="8319407" cy="1227908"/>
          </a:xfrm>
        </p:spPr>
        <p:txBody>
          <a:bodyPr>
            <a:normAutofit/>
          </a:bodyPr>
          <a:lstStyle/>
          <a:p>
            <a:r>
              <a:rPr lang="en-GB" sz="3200" b="1" dirty="0">
                <a:solidFill>
                  <a:srgbClr val="FF0090"/>
                </a:solidFill>
                <a:latin typeface="+mn-lt"/>
              </a:rPr>
              <a:t>Behaviour and Attitudes: Data!</a:t>
            </a:r>
            <a:endParaRPr lang="en-GB" sz="3200" dirty="0">
              <a:latin typeface="+mn-lt"/>
            </a:endParaRPr>
          </a:p>
        </p:txBody>
      </p:sp>
      <p:sp>
        <p:nvSpPr>
          <p:cNvPr id="3" name="Content Placeholder 2">
            <a:extLst>
              <a:ext uri="{FF2B5EF4-FFF2-40B4-BE49-F238E27FC236}">
                <a16:creationId xmlns:a16="http://schemas.microsoft.com/office/drawing/2014/main" id="{73C108A3-AE68-404E-B3D0-21C528C7ECBC}"/>
              </a:ext>
            </a:extLst>
          </p:cNvPr>
          <p:cNvSpPr>
            <a:spLocks noGrp="1"/>
          </p:cNvSpPr>
          <p:nvPr>
            <p:ph sz="half" idx="1"/>
          </p:nvPr>
        </p:nvSpPr>
        <p:spPr>
          <a:xfrm>
            <a:off x="195943" y="1005840"/>
            <a:ext cx="8752114" cy="5171124"/>
          </a:xfrm>
        </p:spPr>
        <p:txBody>
          <a:bodyPr>
            <a:normAutofit/>
          </a:bodyPr>
          <a:lstStyle/>
          <a:p>
            <a:pPr algn="ctr">
              <a:buClr>
                <a:srgbClr val="FF0090"/>
              </a:buClr>
              <a:buFont typeface="Wingdings" pitchFamily="2" charset="2"/>
              <a:buChar char="v"/>
            </a:pPr>
            <a:r>
              <a:rPr lang="en-GB" b="1" dirty="0"/>
              <a:t> Data relating to attendance and use of exclusions will be looked at</a:t>
            </a:r>
          </a:p>
          <a:p>
            <a:pPr marL="0" indent="0">
              <a:buNone/>
            </a:pPr>
            <a:r>
              <a:rPr lang="en-GB" dirty="0"/>
              <a:t>Also data relating to:</a:t>
            </a:r>
          </a:p>
          <a:p>
            <a:pPr>
              <a:buFont typeface="Wingdings" pitchFamily="2" charset="2"/>
              <a:buChar char="Ø"/>
            </a:pPr>
            <a:r>
              <a:rPr lang="en-GB" dirty="0"/>
              <a:t> absence and persistent absence for all pupils and different groups v Nat Av </a:t>
            </a:r>
          </a:p>
          <a:p>
            <a:pPr>
              <a:buFont typeface="Wingdings" pitchFamily="2" charset="2"/>
              <a:buChar char="Ø"/>
            </a:pPr>
            <a:r>
              <a:rPr lang="en-GB" dirty="0"/>
              <a:t>how low attenders are improving over time/trends</a:t>
            </a:r>
          </a:p>
          <a:p>
            <a:pPr>
              <a:buFont typeface="Wingdings" pitchFamily="2" charset="2"/>
              <a:buChar char="Ø"/>
            </a:pPr>
            <a:r>
              <a:rPr lang="en-GB" dirty="0"/>
              <a:t>frequency and reasoning behind internal and fixed term exclusions and evaluating the effectiveness </a:t>
            </a:r>
          </a:p>
          <a:p>
            <a:pPr marL="0" indent="0">
              <a:buNone/>
            </a:pPr>
            <a:endParaRPr lang="en-GB" dirty="0"/>
          </a:p>
          <a:p>
            <a:pPr>
              <a:buFont typeface="Wingdings" pitchFamily="2" charset="2"/>
              <a:buChar char="Ø"/>
            </a:pPr>
            <a:endParaRPr lang="en-GB" dirty="0"/>
          </a:p>
        </p:txBody>
      </p:sp>
    </p:spTree>
    <p:extLst>
      <p:ext uri="{BB962C8B-B14F-4D97-AF65-F5344CB8AC3E}">
        <p14:creationId xmlns:p14="http://schemas.microsoft.com/office/powerpoint/2010/main" val="317260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0609-2D46-3144-8F05-5C2BAAA29AAC}"/>
              </a:ext>
            </a:extLst>
          </p:cNvPr>
          <p:cNvSpPr>
            <a:spLocks noGrp="1"/>
          </p:cNvSpPr>
          <p:nvPr>
            <p:ph type="title"/>
          </p:nvPr>
        </p:nvSpPr>
        <p:spPr>
          <a:xfrm>
            <a:off x="169817" y="235132"/>
            <a:ext cx="8345533" cy="1123405"/>
          </a:xfrm>
        </p:spPr>
        <p:txBody>
          <a:bodyPr>
            <a:normAutofit/>
          </a:bodyPr>
          <a:lstStyle/>
          <a:p>
            <a:r>
              <a:rPr lang="en-GB" sz="3200" b="1" dirty="0">
                <a:solidFill>
                  <a:srgbClr val="FF0090"/>
                </a:solidFill>
                <a:latin typeface="+mn-lt"/>
              </a:rPr>
              <a:t>Behaviour and Attitudes: Data!</a:t>
            </a:r>
            <a:endParaRPr lang="en-GB" sz="3200" dirty="0">
              <a:latin typeface="+mn-lt"/>
            </a:endParaRPr>
          </a:p>
        </p:txBody>
      </p:sp>
      <p:sp>
        <p:nvSpPr>
          <p:cNvPr id="3" name="Content Placeholder 2">
            <a:extLst>
              <a:ext uri="{FF2B5EF4-FFF2-40B4-BE49-F238E27FC236}">
                <a16:creationId xmlns:a16="http://schemas.microsoft.com/office/drawing/2014/main" id="{2C73E57C-ABF5-214D-A73A-1A9BB7D8DABB}"/>
              </a:ext>
            </a:extLst>
          </p:cNvPr>
          <p:cNvSpPr>
            <a:spLocks noGrp="1"/>
          </p:cNvSpPr>
          <p:nvPr>
            <p:ph sz="half" idx="1"/>
          </p:nvPr>
        </p:nvSpPr>
        <p:spPr>
          <a:xfrm>
            <a:off x="169817" y="1227909"/>
            <a:ext cx="8345533" cy="4949054"/>
          </a:xfrm>
        </p:spPr>
        <p:txBody>
          <a:bodyPr>
            <a:normAutofit/>
          </a:bodyPr>
          <a:lstStyle/>
          <a:p>
            <a:pPr marL="0" indent="0">
              <a:buNone/>
            </a:pPr>
            <a:r>
              <a:rPr lang="en-GB" sz="2400" b="1" dirty="0"/>
              <a:t>As well as:</a:t>
            </a:r>
          </a:p>
          <a:p>
            <a:pPr marL="0" indent="0">
              <a:buNone/>
            </a:pPr>
            <a:endParaRPr lang="en-GB" sz="2400" b="1" dirty="0"/>
          </a:p>
          <a:p>
            <a:pPr>
              <a:buFont typeface="Wingdings" pitchFamily="2" charset="2"/>
              <a:buChar char="Ø"/>
            </a:pPr>
            <a:r>
              <a:rPr lang="en-GB" sz="2400" dirty="0"/>
              <a:t>frequency of permanent exclusions, procedures used and reasons </a:t>
            </a:r>
          </a:p>
          <a:p>
            <a:pPr>
              <a:buFont typeface="Wingdings" pitchFamily="2" charset="2"/>
              <a:buChar char="Ø"/>
            </a:pPr>
            <a:r>
              <a:rPr lang="en-GB" sz="2400" dirty="0"/>
              <a:t>the evidence that adequate support was provided and whether there were any possible alternatives </a:t>
            </a:r>
          </a:p>
          <a:p>
            <a:pPr>
              <a:buFont typeface="Wingdings" pitchFamily="2" charset="2"/>
              <a:buChar char="Ø"/>
            </a:pPr>
            <a:r>
              <a:rPr lang="en-GB" sz="2400" dirty="0"/>
              <a:t> assessing punctuality and impact of your work to improve this aspect. </a:t>
            </a:r>
          </a:p>
          <a:p>
            <a:pPr>
              <a:buFont typeface="Wingdings" pitchFamily="2" charset="2"/>
              <a:buChar char="Ø"/>
            </a:pPr>
            <a:r>
              <a:rPr lang="en-GB" sz="2400" dirty="0"/>
              <a:t>They will also use information from pupil and staff surveys</a:t>
            </a:r>
          </a:p>
        </p:txBody>
      </p:sp>
    </p:spTree>
    <p:extLst>
      <p:ext uri="{BB962C8B-B14F-4D97-AF65-F5344CB8AC3E}">
        <p14:creationId xmlns:p14="http://schemas.microsoft.com/office/powerpoint/2010/main" val="969675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DEB-1F86-7842-914F-5FAAA081DBA6}"/>
              </a:ext>
            </a:extLst>
          </p:cNvPr>
          <p:cNvSpPr>
            <a:spLocks noGrp="1"/>
          </p:cNvSpPr>
          <p:nvPr>
            <p:ph type="title"/>
          </p:nvPr>
        </p:nvSpPr>
        <p:spPr>
          <a:xfrm>
            <a:off x="511407" y="482600"/>
            <a:ext cx="5934922" cy="1199052"/>
          </a:xfrm>
        </p:spPr>
        <p:txBody>
          <a:bodyPr vert="horz" lIns="91440" tIns="45720" rIns="91440" bIns="45720" rtlCol="0" anchor="ctr">
            <a:normAutofit/>
          </a:bodyPr>
          <a:lstStyle/>
          <a:p>
            <a:r>
              <a:rPr lang="en-US" sz="3200" b="1" kern="1200" dirty="0">
                <a:solidFill>
                  <a:srgbClr val="FF0090"/>
                </a:solidFill>
                <a:latin typeface="+mn-lt"/>
                <a:ea typeface="+mj-ea"/>
                <a:cs typeface="+mj-cs"/>
              </a:rPr>
              <a:t>Section 8: Key Points</a:t>
            </a:r>
            <a:r>
              <a:rPr lang="en-US" sz="3000" b="1" kern="1200" dirty="0">
                <a:solidFill>
                  <a:schemeClr val="tx1"/>
                </a:solidFill>
                <a:latin typeface="+mj-lt"/>
                <a:ea typeface="+mj-ea"/>
                <a:cs typeface="+mj-cs"/>
              </a:rPr>
              <a:t> </a:t>
            </a:r>
            <a:br>
              <a:rPr lang="en-US" sz="3000" b="1"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CCA7B76-4BC5-0B41-B58B-E66521300271}"/>
              </a:ext>
            </a:extLst>
          </p:cNvPr>
          <p:cNvSpPr>
            <a:spLocks noGrp="1"/>
          </p:cNvSpPr>
          <p:nvPr>
            <p:ph sz="half" idx="1"/>
          </p:nvPr>
        </p:nvSpPr>
        <p:spPr>
          <a:xfrm>
            <a:off x="248194" y="1110344"/>
            <a:ext cx="7367452" cy="4905826"/>
          </a:xfrm>
        </p:spPr>
        <p:txBody>
          <a:bodyPr vert="horz" lIns="91440" tIns="45720" rIns="91440" bIns="45720" rtlCol="0" anchor="ctr">
            <a:normAutofit fontScale="32500" lnSpcReduction="20000"/>
          </a:bodyPr>
          <a:lstStyle/>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7400" b="1" dirty="0"/>
              <a:t>Focused on:</a:t>
            </a:r>
          </a:p>
          <a:p>
            <a:pPr marL="0" indent="0">
              <a:buNone/>
            </a:pPr>
            <a:endParaRPr lang="en-US" sz="7400" b="1" dirty="0"/>
          </a:p>
          <a:p>
            <a:pPr marL="0" indent="0">
              <a:buNone/>
            </a:pPr>
            <a:endParaRPr lang="en-US" sz="7400" b="1" dirty="0"/>
          </a:p>
          <a:p>
            <a:pPr>
              <a:buFont typeface="Wingdings" pitchFamily="2" charset="2"/>
              <a:buChar char="ü"/>
            </a:pPr>
            <a:r>
              <a:rPr lang="en-US" sz="7400" dirty="0"/>
              <a:t>Pupils day to day conduct</a:t>
            </a:r>
          </a:p>
          <a:p>
            <a:pPr>
              <a:buFont typeface="Wingdings" pitchFamily="2" charset="2"/>
              <a:buChar char="ü"/>
            </a:pPr>
            <a:r>
              <a:rPr lang="en-US" sz="7400" dirty="0"/>
              <a:t>How leaders create an environment where bullying and harassment is not tolerated</a:t>
            </a:r>
          </a:p>
          <a:p>
            <a:pPr>
              <a:buFont typeface="Wingdings" pitchFamily="2" charset="2"/>
              <a:buChar char="ü"/>
            </a:pPr>
            <a:r>
              <a:rPr lang="en-US" sz="7400" dirty="0"/>
              <a:t>Are any incidents of harassment bullying etc. dealt with swiftly along with statutory guidance ?</a:t>
            </a:r>
          </a:p>
          <a:p>
            <a:pPr>
              <a:buFont typeface="Wingdings" pitchFamily="2" charset="2"/>
              <a:buChar char="ü"/>
            </a:pPr>
            <a:r>
              <a:rPr lang="en-US" sz="7400" dirty="0"/>
              <a:t> Any evidence of off-rolling/gaming on attendance rates</a:t>
            </a:r>
          </a:p>
          <a:p>
            <a:pPr>
              <a:buFont typeface="Wingdings" pitchFamily="2" charset="2"/>
              <a:buChar char="ü"/>
            </a:pPr>
            <a:endParaRPr lang="en-US" sz="2400" b="1" dirty="0"/>
          </a:p>
          <a:p>
            <a:pPr marL="0" indent="0">
              <a:buNone/>
            </a:pPr>
            <a:endParaRPr lang="en-US" sz="8000" b="1" dirty="0"/>
          </a:p>
          <a:p>
            <a:pPr>
              <a:buFont typeface="Wingdings" pitchFamily="2" charset="2"/>
              <a:buChar char="ü"/>
            </a:pPr>
            <a:endParaRPr lang="en-US" sz="2400" dirty="0"/>
          </a:p>
          <a:p>
            <a:pPr>
              <a:buFont typeface="Wingdings" pitchFamily="2" charset="2"/>
              <a:buChar char="ü"/>
            </a:pPr>
            <a:endParaRPr lang="en-US" sz="2400" dirty="0"/>
          </a:p>
          <a:p>
            <a:pPr>
              <a:buFont typeface="Wingdings" pitchFamily="2" charset="2"/>
              <a:buChar char="ü"/>
            </a:pPr>
            <a:endParaRPr lang="en-US" sz="2400" b="1" dirty="0"/>
          </a:p>
          <a:p>
            <a:pPr>
              <a:buFont typeface="Wingdings" pitchFamily="2" charset="2"/>
              <a:buChar char="ü"/>
            </a:pPr>
            <a:endParaRPr lang="en-US" sz="2400" b="1" dirty="0"/>
          </a:p>
          <a:p>
            <a:pPr>
              <a:buFont typeface="Wingdings" pitchFamily="2" charset="2"/>
              <a:buChar char="ü"/>
            </a:pPr>
            <a:endParaRPr lang="en-US" sz="2400" b="1" dirty="0"/>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600" b="1" i="1" dirty="0">
              <a:solidFill>
                <a:srgbClr val="FF0090"/>
              </a:solidFill>
            </a:endParaRPr>
          </a:p>
          <a:p>
            <a:pPr marL="0"/>
            <a:endParaRPr lang="en-US" sz="1600" b="1" dirty="0"/>
          </a:p>
        </p:txBody>
      </p:sp>
      <p:pic>
        <p:nvPicPr>
          <p:cNvPr id="7" name="Graphic 6" descr="Checkmark">
            <a:extLst>
              <a:ext uri="{FF2B5EF4-FFF2-40B4-BE49-F238E27FC236}">
                <a16:creationId xmlns:a16="http://schemas.microsoft.com/office/drawing/2014/main" id="{A48E3FB3-AE31-48DE-962F-5845DD799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51" y="2709152"/>
            <a:ext cx="1143455" cy="1143455"/>
          </a:xfrm>
          <a:prstGeom prst="rect">
            <a:avLst/>
          </a:prstGeom>
        </p:spPr>
      </p:pic>
      <p:sp>
        <p:nvSpPr>
          <p:cNvPr id="4" name="TextBox 3">
            <a:extLst>
              <a:ext uri="{FF2B5EF4-FFF2-40B4-BE49-F238E27FC236}">
                <a16:creationId xmlns:a16="http://schemas.microsoft.com/office/drawing/2014/main" id="{84B5DE57-E28F-4146-9F23-ABC3416FF713}"/>
              </a:ext>
            </a:extLst>
          </p:cNvPr>
          <p:cNvSpPr txBox="1"/>
          <p:nvPr/>
        </p:nvSpPr>
        <p:spPr>
          <a:xfrm>
            <a:off x="7747000" y="13589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6680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solidFill>
                  <a:srgbClr val="FF0090"/>
                </a:solidFill>
                <a:effectLst>
                  <a:innerShdw blurRad="63500" dist="101600" dir="18900000">
                    <a:prstClr val="black">
                      <a:alpha val="50000"/>
                    </a:prstClr>
                  </a:innerShdw>
                </a:effectLst>
                <a:latin typeface="+mn-lt"/>
              </a:rPr>
              <a:t>Agenda</a:t>
            </a:r>
            <a:endParaRPr lang="en-GB" dirty="0">
              <a:solidFill>
                <a:srgbClr val="FF0090"/>
              </a:solidFill>
              <a:latin typeface="+mn-lt"/>
            </a:endParaRPr>
          </a:p>
        </p:txBody>
      </p:sp>
      <p:sp>
        <p:nvSpPr>
          <p:cNvPr id="3" name="Text Placeholder 2"/>
          <p:cNvSpPr txBox="1">
            <a:spLocks/>
          </p:cNvSpPr>
          <p:nvPr/>
        </p:nvSpPr>
        <p:spPr>
          <a:xfrm>
            <a:off x="393700" y="1690690"/>
            <a:ext cx="8121650" cy="44862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800" dirty="0">
                <a:solidFill>
                  <a:srgbClr val="FF0090"/>
                </a:solidFill>
              </a:rPr>
              <a:t>Session 1: </a:t>
            </a:r>
            <a:r>
              <a:rPr lang="en-US" sz="2800" dirty="0"/>
              <a:t>Overview of the main information in the EIF</a:t>
            </a:r>
          </a:p>
          <a:p>
            <a:pPr lvl="0" algn="l"/>
            <a:endParaRPr lang="en-US" sz="2800" dirty="0"/>
          </a:p>
          <a:p>
            <a:pPr lvl="0" algn="l"/>
            <a:r>
              <a:rPr lang="en-GB" sz="2800" dirty="0">
                <a:solidFill>
                  <a:srgbClr val="FF0090"/>
                </a:solidFill>
              </a:rPr>
              <a:t>Session 2:  </a:t>
            </a:r>
            <a:r>
              <a:rPr lang="en-GB" sz="2800" dirty="0"/>
              <a:t>Quality of Education: </a:t>
            </a:r>
            <a:r>
              <a:rPr lang="en-US" sz="2800" dirty="0"/>
              <a:t>a deeper look</a:t>
            </a:r>
          </a:p>
          <a:p>
            <a:pPr lvl="0" algn="l"/>
            <a:endParaRPr lang="en-GB" sz="2800" dirty="0"/>
          </a:p>
          <a:p>
            <a:pPr lvl="0" algn="l"/>
            <a:r>
              <a:rPr lang="en-GB" sz="2800" dirty="0">
                <a:solidFill>
                  <a:srgbClr val="FF0090"/>
                </a:solidFill>
              </a:rPr>
              <a:t>Session 3:  </a:t>
            </a:r>
            <a:r>
              <a:rPr lang="en-GB" sz="2800" dirty="0"/>
              <a:t>Inspection Methodology: Implications</a:t>
            </a:r>
          </a:p>
          <a:p>
            <a:pPr algn="l"/>
            <a:endParaRPr lang="en-US" dirty="0"/>
          </a:p>
        </p:txBody>
      </p:sp>
    </p:spTree>
    <p:extLst>
      <p:ext uri="{BB962C8B-B14F-4D97-AF65-F5344CB8AC3E}">
        <p14:creationId xmlns:p14="http://schemas.microsoft.com/office/powerpoint/2010/main" val="77504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9CBA-6AC9-5646-B8B3-DDD20B9155C6}"/>
              </a:ext>
            </a:extLst>
          </p:cNvPr>
          <p:cNvSpPr>
            <a:spLocks noGrp="1"/>
          </p:cNvSpPr>
          <p:nvPr>
            <p:ph type="title"/>
          </p:nvPr>
        </p:nvSpPr>
        <p:spPr>
          <a:xfrm>
            <a:off x="248194" y="849086"/>
            <a:ext cx="2651760" cy="5045037"/>
          </a:xfrm>
        </p:spPr>
        <p:txBody>
          <a:bodyPr vert="horz" lIns="91440" tIns="45720" rIns="91440" bIns="45720" rtlCol="0" anchor="ctr">
            <a:normAutofit/>
          </a:bodyPr>
          <a:lstStyle/>
          <a:p>
            <a:pPr algn="r"/>
            <a:r>
              <a:rPr lang="en-US" sz="3200" b="1" kern="1200" dirty="0">
                <a:solidFill>
                  <a:srgbClr val="FF0090"/>
                </a:solidFill>
                <a:latin typeface="+mn-lt"/>
                <a:ea typeface="+mj-ea"/>
                <a:cs typeface="+mj-cs"/>
              </a:rPr>
              <a:t>Personal Development  </a:t>
            </a:r>
            <a:r>
              <a:rPr lang="en-US" sz="3200" b="1" i="1" kern="1200" dirty="0">
                <a:solidFill>
                  <a:srgbClr val="FF0090"/>
                </a:solidFill>
                <a:latin typeface="+mn-lt"/>
                <a:ea typeface="+mj-ea"/>
                <a:cs typeface="+mj-cs"/>
              </a:rPr>
              <a:t>(Quality &amp; Intent of Curriculum b</a:t>
            </a:r>
            <a:r>
              <a:rPr lang="en-US" sz="3400" b="1" i="1" kern="1200" dirty="0">
                <a:solidFill>
                  <a:srgbClr val="FF0090"/>
                </a:solidFill>
                <a:latin typeface="+mj-lt"/>
                <a:ea typeface="+mj-ea"/>
                <a:cs typeface="+mj-cs"/>
              </a:rPr>
              <a:t>)</a:t>
            </a:r>
            <a:endParaRPr lang="en-US" sz="3400" i="1" kern="1200" dirty="0">
              <a:solidFill>
                <a:srgbClr val="FF0090"/>
              </a:solidFill>
              <a:latin typeface="+mj-lt"/>
              <a:ea typeface="+mj-ea"/>
              <a:cs typeface="+mj-cs"/>
            </a:endParaRPr>
          </a:p>
        </p:txBody>
      </p:sp>
      <p:sp>
        <p:nvSpPr>
          <p:cNvPr id="3" name="Content Placeholder 2">
            <a:extLst>
              <a:ext uri="{FF2B5EF4-FFF2-40B4-BE49-F238E27FC236}">
                <a16:creationId xmlns:a16="http://schemas.microsoft.com/office/drawing/2014/main" id="{D3966080-9371-2243-B143-BE0A94B88CDA}"/>
              </a:ext>
            </a:extLst>
          </p:cNvPr>
          <p:cNvSpPr>
            <a:spLocks noGrp="1"/>
          </p:cNvSpPr>
          <p:nvPr>
            <p:ph sz="half" idx="1"/>
          </p:nvPr>
        </p:nvSpPr>
        <p:spPr>
          <a:xfrm>
            <a:off x="2808514" y="365760"/>
            <a:ext cx="6087292" cy="5528363"/>
          </a:xfrm>
        </p:spPr>
        <p:txBody>
          <a:bodyPr vert="horz" lIns="91440" tIns="45720" rIns="91440" bIns="45720" rtlCol="0" anchor="ctr">
            <a:normAutofit/>
          </a:bodyPr>
          <a:lstStyle/>
          <a:p>
            <a:pPr>
              <a:buClr>
                <a:srgbClr val="FF0090"/>
              </a:buClr>
              <a:buFont typeface="Wingdings" pitchFamily="2" charset="2"/>
              <a:buChar char="v"/>
            </a:pPr>
            <a:r>
              <a:rPr lang="en-US" sz="2000" b="1" dirty="0"/>
              <a:t>The Intent to provide for the PD of </a:t>
            </a:r>
            <a:r>
              <a:rPr lang="en-US" sz="2000" b="1" i="1" dirty="0"/>
              <a:t>all</a:t>
            </a:r>
            <a:r>
              <a:rPr lang="en-US" sz="2000" b="1" dirty="0"/>
              <a:t> pupils and quality of implementation</a:t>
            </a:r>
          </a:p>
          <a:p>
            <a:pPr>
              <a:buClr>
                <a:schemeClr val="tx1"/>
              </a:buClr>
              <a:buFont typeface="Wingdings" pitchFamily="2" charset="2"/>
              <a:buChar char="Ø"/>
            </a:pPr>
            <a:r>
              <a:rPr lang="en-US" sz="2000" dirty="0"/>
              <a:t>How the wider curriculum supports preparation for life</a:t>
            </a:r>
          </a:p>
          <a:p>
            <a:pPr>
              <a:buClr>
                <a:schemeClr val="tx1"/>
              </a:buClr>
              <a:buFont typeface="Wingdings" pitchFamily="2" charset="2"/>
              <a:buChar char="Ø"/>
            </a:pPr>
            <a:r>
              <a:rPr lang="en-US" sz="2000" dirty="0"/>
              <a:t>Promotion of EO and inclusive values (</a:t>
            </a:r>
            <a:r>
              <a:rPr lang="en-US" sz="2000" i="1" dirty="0"/>
              <a:t>appreciation of difference)</a:t>
            </a:r>
          </a:p>
          <a:p>
            <a:pPr>
              <a:buClr>
                <a:schemeClr val="tx1"/>
              </a:buClr>
              <a:buFont typeface="Wingdings" pitchFamily="2" charset="2"/>
              <a:buChar char="Ø"/>
            </a:pPr>
            <a:r>
              <a:rPr lang="en-US" sz="2000" dirty="0"/>
              <a:t>British values (</a:t>
            </a:r>
            <a:r>
              <a:rPr lang="en-US" sz="2000" i="1" dirty="0"/>
              <a:t>democracy; the rule of law; individual liberty; and the mutual respect for and tolerance of those with different faiths and beliefs and for those without faith</a:t>
            </a:r>
            <a:r>
              <a:rPr lang="en-US" sz="2000" dirty="0"/>
              <a:t>)</a:t>
            </a:r>
          </a:p>
          <a:p>
            <a:pPr marL="0" indent="0" algn="ctr">
              <a:buNone/>
            </a:pPr>
            <a:r>
              <a:rPr lang="en-US" sz="2400" b="1" i="1" dirty="0"/>
              <a:t>The promotion of an Inclusive environment and development of  respectful and active young citizens who understand difference and thrive together</a:t>
            </a:r>
          </a:p>
        </p:txBody>
      </p:sp>
    </p:spTree>
    <p:extLst>
      <p:ext uri="{BB962C8B-B14F-4D97-AF65-F5344CB8AC3E}">
        <p14:creationId xmlns:p14="http://schemas.microsoft.com/office/powerpoint/2010/main" val="1081989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6E57-CB24-1B4C-B555-C4ADF1552FBB}"/>
              </a:ext>
            </a:extLst>
          </p:cNvPr>
          <p:cNvSpPr>
            <a:spLocks noGrp="1"/>
          </p:cNvSpPr>
          <p:nvPr>
            <p:ph type="title"/>
          </p:nvPr>
        </p:nvSpPr>
        <p:spPr>
          <a:xfrm>
            <a:off x="0" y="304800"/>
            <a:ext cx="8515350" cy="1385889"/>
          </a:xfrm>
        </p:spPr>
        <p:txBody>
          <a:bodyPr>
            <a:normAutofit/>
          </a:bodyPr>
          <a:lstStyle/>
          <a:p>
            <a:r>
              <a:rPr lang="en-GB" sz="3200" b="1" dirty="0">
                <a:solidFill>
                  <a:srgbClr val="FF0090"/>
                </a:solidFill>
                <a:latin typeface="+mn-lt"/>
              </a:rPr>
              <a:t>Personal Development</a:t>
            </a:r>
            <a:endParaRPr lang="en-GB" sz="3200" b="1" dirty="0">
              <a:latin typeface="+mn-lt"/>
            </a:endParaRPr>
          </a:p>
        </p:txBody>
      </p:sp>
      <p:sp>
        <p:nvSpPr>
          <p:cNvPr id="3" name="Content Placeholder 2">
            <a:extLst>
              <a:ext uri="{FF2B5EF4-FFF2-40B4-BE49-F238E27FC236}">
                <a16:creationId xmlns:a16="http://schemas.microsoft.com/office/drawing/2014/main" id="{CFAE363D-EF20-A143-9CEF-94FD88EBFA32}"/>
              </a:ext>
            </a:extLst>
          </p:cNvPr>
          <p:cNvSpPr>
            <a:spLocks noGrp="1"/>
          </p:cNvSpPr>
          <p:nvPr>
            <p:ph sz="half" idx="1"/>
          </p:nvPr>
        </p:nvSpPr>
        <p:spPr>
          <a:xfrm>
            <a:off x="241300" y="1511300"/>
            <a:ext cx="8274050" cy="4665663"/>
          </a:xfrm>
        </p:spPr>
        <p:txBody>
          <a:bodyPr/>
          <a:lstStyle/>
          <a:p>
            <a:pPr>
              <a:buClr>
                <a:srgbClr val="FF0090"/>
              </a:buClr>
              <a:buFont typeface="Wingdings" pitchFamily="2" charset="2"/>
              <a:buChar char="v"/>
            </a:pPr>
            <a:r>
              <a:rPr lang="en-GB" b="1" dirty="0"/>
              <a:t>  Judgement based on:</a:t>
            </a:r>
          </a:p>
          <a:p>
            <a:pPr marL="0" indent="0">
              <a:buClr>
                <a:srgbClr val="FF0090"/>
              </a:buClr>
              <a:buNone/>
            </a:pPr>
            <a:endParaRPr lang="en-GB" b="1" dirty="0"/>
          </a:p>
          <a:p>
            <a:pPr>
              <a:buFont typeface="Wingdings" pitchFamily="2" charset="2"/>
              <a:buChar char="Ø"/>
            </a:pPr>
            <a:r>
              <a:rPr lang="en-GB" sz="2400" dirty="0"/>
              <a:t>The range, quality and take-up of extra-curricular activities</a:t>
            </a:r>
          </a:p>
          <a:p>
            <a:pPr>
              <a:buFont typeface="Wingdings" pitchFamily="2" charset="2"/>
              <a:buChar char="Ø"/>
            </a:pPr>
            <a:r>
              <a:rPr lang="en-GB" sz="2400" dirty="0"/>
              <a:t> RE /PSHE/RSE curriculum and contribution of curriculum areas</a:t>
            </a:r>
          </a:p>
          <a:p>
            <a:pPr>
              <a:buFont typeface="Wingdings" pitchFamily="2" charset="2"/>
              <a:buChar char="Ø"/>
            </a:pPr>
            <a:r>
              <a:rPr lang="en-GB" sz="2400" dirty="0"/>
              <a:t> The promotion of British Values and the development of  pupils’ character</a:t>
            </a:r>
          </a:p>
          <a:p>
            <a:pPr>
              <a:buFont typeface="Wingdings" pitchFamily="2" charset="2"/>
              <a:buChar char="Ø"/>
            </a:pPr>
            <a:r>
              <a:rPr lang="en-GB" sz="2400" dirty="0"/>
              <a:t> The quality of debate and discussions that pupils have</a:t>
            </a:r>
          </a:p>
          <a:p>
            <a:pPr>
              <a:buFont typeface="Wingdings" pitchFamily="2" charset="2"/>
              <a:buChar char="Ø"/>
            </a:pPr>
            <a:r>
              <a:rPr lang="en-GB" sz="2400" dirty="0"/>
              <a:t>The pupils’ understanding of how equality and diversity are promoted and celebrated</a:t>
            </a:r>
          </a:p>
          <a:p>
            <a:pPr marL="0" indent="0">
              <a:buNone/>
            </a:pPr>
            <a:endParaRPr lang="en-GB" sz="2400" dirty="0"/>
          </a:p>
        </p:txBody>
      </p:sp>
    </p:spTree>
    <p:extLst>
      <p:ext uri="{BB962C8B-B14F-4D97-AF65-F5344CB8AC3E}">
        <p14:creationId xmlns:p14="http://schemas.microsoft.com/office/powerpoint/2010/main" val="2225722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661C-47F4-704F-A4FB-F7C52A63FDEC}"/>
              </a:ext>
            </a:extLst>
          </p:cNvPr>
          <p:cNvSpPr>
            <a:spLocks noGrp="1"/>
          </p:cNvSpPr>
          <p:nvPr>
            <p:ph type="title"/>
          </p:nvPr>
        </p:nvSpPr>
        <p:spPr>
          <a:xfrm>
            <a:off x="145325" y="208372"/>
            <a:ext cx="7886700" cy="1325563"/>
          </a:xfrm>
        </p:spPr>
        <p:txBody>
          <a:bodyPr>
            <a:normAutofit/>
          </a:bodyPr>
          <a:lstStyle/>
          <a:p>
            <a:r>
              <a:rPr lang="en-GB" sz="3200" b="1" dirty="0">
                <a:solidFill>
                  <a:srgbClr val="FF0090"/>
                </a:solidFill>
                <a:latin typeface="+mn-lt"/>
              </a:rPr>
              <a:t>Personal Development</a:t>
            </a:r>
            <a:endParaRPr lang="en-GB" sz="3200" dirty="0">
              <a:latin typeface="+mn-lt"/>
            </a:endParaRPr>
          </a:p>
        </p:txBody>
      </p:sp>
      <p:sp>
        <p:nvSpPr>
          <p:cNvPr id="3" name="Content Placeholder 2">
            <a:extLst>
              <a:ext uri="{FF2B5EF4-FFF2-40B4-BE49-F238E27FC236}">
                <a16:creationId xmlns:a16="http://schemas.microsoft.com/office/drawing/2014/main" id="{E2A57302-51BC-014F-97E1-F441E5DEFFF2}"/>
              </a:ext>
            </a:extLst>
          </p:cNvPr>
          <p:cNvSpPr>
            <a:spLocks noGrp="1"/>
          </p:cNvSpPr>
          <p:nvPr>
            <p:ph sz="half" idx="1"/>
          </p:nvPr>
        </p:nvSpPr>
        <p:spPr>
          <a:xfrm>
            <a:off x="431074" y="1533935"/>
            <a:ext cx="8084276" cy="4643027"/>
          </a:xfrm>
        </p:spPr>
        <p:txBody>
          <a:bodyPr/>
          <a:lstStyle/>
          <a:p>
            <a:r>
              <a:rPr lang="en-US" sz="2400" b="1" dirty="0"/>
              <a:t>Evaluating SMSC provision is a key aspect</a:t>
            </a:r>
          </a:p>
          <a:p>
            <a:pPr marL="0" indent="0">
              <a:buNone/>
            </a:pPr>
            <a:r>
              <a:rPr lang="en-US" sz="2400" dirty="0"/>
              <a:t>As well as: </a:t>
            </a:r>
          </a:p>
          <a:p>
            <a:r>
              <a:rPr lang="en-US" sz="2400" dirty="0"/>
              <a:t>character development (</a:t>
            </a:r>
            <a:r>
              <a:rPr lang="en-US" sz="2400" i="1" dirty="0"/>
              <a:t>resilience, confidence and independence, citizenship) </a:t>
            </a:r>
          </a:p>
          <a:p>
            <a:pPr>
              <a:buClr>
                <a:srgbClr val="FF0090"/>
              </a:buClr>
              <a:buFont typeface="Wingdings" pitchFamily="2" charset="2"/>
              <a:buChar char="v"/>
            </a:pPr>
            <a:r>
              <a:rPr lang="en-US" sz="2400" dirty="0"/>
              <a:t>impact of the wider curriculum: how learners keep themselves mentally and physically active/healthy relationships</a:t>
            </a:r>
          </a:p>
          <a:p>
            <a:pPr marL="0" indent="0" algn="ctr">
              <a:buClr>
                <a:srgbClr val="FF0090"/>
              </a:buClr>
              <a:buNone/>
            </a:pPr>
            <a:r>
              <a:rPr lang="en-US" sz="2400" b="1" i="1" dirty="0"/>
              <a:t>Key link here to how your curriculum reflects the local community context, the quality of this work  and the impact of this for the PD of all your pupils</a:t>
            </a:r>
          </a:p>
          <a:p>
            <a:endParaRPr lang="en-GB" dirty="0"/>
          </a:p>
        </p:txBody>
      </p:sp>
    </p:spTree>
    <p:extLst>
      <p:ext uri="{BB962C8B-B14F-4D97-AF65-F5344CB8AC3E}">
        <p14:creationId xmlns:p14="http://schemas.microsoft.com/office/powerpoint/2010/main" val="2856478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DEB-1F86-7842-914F-5FAAA081DBA6}"/>
              </a:ext>
            </a:extLst>
          </p:cNvPr>
          <p:cNvSpPr>
            <a:spLocks noGrp="1"/>
          </p:cNvSpPr>
          <p:nvPr>
            <p:ph type="title"/>
          </p:nvPr>
        </p:nvSpPr>
        <p:spPr>
          <a:xfrm>
            <a:off x="511407" y="482600"/>
            <a:ext cx="5934922" cy="1199052"/>
          </a:xfrm>
        </p:spPr>
        <p:txBody>
          <a:bodyPr vert="horz" lIns="91440" tIns="45720" rIns="91440" bIns="45720" rtlCol="0" anchor="ctr">
            <a:normAutofit/>
          </a:bodyPr>
          <a:lstStyle/>
          <a:p>
            <a:r>
              <a:rPr lang="en-US" sz="3200" b="1" kern="1200" dirty="0">
                <a:solidFill>
                  <a:srgbClr val="FF0090"/>
                </a:solidFill>
                <a:latin typeface="+mn-lt"/>
                <a:ea typeface="+mj-ea"/>
                <a:cs typeface="+mj-cs"/>
              </a:rPr>
              <a:t>Section 8: Key Points</a:t>
            </a:r>
            <a:r>
              <a:rPr lang="en-US" sz="3000" b="1" kern="1200" dirty="0">
                <a:solidFill>
                  <a:schemeClr val="tx1"/>
                </a:solidFill>
                <a:latin typeface="+mj-lt"/>
                <a:ea typeface="+mj-ea"/>
                <a:cs typeface="+mj-cs"/>
              </a:rPr>
              <a:t> </a:t>
            </a:r>
            <a:br>
              <a:rPr lang="en-US" sz="3000" b="1"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CCA7B76-4BC5-0B41-B58B-E66521300271}"/>
              </a:ext>
            </a:extLst>
          </p:cNvPr>
          <p:cNvSpPr>
            <a:spLocks noGrp="1"/>
          </p:cNvSpPr>
          <p:nvPr>
            <p:ph sz="half" idx="1"/>
          </p:nvPr>
        </p:nvSpPr>
        <p:spPr>
          <a:xfrm>
            <a:off x="511406" y="1358900"/>
            <a:ext cx="5934922" cy="4657270"/>
          </a:xfrm>
        </p:spPr>
        <p:txBody>
          <a:bodyPr vert="horz" lIns="91440" tIns="45720" rIns="91440" bIns="45720" rtlCol="0" anchor="ctr">
            <a:normAutofit fontScale="85000" lnSpcReduction="20000"/>
          </a:bodyPr>
          <a:lstStyle/>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3100" b="1" dirty="0"/>
              <a:t>Focused on:</a:t>
            </a:r>
          </a:p>
          <a:p>
            <a:pPr>
              <a:buFont typeface="Wingdings" pitchFamily="2" charset="2"/>
              <a:buChar char="ü"/>
            </a:pPr>
            <a:r>
              <a:rPr lang="en-US" sz="3100" dirty="0"/>
              <a:t>How the school curriculum goes beyond academic development</a:t>
            </a:r>
          </a:p>
          <a:p>
            <a:pPr marL="0" indent="0">
              <a:buNone/>
            </a:pPr>
            <a:endParaRPr lang="en-US" sz="3100" dirty="0"/>
          </a:p>
          <a:p>
            <a:pPr>
              <a:buFont typeface="Wingdings" pitchFamily="2" charset="2"/>
              <a:buChar char="ü"/>
            </a:pPr>
            <a:r>
              <a:rPr lang="en-US" sz="3100" dirty="0"/>
              <a:t>How SMSC is enhanced and developed</a:t>
            </a:r>
          </a:p>
          <a:p>
            <a:pPr>
              <a:buFont typeface="Wingdings" pitchFamily="2" charset="2"/>
              <a:buChar char="ü"/>
            </a:pPr>
            <a:endParaRPr lang="en-US" sz="2400" b="1" dirty="0"/>
          </a:p>
          <a:p>
            <a:pPr marL="0" indent="0">
              <a:buNone/>
            </a:pPr>
            <a:endParaRPr lang="en-US" sz="8000" b="1" dirty="0"/>
          </a:p>
          <a:p>
            <a:pPr>
              <a:buFont typeface="Wingdings" pitchFamily="2" charset="2"/>
              <a:buChar char="ü"/>
            </a:pPr>
            <a:endParaRPr lang="en-US" sz="2400" dirty="0"/>
          </a:p>
          <a:p>
            <a:pPr>
              <a:buFont typeface="Wingdings" pitchFamily="2" charset="2"/>
              <a:buChar char="ü"/>
            </a:pPr>
            <a:endParaRPr lang="en-US" sz="2400" dirty="0"/>
          </a:p>
          <a:p>
            <a:pPr>
              <a:buFont typeface="Wingdings" pitchFamily="2" charset="2"/>
              <a:buChar char="ü"/>
            </a:pPr>
            <a:endParaRPr lang="en-US" sz="2400" b="1" dirty="0"/>
          </a:p>
          <a:p>
            <a:pPr>
              <a:buFont typeface="Wingdings" pitchFamily="2" charset="2"/>
              <a:buChar char="ü"/>
            </a:pPr>
            <a:endParaRPr lang="en-US" sz="2400" b="1" dirty="0"/>
          </a:p>
          <a:p>
            <a:pPr>
              <a:buFont typeface="Wingdings" pitchFamily="2" charset="2"/>
              <a:buChar char="ü"/>
            </a:pPr>
            <a:endParaRPr lang="en-US" sz="2400" b="1" dirty="0"/>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600" b="1" i="1" dirty="0">
              <a:solidFill>
                <a:srgbClr val="FF0090"/>
              </a:solidFill>
            </a:endParaRPr>
          </a:p>
          <a:p>
            <a:pPr marL="0"/>
            <a:endParaRPr lang="en-US" sz="1600" b="1" dirty="0"/>
          </a:p>
        </p:txBody>
      </p:sp>
      <p:pic>
        <p:nvPicPr>
          <p:cNvPr id="7" name="Graphic 6" descr="Checkmark">
            <a:extLst>
              <a:ext uri="{FF2B5EF4-FFF2-40B4-BE49-F238E27FC236}">
                <a16:creationId xmlns:a16="http://schemas.microsoft.com/office/drawing/2014/main" id="{A48E3FB3-AE31-48DE-962F-5845DD799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51" y="2709152"/>
            <a:ext cx="1143455" cy="1143455"/>
          </a:xfrm>
          <a:prstGeom prst="rect">
            <a:avLst/>
          </a:prstGeom>
        </p:spPr>
      </p:pic>
      <p:sp>
        <p:nvSpPr>
          <p:cNvPr id="4" name="TextBox 3">
            <a:extLst>
              <a:ext uri="{FF2B5EF4-FFF2-40B4-BE49-F238E27FC236}">
                <a16:creationId xmlns:a16="http://schemas.microsoft.com/office/drawing/2014/main" id="{84B5DE57-E28F-4146-9F23-ABC3416FF713}"/>
              </a:ext>
            </a:extLst>
          </p:cNvPr>
          <p:cNvSpPr txBox="1"/>
          <p:nvPr/>
        </p:nvSpPr>
        <p:spPr>
          <a:xfrm>
            <a:off x="7747000" y="13589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4620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4E2A-9208-1D47-9329-BFA054BE8945}"/>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200" b="1" kern="1200" dirty="0">
                <a:solidFill>
                  <a:srgbClr val="FF0090"/>
                </a:solidFill>
                <a:latin typeface="+mn-lt"/>
                <a:ea typeface="+mj-ea"/>
                <a:cs typeface="+mj-cs"/>
              </a:rPr>
              <a:t>Leadership and Management</a:t>
            </a:r>
          </a:p>
        </p:txBody>
      </p:sp>
      <p:sp>
        <p:nvSpPr>
          <p:cNvPr id="3" name="Content Placeholder 2">
            <a:extLst>
              <a:ext uri="{FF2B5EF4-FFF2-40B4-BE49-F238E27FC236}">
                <a16:creationId xmlns:a16="http://schemas.microsoft.com/office/drawing/2014/main" id="{2A724341-1ED4-204F-914F-495AD9DEF969}"/>
              </a:ext>
            </a:extLst>
          </p:cNvPr>
          <p:cNvSpPr>
            <a:spLocks noGrp="1"/>
          </p:cNvSpPr>
          <p:nvPr>
            <p:ph sz="half" idx="1"/>
          </p:nvPr>
        </p:nvSpPr>
        <p:spPr>
          <a:xfrm>
            <a:off x="3636899" y="520700"/>
            <a:ext cx="5265924" cy="5373423"/>
          </a:xfrm>
        </p:spPr>
        <p:txBody>
          <a:bodyPr vert="horz" lIns="91440" tIns="45720" rIns="91440" bIns="45720" rtlCol="0" anchor="ctr">
            <a:normAutofit fontScale="92500" lnSpcReduction="10000"/>
          </a:bodyPr>
          <a:lstStyle/>
          <a:p>
            <a:pPr marL="0" indent="0">
              <a:buNone/>
            </a:pPr>
            <a:r>
              <a:rPr lang="en-US" sz="2400" b="1" dirty="0"/>
              <a:t>Judgments based on whether or not leaders have:</a:t>
            </a:r>
          </a:p>
          <a:p>
            <a:pPr>
              <a:buClr>
                <a:srgbClr val="FF0090"/>
              </a:buClr>
            </a:pPr>
            <a:r>
              <a:rPr lang="en-US" sz="2400" dirty="0"/>
              <a:t>an ambitious and inclusive vision &amp; shared values;</a:t>
            </a:r>
          </a:p>
          <a:p>
            <a:pPr>
              <a:buClr>
                <a:srgbClr val="FF0090"/>
              </a:buClr>
            </a:pPr>
            <a:r>
              <a:rPr lang="en-US" sz="2400" dirty="0"/>
              <a:t> </a:t>
            </a:r>
            <a:r>
              <a:rPr lang="en-US" sz="2400" b="1" dirty="0"/>
              <a:t>greater focus on </a:t>
            </a:r>
            <a:r>
              <a:rPr lang="en-US" sz="2400" i="1" dirty="0"/>
              <a:t>( improving, developing coherence and consistency ) in </a:t>
            </a:r>
            <a:r>
              <a:rPr lang="en-US" sz="2400" dirty="0"/>
              <a:t>the Q of Ed</a:t>
            </a:r>
          </a:p>
          <a:p>
            <a:pPr>
              <a:buClr>
                <a:srgbClr val="FF0090"/>
              </a:buClr>
            </a:pPr>
            <a:r>
              <a:rPr lang="en-US" sz="2400" dirty="0"/>
              <a:t> a concern for the </a:t>
            </a:r>
            <a:r>
              <a:rPr lang="en-US" sz="2400" b="1" i="1" dirty="0"/>
              <a:t>continuing professional development </a:t>
            </a:r>
            <a:r>
              <a:rPr lang="en-US" sz="2400" dirty="0"/>
              <a:t>of staff, with a focus on  </a:t>
            </a:r>
            <a:r>
              <a:rPr lang="en-US" sz="2400" b="1" dirty="0"/>
              <a:t>subject knowledge  and pedago</a:t>
            </a:r>
            <a:r>
              <a:rPr lang="en-US" sz="2400" dirty="0"/>
              <a:t>gy rather than on performance management;</a:t>
            </a:r>
          </a:p>
          <a:p>
            <a:pPr>
              <a:buClr>
                <a:srgbClr val="FF0090"/>
              </a:buClr>
            </a:pPr>
            <a:r>
              <a:rPr lang="en-US" sz="2400" b="1" dirty="0"/>
              <a:t>engaged  with the community</a:t>
            </a:r>
            <a:r>
              <a:rPr lang="en-US" sz="2400" dirty="0"/>
              <a:t>, particularly learners and staff;</a:t>
            </a:r>
          </a:p>
          <a:p>
            <a:pPr marL="0" indent="0">
              <a:buClr>
                <a:srgbClr val="FF0090"/>
              </a:buClr>
              <a:buNone/>
            </a:pPr>
            <a:r>
              <a:rPr lang="en-US" sz="2400" dirty="0"/>
              <a:t>and</a:t>
            </a:r>
          </a:p>
          <a:p>
            <a:pPr>
              <a:buClr>
                <a:srgbClr val="FF0090"/>
              </a:buClr>
            </a:pPr>
            <a:r>
              <a:rPr lang="en-US" sz="2400" dirty="0"/>
              <a:t>ensured high levels of safeguarding.</a:t>
            </a:r>
          </a:p>
          <a:p>
            <a:pPr>
              <a:buClr>
                <a:srgbClr val="FF0090"/>
              </a:buClr>
            </a:pPr>
            <a:r>
              <a:rPr lang="en-US" sz="2400" dirty="0"/>
              <a:t>Governance will also come under review during inspections, as previously.</a:t>
            </a:r>
          </a:p>
          <a:p>
            <a:endParaRPr lang="en-US" sz="1600" dirty="0"/>
          </a:p>
        </p:txBody>
      </p:sp>
    </p:spTree>
    <p:extLst>
      <p:ext uri="{BB962C8B-B14F-4D97-AF65-F5344CB8AC3E}">
        <p14:creationId xmlns:p14="http://schemas.microsoft.com/office/powerpoint/2010/main" val="1853384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476F-4485-7A44-AA1F-A68041F986BD}"/>
              </a:ext>
            </a:extLst>
          </p:cNvPr>
          <p:cNvSpPr>
            <a:spLocks noGrp="1"/>
          </p:cNvSpPr>
          <p:nvPr>
            <p:ph type="title"/>
          </p:nvPr>
        </p:nvSpPr>
        <p:spPr>
          <a:xfrm>
            <a:off x="241300" y="254001"/>
            <a:ext cx="8274050" cy="927100"/>
          </a:xfrm>
        </p:spPr>
        <p:txBody>
          <a:bodyPr>
            <a:normAutofit/>
          </a:bodyPr>
          <a:lstStyle/>
          <a:p>
            <a:r>
              <a:rPr lang="en-GB" sz="3200" b="1" dirty="0">
                <a:solidFill>
                  <a:srgbClr val="FF0090"/>
                </a:solidFill>
                <a:latin typeface="+mn-lt"/>
              </a:rPr>
              <a:t>Leadership and Management: Off Rolling</a:t>
            </a:r>
            <a:endParaRPr lang="en-GB" sz="3200" dirty="0">
              <a:latin typeface="+mn-lt"/>
            </a:endParaRPr>
          </a:p>
        </p:txBody>
      </p:sp>
      <p:sp>
        <p:nvSpPr>
          <p:cNvPr id="3" name="Content Placeholder 2">
            <a:extLst>
              <a:ext uri="{FF2B5EF4-FFF2-40B4-BE49-F238E27FC236}">
                <a16:creationId xmlns:a16="http://schemas.microsoft.com/office/drawing/2014/main" id="{DA459B25-4E34-794E-8CB4-7491DBBE3D85}"/>
              </a:ext>
            </a:extLst>
          </p:cNvPr>
          <p:cNvSpPr>
            <a:spLocks noGrp="1"/>
          </p:cNvSpPr>
          <p:nvPr>
            <p:ph sz="half" idx="1"/>
          </p:nvPr>
        </p:nvSpPr>
        <p:spPr>
          <a:xfrm>
            <a:off x="241300" y="952500"/>
            <a:ext cx="8661400" cy="5224463"/>
          </a:xfrm>
        </p:spPr>
        <p:txBody>
          <a:bodyPr>
            <a:normAutofit/>
          </a:bodyPr>
          <a:lstStyle/>
          <a:p>
            <a:pPr marL="0" indent="0" algn="ctr">
              <a:buNone/>
            </a:pPr>
            <a:r>
              <a:rPr lang="en-GB" sz="2400" b="1" dirty="0"/>
              <a:t>This isn’t just a focus for secondary schools</a:t>
            </a:r>
          </a:p>
          <a:p>
            <a:pPr marL="0" indent="0">
              <a:buNone/>
            </a:pPr>
            <a:r>
              <a:rPr lang="en-GB" sz="2400" b="1" dirty="0">
                <a:solidFill>
                  <a:srgbClr val="EAA350"/>
                </a:solidFill>
              </a:rPr>
              <a:t> Pupil movement : implications (</a:t>
            </a:r>
            <a:r>
              <a:rPr lang="en-GB" sz="2400" b="1" i="1" dirty="0">
                <a:solidFill>
                  <a:srgbClr val="EAA350"/>
                </a:solidFill>
              </a:rPr>
              <a:t>a deeper focus</a:t>
            </a:r>
            <a:r>
              <a:rPr lang="en-GB" sz="2400" b="1" dirty="0">
                <a:solidFill>
                  <a:srgbClr val="EAA350"/>
                </a:solidFill>
              </a:rPr>
              <a:t>)</a:t>
            </a:r>
          </a:p>
          <a:p>
            <a:pPr marL="0" indent="0">
              <a:buNone/>
            </a:pPr>
            <a:r>
              <a:rPr lang="en-GB" sz="2400" b="1" dirty="0"/>
              <a:t>Do you have detailed knowledge and analysis of:</a:t>
            </a:r>
          </a:p>
          <a:p>
            <a:pPr>
              <a:buFont typeface="Wingdings" pitchFamily="2" charset="2"/>
              <a:buChar char="v"/>
            </a:pPr>
            <a:r>
              <a:rPr lang="en-GB" sz="2400" dirty="0"/>
              <a:t> Who is </a:t>
            </a:r>
            <a:r>
              <a:rPr lang="en-GB" sz="2400" b="1" i="1" dirty="0"/>
              <a:t>leaving</a:t>
            </a:r>
            <a:r>
              <a:rPr lang="en-GB" sz="2400" dirty="0"/>
              <a:t> the school roll? (</a:t>
            </a:r>
            <a:r>
              <a:rPr lang="en-GB" sz="2400" i="1" dirty="0"/>
              <a:t>Name/yr./group</a:t>
            </a:r>
            <a:r>
              <a:rPr lang="en-GB" sz="2400" dirty="0"/>
              <a:t>)</a:t>
            </a:r>
          </a:p>
          <a:p>
            <a:pPr>
              <a:buFont typeface="Wingdings" pitchFamily="2" charset="2"/>
              <a:buChar char="v"/>
            </a:pPr>
            <a:r>
              <a:rPr lang="en-GB" sz="2400" dirty="0"/>
              <a:t> Why they are leaving?</a:t>
            </a:r>
          </a:p>
          <a:p>
            <a:pPr>
              <a:buFont typeface="Wingdings" pitchFamily="2" charset="2"/>
              <a:buChar char="v"/>
            </a:pPr>
            <a:r>
              <a:rPr lang="en-GB" sz="2400" dirty="0"/>
              <a:t> Their destination(</a:t>
            </a:r>
            <a:r>
              <a:rPr lang="en-GB" sz="2400" i="1" dirty="0"/>
              <a:t>is it appropriate</a:t>
            </a:r>
            <a:r>
              <a:rPr lang="en-GB" sz="2400" dirty="0"/>
              <a:t>)?</a:t>
            </a:r>
          </a:p>
          <a:p>
            <a:pPr>
              <a:buFont typeface="Wingdings" pitchFamily="2" charset="2"/>
              <a:buChar char="v"/>
            </a:pPr>
            <a:r>
              <a:rPr lang="en-GB" sz="2400" dirty="0"/>
              <a:t> Are you analysing this information to spot trends?</a:t>
            </a:r>
          </a:p>
          <a:p>
            <a:pPr marL="0" indent="0">
              <a:buNone/>
            </a:pPr>
            <a:r>
              <a:rPr lang="en-GB" sz="2400" b="1" dirty="0"/>
              <a:t>and</a:t>
            </a:r>
          </a:p>
          <a:p>
            <a:pPr marL="0" indent="0">
              <a:buNone/>
            </a:pPr>
            <a:r>
              <a:rPr lang="en-GB" sz="2400" b="1" dirty="0">
                <a:solidFill>
                  <a:srgbClr val="EAA350"/>
                </a:solidFill>
              </a:rPr>
              <a:t>Permanent Exclusions</a:t>
            </a:r>
          </a:p>
          <a:p>
            <a:pPr>
              <a:buFont typeface="Wingdings" pitchFamily="2" charset="2"/>
              <a:buChar char="v"/>
            </a:pPr>
            <a:r>
              <a:rPr lang="en-GB" sz="2400" dirty="0"/>
              <a:t> Are you able to demonstrate that you are following correct processes? </a:t>
            </a:r>
          </a:p>
        </p:txBody>
      </p:sp>
    </p:spTree>
    <p:extLst>
      <p:ext uri="{BB962C8B-B14F-4D97-AF65-F5344CB8AC3E}">
        <p14:creationId xmlns:p14="http://schemas.microsoft.com/office/powerpoint/2010/main" val="2395411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476F-4485-7A44-AA1F-A68041F986BD}"/>
              </a:ext>
            </a:extLst>
          </p:cNvPr>
          <p:cNvSpPr>
            <a:spLocks noGrp="1"/>
          </p:cNvSpPr>
          <p:nvPr>
            <p:ph type="title"/>
          </p:nvPr>
        </p:nvSpPr>
        <p:spPr>
          <a:xfrm>
            <a:off x="241300" y="254001"/>
            <a:ext cx="8274050" cy="927100"/>
          </a:xfrm>
        </p:spPr>
        <p:txBody>
          <a:bodyPr>
            <a:normAutofit/>
          </a:bodyPr>
          <a:lstStyle/>
          <a:p>
            <a:r>
              <a:rPr lang="en-GB" sz="3200" b="1" dirty="0">
                <a:solidFill>
                  <a:srgbClr val="FF0090"/>
                </a:solidFill>
                <a:latin typeface="+mn-lt"/>
              </a:rPr>
              <a:t>Leadership and Management: Off Rolling</a:t>
            </a:r>
            <a:endParaRPr lang="en-GB" sz="3200" dirty="0">
              <a:latin typeface="+mn-lt"/>
            </a:endParaRPr>
          </a:p>
        </p:txBody>
      </p:sp>
      <p:sp>
        <p:nvSpPr>
          <p:cNvPr id="3" name="Content Placeholder 2">
            <a:extLst>
              <a:ext uri="{FF2B5EF4-FFF2-40B4-BE49-F238E27FC236}">
                <a16:creationId xmlns:a16="http://schemas.microsoft.com/office/drawing/2014/main" id="{DA459B25-4E34-794E-8CB4-7491DBBE3D85}"/>
              </a:ext>
            </a:extLst>
          </p:cNvPr>
          <p:cNvSpPr>
            <a:spLocks noGrp="1"/>
          </p:cNvSpPr>
          <p:nvPr>
            <p:ph sz="half" idx="1"/>
          </p:nvPr>
        </p:nvSpPr>
        <p:spPr>
          <a:xfrm>
            <a:off x="241300" y="952500"/>
            <a:ext cx="8661400" cy="5224463"/>
          </a:xfrm>
        </p:spPr>
        <p:txBody>
          <a:bodyPr>
            <a:normAutofit/>
          </a:bodyPr>
          <a:lstStyle/>
          <a:p>
            <a:pPr marL="0" indent="0" algn="ctr">
              <a:buNone/>
            </a:pPr>
            <a:r>
              <a:rPr lang="en-GB" sz="2400" b="1" dirty="0">
                <a:solidFill>
                  <a:srgbClr val="EAA350"/>
                </a:solidFill>
              </a:rPr>
              <a:t>Pupil movement: implications (</a:t>
            </a:r>
            <a:r>
              <a:rPr lang="en-GB" sz="2400" b="1" i="1" dirty="0">
                <a:solidFill>
                  <a:srgbClr val="EAA350"/>
                </a:solidFill>
              </a:rPr>
              <a:t>a deeper focus</a:t>
            </a:r>
            <a:r>
              <a:rPr lang="en-GB" sz="2400" b="1" dirty="0">
                <a:solidFill>
                  <a:srgbClr val="EAA350"/>
                </a:solidFill>
              </a:rPr>
              <a:t>)</a:t>
            </a:r>
          </a:p>
          <a:p>
            <a:pPr marL="0" indent="0">
              <a:buClr>
                <a:schemeClr val="tx1"/>
              </a:buClr>
              <a:buNone/>
            </a:pPr>
            <a:r>
              <a:rPr lang="en-GB" sz="2400" b="1" dirty="0"/>
              <a:t> Example:</a:t>
            </a:r>
          </a:p>
          <a:p>
            <a:pPr marL="0" indent="0">
              <a:buClr>
                <a:schemeClr val="tx1"/>
              </a:buClr>
              <a:buNone/>
            </a:pPr>
            <a:r>
              <a:rPr lang="en-GB" sz="2400" dirty="0"/>
              <a:t>Evidence shows you are  not ‘off rolling’ however the analysis indicates that a number of pupils who have left have SENd.</a:t>
            </a:r>
          </a:p>
          <a:p>
            <a:pPr marL="0" indent="0">
              <a:buClr>
                <a:schemeClr val="tx1"/>
              </a:buClr>
              <a:buNone/>
            </a:pPr>
            <a:r>
              <a:rPr lang="en-GB" sz="2400" b="1" dirty="0"/>
              <a:t>Lines of enquiry may focus on</a:t>
            </a:r>
            <a:r>
              <a:rPr lang="en-GB" sz="2400" dirty="0"/>
              <a:t>:</a:t>
            </a:r>
          </a:p>
          <a:p>
            <a:pPr>
              <a:buClr>
                <a:schemeClr val="tx1"/>
              </a:buClr>
              <a:buFont typeface="Wingdings" pitchFamily="2" charset="2"/>
              <a:buChar char="Ø"/>
            </a:pPr>
            <a:r>
              <a:rPr lang="en-GB" sz="2400" dirty="0"/>
              <a:t>Is this due to issues relating to your SENd provision?</a:t>
            </a:r>
          </a:p>
          <a:p>
            <a:pPr>
              <a:buClr>
                <a:schemeClr val="tx1"/>
              </a:buClr>
              <a:buFont typeface="Wingdings" pitchFamily="2" charset="2"/>
              <a:buChar char="Ø"/>
            </a:pPr>
            <a:r>
              <a:rPr lang="en-GB" sz="2400" dirty="0"/>
              <a:t>Is it due to behaviour/ bullying?</a:t>
            </a:r>
          </a:p>
          <a:p>
            <a:pPr>
              <a:buClr>
                <a:schemeClr val="tx1"/>
              </a:buClr>
              <a:buFont typeface="Wingdings" pitchFamily="2" charset="2"/>
              <a:buChar char="Ø"/>
            </a:pPr>
            <a:r>
              <a:rPr lang="en-GB" sz="2400" dirty="0"/>
              <a:t>Are there any implications about your Q of Ed and pedagogy?</a:t>
            </a:r>
          </a:p>
          <a:p>
            <a:pPr>
              <a:buClr>
                <a:schemeClr val="tx1"/>
              </a:buClr>
              <a:buFont typeface="Wingdings" pitchFamily="2" charset="2"/>
              <a:buChar char="Ø"/>
            </a:pPr>
            <a:r>
              <a:rPr lang="en-GB" sz="2400" dirty="0"/>
              <a:t>Have leaders identified trends and followed up the reasons?</a:t>
            </a:r>
          </a:p>
          <a:p>
            <a:pPr>
              <a:buClr>
                <a:schemeClr val="tx1"/>
              </a:buClr>
              <a:buFont typeface="Wingdings" pitchFamily="2" charset="2"/>
              <a:buChar char="Ø"/>
            </a:pPr>
            <a:r>
              <a:rPr lang="en-GB" sz="2400" dirty="0"/>
              <a:t>If so, what has been the impact of this?</a:t>
            </a:r>
          </a:p>
        </p:txBody>
      </p:sp>
    </p:spTree>
    <p:extLst>
      <p:ext uri="{BB962C8B-B14F-4D97-AF65-F5344CB8AC3E}">
        <p14:creationId xmlns:p14="http://schemas.microsoft.com/office/powerpoint/2010/main" val="407610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476F-4485-7A44-AA1F-A68041F986BD}"/>
              </a:ext>
            </a:extLst>
          </p:cNvPr>
          <p:cNvSpPr>
            <a:spLocks noGrp="1"/>
          </p:cNvSpPr>
          <p:nvPr>
            <p:ph type="title"/>
          </p:nvPr>
        </p:nvSpPr>
        <p:spPr>
          <a:xfrm>
            <a:off x="241300" y="254000"/>
            <a:ext cx="8274050" cy="1436689"/>
          </a:xfrm>
        </p:spPr>
        <p:txBody>
          <a:bodyPr>
            <a:normAutofit/>
          </a:bodyPr>
          <a:lstStyle/>
          <a:p>
            <a:r>
              <a:rPr lang="en-GB" sz="3200" b="1" dirty="0">
                <a:solidFill>
                  <a:srgbClr val="FF0090"/>
                </a:solidFill>
                <a:latin typeface="+mn-lt"/>
              </a:rPr>
              <a:t>Leadership and Management: Safeguarding</a:t>
            </a:r>
            <a:endParaRPr lang="en-GB" sz="3200" dirty="0">
              <a:latin typeface="+mn-lt"/>
            </a:endParaRPr>
          </a:p>
        </p:txBody>
      </p:sp>
      <p:sp>
        <p:nvSpPr>
          <p:cNvPr id="3" name="Content Placeholder 2">
            <a:extLst>
              <a:ext uri="{FF2B5EF4-FFF2-40B4-BE49-F238E27FC236}">
                <a16:creationId xmlns:a16="http://schemas.microsoft.com/office/drawing/2014/main" id="{DA459B25-4E34-794E-8CB4-7491DBBE3D85}"/>
              </a:ext>
            </a:extLst>
          </p:cNvPr>
          <p:cNvSpPr>
            <a:spLocks noGrp="1"/>
          </p:cNvSpPr>
          <p:nvPr>
            <p:ph sz="half" idx="1"/>
          </p:nvPr>
        </p:nvSpPr>
        <p:spPr>
          <a:xfrm>
            <a:off x="241300" y="1397000"/>
            <a:ext cx="8274050" cy="4779963"/>
          </a:xfrm>
        </p:spPr>
        <p:txBody>
          <a:bodyPr>
            <a:normAutofit/>
          </a:bodyPr>
          <a:lstStyle/>
          <a:p>
            <a:pPr marL="0" indent="0" algn="ctr">
              <a:buNone/>
            </a:pPr>
            <a:r>
              <a:rPr lang="en-GB" b="1" dirty="0"/>
              <a:t>More than the correct paper work</a:t>
            </a:r>
          </a:p>
          <a:p>
            <a:pPr marL="0" indent="0">
              <a:buNone/>
            </a:pPr>
            <a:r>
              <a:rPr lang="en-GB" sz="2400" dirty="0"/>
              <a:t>Emphasis on the development of a:</a:t>
            </a:r>
          </a:p>
          <a:p>
            <a:pPr>
              <a:buFont typeface="Wingdings" pitchFamily="2" charset="2"/>
              <a:buChar char="Ø"/>
            </a:pPr>
            <a:r>
              <a:rPr lang="en-GB" sz="2400" b="1" dirty="0"/>
              <a:t>Safeguarding culture</a:t>
            </a:r>
          </a:p>
          <a:p>
            <a:pPr>
              <a:buClr>
                <a:srgbClr val="FF0090"/>
              </a:buClr>
              <a:buFont typeface="Wingdings" pitchFamily="2" charset="2"/>
              <a:buChar char="v"/>
            </a:pPr>
            <a:r>
              <a:rPr lang="en-GB" sz="2400" dirty="0"/>
              <a:t>KSIE do </a:t>
            </a:r>
            <a:r>
              <a:rPr lang="en-GB" sz="2400" b="1" i="1" dirty="0"/>
              <a:t>all</a:t>
            </a:r>
            <a:r>
              <a:rPr lang="en-GB" sz="2400" dirty="0"/>
              <a:t> staff </a:t>
            </a:r>
            <a:r>
              <a:rPr lang="en-GB" sz="2400" b="1" i="1" dirty="0"/>
              <a:t>KNOW</a:t>
            </a:r>
            <a:r>
              <a:rPr lang="en-GB" sz="2400" dirty="0"/>
              <a:t> the changes and what it means?</a:t>
            </a:r>
          </a:p>
          <a:p>
            <a:pPr>
              <a:buClr>
                <a:srgbClr val="FF0090"/>
              </a:buClr>
              <a:buFont typeface="Wingdings" pitchFamily="2" charset="2"/>
              <a:buChar char="v"/>
            </a:pPr>
            <a:r>
              <a:rPr lang="en-GB" sz="2400" dirty="0"/>
              <a:t>How have you checked your staffs’ knowledge and understanding?</a:t>
            </a:r>
          </a:p>
          <a:p>
            <a:pPr>
              <a:buClr>
                <a:srgbClr val="FF0090"/>
              </a:buClr>
              <a:buFont typeface="Wingdings" pitchFamily="2" charset="2"/>
              <a:buChar char="v"/>
            </a:pPr>
            <a:r>
              <a:rPr lang="en-GB" sz="2400" dirty="0"/>
              <a:t>How have you used community and parent links to promote a SG culture? </a:t>
            </a:r>
          </a:p>
          <a:p>
            <a:pPr>
              <a:buClr>
                <a:srgbClr val="FF0090"/>
              </a:buClr>
              <a:buFont typeface="Wingdings" pitchFamily="2" charset="2"/>
              <a:buChar char="v"/>
            </a:pPr>
            <a:r>
              <a:rPr lang="en-GB" sz="2400" dirty="0"/>
              <a:t>How does your curriculum fit into community issues e.g. Knife crime, Forced Marriage </a:t>
            </a:r>
            <a:r>
              <a:rPr lang="en-GB" sz="2400" i="1" dirty="0"/>
              <a:t>( link here to Curriculum Intent)</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19376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476F-4485-7A44-AA1F-A68041F986BD}"/>
              </a:ext>
            </a:extLst>
          </p:cNvPr>
          <p:cNvSpPr>
            <a:spLocks noGrp="1"/>
          </p:cNvSpPr>
          <p:nvPr>
            <p:ph type="title"/>
          </p:nvPr>
        </p:nvSpPr>
        <p:spPr>
          <a:xfrm>
            <a:off x="241300" y="254000"/>
            <a:ext cx="8274050" cy="1436689"/>
          </a:xfrm>
        </p:spPr>
        <p:txBody>
          <a:bodyPr>
            <a:normAutofit/>
          </a:bodyPr>
          <a:lstStyle/>
          <a:p>
            <a:r>
              <a:rPr lang="en-GB" sz="3200" b="1" dirty="0">
                <a:solidFill>
                  <a:srgbClr val="FF0090"/>
                </a:solidFill>
                <a:latin typeface="+mn-lt"/>
              </a:rPr>
              <a:t>Leadership and Management: Safeguarding</a:t>
            </a:r>
            <a:endParaRPr lang="en-GB" sz="3200" dirty="0">
              <a:latin typeface="+mn-lt"/>
            </a:endParaRPr>
          </a:p>
        </p:txBody>
      </p:sp>
      <p:sp>
        <p:nvSpPr>
          <p:cNvPr id="3" name="Content Placeholder 2">
            <a:extLst>
              <a:ext uri="{FF2B5EF4-FFF2-40B4-BE49-F238E27FC236}">
                <a16:creationId xmlns:a16="http://schemas.microsoft.com/office/drawing/2014/main" id="{DA459B25-4E34-794E-8CB4-7491DBBE3D85}"/>
              </a:ext>
            </a:extLst>
          </p:cNvPr>
          <p:cNvSpPr>
            <a:spLocks noGrp="1"/>
          </p:cNvSpPr>
          <p:nvPr>
            <p:ph sz="half" idx="1"/>
          </p:nvPr>
        </p:nvSpPr>
        <p:spPr>
          <a:xfrm>
            <a:off x="241300" y="1397000"/>
            <a:ext cx="8274050" cy="4779963"/>
          </a:xfrm>
        </p:spPr>
        <p:txBody>
          <a:bodyPr>
            <a:normAutofit/>
          </a:bodyPr>
          <a:lstStyle/>
          <a:p>
            <a:pPr marL="0" indent="0">
              <a:buNone/>
            </a:pPr>
            <a:r>
              <a:rPr lang="en-GB" b="1" dirty="0"/>
              <a:t>Deeper dive</a:t>
            </a:r>
          </a:p>
          <a:p>
            <a:pPr marL="0" indent="0">
              <a:buNone/>
            </a:pPr>
            <a:endParaRPr lang="en-GB" sz="2400" dirty="0"/>
          </a:p>
          <a:p>
            <a:pPr>
              <a:buClr>
                <a:srgbClr val="FF0090"/>
              </a:buClr>
              <a:buFont typeface="Wingdings" pitchFamily="2" charset="2"/>
              <a:buChar char="Ø"/>
            </a:pPr>
            <a:r>
              <a:rPr lang="en-GB" sz="2400" dirty="0"/>
              <a:t> How schools respond to critical incidents</a:t>
            </a:r>
          </a:p>
          <a:p>
            <a:pPr>
              <a:buClr>
                <a:srgbClr val="FF0090"/>
              </a:buClr>
              <a:buFont typeface="Wingdings" pitchFamily="2" charset="2"/>
              <a:buChar char="Ø"/>
            </a:pPr>
            <a:r>
              <a:rPr lang="en-GB" sz="2400" dirty="0"/>
              <a:t>Peer on Peer abuse</a:t>
            </a:r>
            <a:br>
              <a:rPr lang="en-GB" sz="2400" dirty="0"/>
            </a:br>
            <a:endParaRPr lang="en-GB" sz="2400" dirty="0"/>
          </a:p>
          <a:p>
            <a:pPr>
              <a:buClr>
                <a:srgbClr val="FF0090"/>
              </a:buClr>
              <a:buFont typeface="Wingdings" pitchFamily="2" charset="2"/>
              <a:buChar char="Ø"/>
            </a:pPr>
            <a:endParaRPr lang="en-GB" sz="2400" dirty="0"/>
          </a:p>
          <a:p>
            <a:pPr>
              <a:buClr>
                <a:srgbClr val="FF0090"/>
              </a:buClr>
              <a:buFont typeface="Wingdings" pitchFamily="2" charset="2"/>
              <a:buChar char="v"/>
            </a:pPr>
            <a:r>
              <a:rPr lang="en-GB" sz="2400" b="1" dirty="0"/>
              <a:t>Testing out evidence from wide variety of  staff, pupils, parents and other partners</a:t>
            </a:r>
            <a:endParaRPr lang="en-GB" sz="2400"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80551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476F-4485-7A44-AA1F-A68041F986BD}"/>
              </a:ext>
            </a:extLst>
          </p:cNvPr>
          <p:cNvSpPr>
            <a:spLocks noGrp="1"/>
          </p:cNvSpPr>
          <p:nvPr>
            <p:ph type="title"/>
          </p:nvPr>
        </p:nvSpPr>
        <p:spPr>
          <a:xfrm>
            <a:off x="241300" y="254000"/>
            <a:ext cx="8274050" cy="1436689"/>
          </a:xfrm>
        </p:spPr>
        <p:txBody>
          <a:bodyPr>
            <a:normAutofit/>
          </a:bodyPr>
          <a:lstStyle/>
          <a:p>
            <a:r>
              <a:rPr lang="en-GB" sz="3200" b="1" dirty="0">
                <a:solidFill>
                  <a:srgbClr val="FF0090"/>
                </a:solidFill>
                <a:latin typeface="+mn-lt"/>
              </a:rPr>
              <a:t>Leadership and Management: Workload</a:t>
            </a:r>
            <a:endParaRPr lang="en-GB" sz="3200" dirty="0">
              <a:latin typeface="+mn-lt"/>
            </a:endParaRPr>
          </a:p>
        </p:txBody>
      </p:sp>
      <p:sp>
        <p:nvSpPr>
          <p:cNvPr id="3" name="Content Placeholder 2">
            <a:extLst>
              <a:ext uri="{FF2B5EF4-FFF2-40B4-BE49-F238E27FC236}">
                <a16:creationId xmlns:a16="http://schemas.microsoft.com/office/drawing/2014/main" id="{DA459B25-4E34-794E-8CB4-7491DBBE3D85}"/>
              </a:ext>
            </a:extLst>
          </p:cNvPr>
          <p:cNvSpPr>
            <a:spLocks noGrp="1"/>
          </p:cNvSpPr>
          <p:nvPr>
            <p:ph sz="half" idx="1"/>
          </p:nvPr>
        </p:nvSpPr>
        <p:spPr>
          <a:xfrm>
            <a:off x="241300" y="1130300"/>
            <a:ext cx="8274050" cy="5046663"/>
          </a:xfrm>
        </p:spPr>
        <p:txBody>
          <a:bodyPr>
            <a:normAutofit/>
          </a:bodyPr>
          <a:lstStyle/>
          <a:p>
            <a:pPr marL="0" indent="0">
              <a:buNone/>
            </a:pPr>
            <a:endParaRPr lang="en-GB" sz="2400" dirty="0"/>
          </a:p>
          <a:p>
            <a:r>
              <a:rPr lang="en-GB" sz="2400" dirty="0"/>
              <a:t>With reference to assessment and the data collection, input and  the analysis it involves, leaders </a:t>
            </a:r>
            <a:r>
              <a:rPr lang="en-GB" sz="2400" i="1" dirty="0"/>
              <a:t>‘</a:t>
            </a:r>
            <a:r>
              <a:rPr lang="en-GB" sz="2400" b="1" i="1" dirty="0"/>
              <a:t>do not use it in a way that creates unnecessary burdens for staff or learners’</a:t>
            </a:r>
          </a:p>
          <a:p>
            <a:pPr marL="0" indent="0">
              <a:buNone/>
            </a:pPr>
            <a:r>
              <a:rPr lang="en-GB" sz="2400" b="1" dirty="0"/>
              <a:t> </a:t>
            </a:r>
          </a:p>
          <a:p>
            <a:r>
              <a:rPr lang="en-GB" sz="2400" dirty="0"/>
              <a:t>Any workload issues are consistently dealt with appropriately and quickly</a:t>
            </a:r>
          </a:p>
          <a:p>
            <a:pPr marL="0" indent="0">
              <a:buNone/>
            </a:pPr>
            <a:endParaRPr lang="en-GB" sz="2400" dirty="0"/>
          </a:p>
          <a:p>
            <a:r>
              <a:rPr lang="en-GB" sz="2400" dirty="0"/>
              <a:t>Will question the number of your data drops, if more that two or three</a:t>
            </a:r>
          </a:p>
        </p:txBody>
      </p:sp>
      <p:sp>
        <p:nvSpPr>
          <p:cNvPr id="4" name="Rectangle 3">
            <a:extLst>
              <a:ext uri="{FF2B5EF4-FFF2-40B4-BE49-F238E27FC236}">
                <a16:creationId xmlns:a16="http://schemas.microsoft.com/office/drawing/2014/main" id="{1C5D1535-B090-3647-801A-47DD5B6455C6}"/>
              </a:ext>
            </a:extLst>
          </p:cNvPr>
          <p:cNvSpPr/>
          <p:nvPr/>
        </p:nvSpPr>
        <p:spPr>
          <a:xfrm>
            <a:off x="1943100" y="5460326"/>
            <a:ext cx="4991100" cy="461665"/>
          </a:xfrm>
          <a:prstGeom prst="rect">
            <a:avLst/>
          </a:prstGeom>
        </p:spPr>
        <p:txBody>
          <a:bodyPr wrap="square">
            <a:spAutoFit/>
          </a:bodyPr>
          <a:lstStyle/>
          <a:p>
            <a:pPr marL="285750" indent="-285750" algn="ctr">
              <a:buFont typeface="Wingdings" pitchFamily="2" charset="2"/>
              <a:buChar char="v"/>
            </a:pPr>
            <a:r>
              <a:rPr lang="en-GB" i="1" dirty="0">
                <a:solidFill>
                  <a:srgbClr val="FF0090"/>
                </a:solidFill>
              </a:rPr>
              <a:t> </a:t>
            </a:r>
            <a:r>
              <a:rPr lang="en-GB" sz="2400" b="1" i="1" dirty="0">
                <a:solidFill>
                  <a:srgbClr val="FF0090"/>
                </a:solidFill>
              </a:rPr>
              <a:t>How would your staff respond?</a:t>
            </a:r>
            <a:endParaRPr lang="en-GB" sz="2400" dirty="0">
              <a:solidFill>
                <a:srgbClr val="FF0090"/>
              </a:solidFill>
            </a:endParaRPr>
          </a:p>
        </p:txBody>
      </p:sp>
    </p:spTree>
    <p:extLst>
      <p:ext uri="{BB962C8B-B14F-4D97-AF65-F5344CB8AC3E}">
        <p14:creationId xmlns:p14="http://schemas.microsoft.com/office/powerpoint/2010/main" val="232789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05090F-7EFB-3F47-9F83-10B353667F6A}"/>
              </a:ext>
            </a:extLst>
          </p:cNvPr>
          <p:cNvPicPr>
            <a:picLocks noChangeAspect="1"/>
          </p:cNvPicPr>
          <p:nvPr/>
        </p:nvPicPr>
        <p:blipFill>
          <a:blip r:embed="rId2">
            <a:alphaModFix amt="20000"/>
          </a:blip>
          <a:stretch>
            <a:fillRect/>
          </a:stretch>
        </p:blipFill>
        <p:spPr>
          <a:xfrm>
            <a:off x="0" y="165100"/>
            <a:ext cx="9144000" cy="6553200"/>
          </a:xfrm>
          <a:prstGeom prst="rect">
            <a:avLst/>
          </a:prstGeom>
        </p:spPr>
      </p:pic>
      <p:sp>
        <p:nvSpPr>
          <p:cNvPr id="4" name="Slide Number Placeholder 3"/>
          <p:cNvSpPr>
            <a:spLocks noGrp="1"/>
          </p:cNvSpPr>
          <p:nvPr>
            <p:ph type="sldNum" sz="quarter" idx="12"/>
          </p:nvPr>
        </p:nvSpPr>
        <p:spPr>
          <a:xfrm>
            <a:off x="3494809" y="6492875"/>
            <a:ext cx="2057400" cy="365125"/>
          </a:xfrm>
        </p:spPr>
        <p:txBody>
          <a:bodyPr/>
          <a:lstStyle/>
          <a:p>
            <a:pPr algn="ctr"/>
            <a:fld id="{F3842990-B426-B44A-973A-253BFC5036BE}" type="slidenum">
              <a:rPr lang="en-US" smtClean="0"/>
              <a:pPr algn="ctr"/>
              <a:t>3</a:t>
            </a:fld>
            <a:endParaRPr lang="en-US" dirty="0"/>
          </a:p>
        </p:txBody>
      </p:sp>
      <p:pic>
        <p:nvPicPr>
          <p:cNvPr id="5" name="Picture 4" descr="Wings PPT.ai"/>
          <p:cNvPicPr>
            <a:picLocks noChangeAspect="1"/>
          </p:cNvPicPr>
          <p:nvPr/>
        </p:nvPicPr>
        <p:blipFill>
          <a:blip r:embed="rId3"/>
          <a:stretch>
            <a:fillRect/>
          </a:stretch>
        </p:blipFill>
        <p:spPr>
          <a:xfrm>
            <a:off x="589885" y="354603"/>
            <a:ext cx="7964230" cy="5973172"/>
          </a:xfrm>
          <a:prstGeom prst="rect">
            <a:avLst/>
          </a:prstGeom>
        </p:spPr>
      </p:pic>
      <p:sp>
        <p:nvSpPr>
          <p:cNvPr id="2" name="Rectangle 1"/>
          <p:cNvSpPr/>
          <p:nvPr/>
        </p:nvSpPr>
        <p:spPr>
          <a:xfrm>
            <a:off x="1892300" y="2374900"/>
            <a:ext cx="5312064" cy="2554545"/>
          </a:xfrm>
          <a:prstGeom prst="rect">
            <a:avLst/>
          </a:prstGeom>
        </p:spPr>
        <p:txBody>
          <a:bodyPr wrap="square">
            <a:spAutoFit/>
          </a:bodyPr>
          <a:lstStyle/>
          <a:p>
            <a:pPr algn="ctr"/>
            <a:r>
              <a:rPr lang="en-GB" sz="2800" b="1" dirty="0">
                <a:solidFill>
                  <a:schemeClr val="accent2"/>
                </a:solidFill>
              </a:rPr>
              <a:t> </a:t>
            </a:r>
          </a:p>
          <a:p>
            <a:pPr algn="ctr"/>
            <a:r>
              <a:rPr lang="en-GB" sz="4400" b="1" dirty="0"/>
              <a:t>Session 1</a:t>
            </a:r>
          </a:p>
          <a:p>
            <a:pPr algn="ctr"/>
            <a:r>
              <a:rPr lang="en-GB" sz="4400" b="1" dirty="0"/>
              <a:t>The EIF</a:t>
            </a:r>
          </a:p>
          <a:p>
            <a:pPr algn="ctr"/>
            <a:r>
              <a:rPr lang="en-GB" sz="4400" b="1" dirty="0"/>
              <a:t>Key Points </a:t>
            </a:r>
          </a:p>
        </p:txBody>
      </p:sp>
    </p:spTree>
    <p:extLst>
      <p:ext uri="{BB962C8B-B14F-4D97-AF65-F5344CB8AC3E}">
        <p14:creationId xmlns:p14="http://schemas.microsoft.com/office/powerpoint/2010/main" val="32206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DEB-1F86-7842-914F-5FAAA081DBA6}"/>
              </a:ext>
            </a:extLst>
          </p:cNvPr>
          <p:cNvSpPr>
            <a:spLocks noGrp="1"/>
          </p:cNvSpPr>
          <p:nvPr>
            <p:ph type="title"/>
          </p:nvPr>
        </p:nvSpPr>
        <p:spPr>
          <a:xfrm>
            <a:off x="511407" y="482600"/>
            <a:ext cx="5934922" cy="1199052"/>
          </a:xfrm>
        </p:spPr>
        <p:txBody>
          <a:bodyPr vert="horz" lIns="91440" tIns="45720" rIns="91440" bIns="45720" rtlCol="0" anchor="ctr">
            <a:normAutofit/>
          </a:bodyPr>
          <a:lstStyle/>
          <a:p>
            <a:r>
              <a:rPr lang="en-US" sz="3200" b="1" kern="1200" dirty="0">
                <a:solidFill>
                  <a:srgbClr val="FF0090"/>
                </a:solidFill>
                <a:latin typeface="+mn-lt"/>
                <a:ea typeface="+mj-ea"/>
                <a:cs typeface="+mj-cs"/>
              </a:rPr>
              <a:t>Section 8: Key Points</a:t>
            </a:r>
            <a:r>
              <a:rPr lang="en-US" sz="3000" b="1" kern="1200" dirty="0">
                <a:solidFill>
                  <a:schemeClr val="tx1"/>
                </a:solidFill>
                <a:latin typeface="+mj-lt"/>
                <a:ea typeface="+mj-ea"/>
                <a:cs typeface="+mj-cs"/>
              </a:rPr>
              <a:t> </a:t>
            </a:r>
            <a:br>
              <a:rPr lang="en-US" sz="3000" b="1"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CCA7B76-4BC5-0B41-B58B-E66521300271}"/>
              </a:ext>
            </a:extLst>
          </p:cNvPr>
          <p:cNvSpPr>
            <a:spLocks noGrp="1"/>
          </p:cNvSpPr>
          <p:nvPr>
            <p:ph sz="half" idx="1"/>
          </p:nvPr>
        </p:nvSpPr>
        <p:spPr>
          <a:xfrm>
            <a:off x="248194" y="2142310"/>
            <a:ext cx="7341325" cy="3873860"/>
          </a:xfrm>
        </p:spPr>
        <p:txBody>
          <a:bodyPr vert="horz" lIns="91440" tIns="45720" rIns="91440" bIns="45720" rtlCol="0" anchor="ctr">
            <a:normAutofit fontScale="25000" lnSpcReduction="20000"/>
          </a:bodyPr>
          <a:lstStyle/>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9600" b="1" dirty="0"/>
              <a:t>Focused on:</a:t>
            </a:r>
          </a:p>
          <a:p>
            <a:pPr>
              <a:buFont typeface="Wingdings" pitchFamily="2" charset="2"/>
              <a:buChar char="ü"/>
            </a:pPr>
            <a:r>
              <a:rPr lang="en-US" sz="9600" dirty="0"/>
              <a:t>The extent that leaders engage with staff and take account of main pressures and </a:t>
            </a:r>
            <a:r>
              <a:rPr lang="en-US" sz="9600" b="1" dirty="0"/>
              <a:t>workload </a:t>
            </a:r>
          </a:p>
          <a:p>
            <a:pPr>
              <a:buFont typeface="Wingdings" pitchFamily="2" charset="2"/>
              <a:buChar char="ü"/>
            </a:pPr>
            <a:r>
              <a:rPr lang="en-US" sz="9600" dirty="0"/>
              <a:t>The extent to which staff are free from bullying and harassment</a:t>
            </a:r>
          </a:p>
          <a:p>
            <a:pPr>
              <a:buFont typeface="Wingdings" pitchFamily="2" charset="2"/>
              <a:buChar char="ü"/>
            </a:pPr>
            <a:r>
              <a:rPr lang="en-US" sz="9600" dirty="0"/>
              <a:t>Avoid unnecessary assessment burdens</a:t>
            </a:r>
          </a:p>
          <a:p>
            <a:pPr>
              <a:buFont typeface="Wingdings" pitchFamily="2" charset="2"/>
              <a:buChar char="ü"/>
            </a:pPr>
            <a:r>
              <a:rPr lang="en-US" sz="9600" dirty="0"/>
              <a:t> The development of a Safeguarding  culture</a:t>
            </a:r>
          </a:p>
          <a:p>
            <a:pPr>
              <a:buFont typeface="Wingdings" pitchFamily="2" charset="2"/>
              <a:buChar char="ü"/>
            </a:pPr>
            <a:r>
              <a:rPr lang="en-US" sz="9600" dirty="0"/>
              <a:t> Meeting Statutory safeguarding responsibilities </a:t>
            </a:r>
          </a:p>
          <a:p>
            <a:pPr>
              <a:buFont typeface="Wingdings" pitchFamily="2" charset="2"/>
              <a:buChar char="ü"/>
            </a:pPr>
            <a:endParaRPr lang="en-US" sz="9600" dirty="0"/>
          </a:p>
          <a:p>
            <a:pPr>
              <a:buFont typeface="Wingdings" pitchFamily="2" charset="2"/>
              <a:buChar char="ü"/>
            </a:pPr>
            <a:r>
              <a:rPr lang="en-US" sz="9600" dirty="0"/>
              <a:t>Always report if Safeguarding is effective </a:t>
            </a:r>
          </a:p>
          <a:p>
            <a:pPr marL="0" indent="0">
              <a:buNone/>
            </a:pPr>
            <a:endParaRPr lang="en-US" sz="9600" dirty="0"/>
          </a:p>
          <a:p>
            <a:pPr>
              <a:buFont typeface="Wingdings" pitchFamily="2" charset="2"/>
              <a:buChar char="ü"/>
            </a:pPr>
            <a:endParaRPr lang="en-US" sz="2400" dirty="0"/>
          </a:p>
          <a:p>
            <a:pPr>
              <a:buFont typeface="Wingdings" pitchFamily="2" charset="2"/>
              <a:buChar char="ü"/>
            </a:pPr>
            <a:endParaRPr lang="en-US" sz="2400" dirty="0"/>
          </a:p>
          <a:p>
            <a:pPr>
              <a:buFont typeface="Wingdings" pitchFamily="2" charset="2"/>
              <a:buChar char="ü"/>
            </a:pPr>
            <a:endParaRPr lang="en-US" sz="2400" dirty="0"/>
          </a:p>
          <a:p>
            <a:pPr>
              <a:buFont typeface="Wingdings" pitchFamily="2" charset="2"/>
              <a:buChar char="ü"/>
            </a:pPr>
            <a:endParaRPr lang="en-US" sz="2400" dirty="0"/>
          </a:p>
          <a:p>
            <a:pPr>
              <a:buFont typeface="Wingdings" pitchFamily="2" charset="2"/>
              <a:buChar char="ü"/>
            </a:pPr>
            <a:endParaRPr lang="en-US" sz="2400" dirty="0"/>
          </a:p>
          <a:p>
            <a:pPr marL="0" indent="0">
              <a:buNone/>
            </a:pPr>
            <a:endParaRPr lang="en-US" sz="2400" dirty="0"/>
          </a:p>
          <a:p>
            <a:pPr>
              <a:buFont typeface="Wingdings" pitchFamily="2" charset="2"/>
              <a:buChar char="ü"/>
            </a:pPr>
            <a:endParaRPr lang="en-US" sz="2400" dirty="0"/>
          </a:p>
          <a:p>
            <a:pPr>
              <a:buFont typeface="Wingdings" pitchFamily="2" charset="2"/>
              <a:buChar char="ü"/>
            </a:pPr>
            <a:endParaRPr lang="en-US" sz="2400" dirty="0"/>
          </a:p>
          <a:p>
            <a:pPr>
              <a:buFont typeface="Wingdings" pitchFamily="2" charset="2"/>
              <a:buChar char="ü"/>
            </a:pPr>
            <a:endParaRPr lang="en-US" sz="2400" b="1" dirty="0"/>
          </a:p>
          <a:p>
            <a:pPr>
              <a:buFont typeface="Wingdings" pitchFamily="2" charset="2"/>
              <a:buChar char="ü"/>
            </a:pPr>
            <a:endParaRPr lang="en-US" sz="2400" b="1" dirty="0"/>
          </a:p>
          <a:p>
            <a:pPr>
              <a:buFont typeface="Wingdings" pitchFamily="2" charset="2"/>
              <a:buChar char="ü"/>
            </a:pPr>
            <a:endParaRPr lang="en-US" sz="2400" b="1" dirty="0"/>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400" b="1" i="1" dirty="0">
              <a:solidFill>
                <a:srgbClr val="FF0090"/>
              </a:solidFill>
            </a:endParaRPr>
          </a:p>
          <a:p>
            <a:pPr marL="0" indent="0">
              <a:buNone/>
            </a:pPr>
            <a:endParaRPr lang="en-US" sz="2600" b="1" i="1" dirty="0">
              <a:solidFill>
                <a:srgbClr val="FF0090"/>
              </a:solidFill>
            </a:endParaRPr>
          </a:p>
          <a:p>
            <a:pPr marL="0"/>
            <a:endParaRPr lang="en-US" sz="1600" b="1" dirty="0"/>
          </a:p>
        </p:txBody>
      </p:sp>
      <p:pic>
        <p:nvPicPr>
          <p:cNvPr id="7" name="Graphic 6" descr="Checkmark">
            <a:extLst>
              <a:ext uri="{FF2B5EF4-FFF2-40B4-BE49-F238E27FC236}">
                <a16:creationId xmlns:a16="http://schemas.microsoft.com/office/drawing/2014/main" id="{A48E3FB3-AE31-48DE-962F-5845DD799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51" y="2709152"/>
            <a:ext cx="1143455" cy="1143455"/>
          </a:xfrm>
          <a:prstGeom prst="rect">
            <a:avLst/>
          </a:prstGeom>
        </p:spPr>
      </p:pic>
      <p:sp>
        <p:nvSpPr>
          <p:cNvPr id="4" name="TextBox 3">
            <a:extLst>
              <a:ext uri="{FF2B5EF4-FFF2-40B4-BE49-F238E27FC236}">
                <a16:creationId xmlns:a16="http://schemas.microsoft.com/office/drawing/2014/main" id="{84B5DE57-E28F-4146-9F23-ABC3416FF713}"/>
              </a:ext>
            </a:extLst>
          </p:cNvPr>
          <p:cNvSpPr txBox="1"/>
          <p:nvPr/>
        </p:nvSpPr>
        <p:spPr>
          <a:xfrm>
            <a:off x="7747000" y="13589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63582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94809" y="6492875"/>
            <a:ext cx="2057400" cy="365125"/>
          </a:xfrm>
        </p:spPr>
        <p:txBody>
          <a:bodyPr/>
          <a:lstStyle/>
          <a:p>
            <a:pPr algn="ctr"/>
            <a:fld id="{F3842990-B426-B44A-973A-253BFC5036BE}" type="slidenum">
              <a:rPr lang="en-US" smtClean="0"/>
              <a:pPr algn="ctr"/>
              <a:t>31</a:t>
            </a:fld>
            <a:endParaRPr lang="en-US" dirty="0"/>
          </a:p>
        </p:txBody>
      </p:sp>
      <p:pic>
        <p:nvPicPr>
          <p:cNvPr id="5" name="Picture 4" descr="Wings PPT.ai"/>
          <p:cNvPicPr>
            <a:picLocks noChangeAspect="1"/>
          </p:cNvPicPr>
          <p:nvPr/>
        </p:nvPicPr>
        <p:blipFill>
          <a:blip r:embed="rId2"/>
          <a:stretch>
            <a:fillRect/>
          </a:stretch>
        </p:blipFill>
        <p:spPr>
          <a:xfrm>
            <a:off x="589885" y="347587"/>
            <a:ext cx="7964230" cy="5973172"/>
          </a:xfrm>
          <a:prstGeom prst="rect">
            <a:avLst/>
          </a:prstGeom>
        </p:spPr>
      </p:pic>
      <p:sp>
        <p:nvSpPr>
          <p:cNvPr id="2" name="Rectangle 1"/>
          <p:cNvSpPr/>
          <p:nvPr/>
        </p:nvSpPr>
        <p:spPr>
          <a:xfrm>
            <a:off x="2116183" y="2155372"/>
            <a:ext cx="5088181" cy="954107"/>
          </a:xfrm>
          <a:prstGeom prst="rect">
            <a:avLst/>
          </a:prstGeom>
        </p:spPr>
        <p:txBody>
          <a:bodyPr wrap="square">
            <a:spAutoFit/>
          </a:bodyPr>
          <a:lstStyle/>
          <a:p>
            <a:pPr algn="ctr"/>
            <a:r>
              <a:rPr lang="en-GB" sz="2400" b="1" dirty="0"/>
              <a:t>  </a:t>
            </a:r>
            <a:r>
              <a:rPr lang="en-GB" sz="2800" b="1" dirty="0"/>
              <a:t>Getting ready for the Inspection Phone call </a:t>
            </a:r>
          </a:p>
        </p:txBody>
      </p:sp>
    </p:spTree>
    <p:extLst>
      <p:ext uri="{BB962C8B-B14F-4D97-AF65-F5344CB8AC3E}">
        <p14:creationId xmlns:p14="http://schemas.microsoft.com/office/powerpoint/2010/main" val="401397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7B9-FBFA-4340-8FC8-E75DC17D11D8}"/>
              </a:ext>
            </a:extLst>
          </p:cNvPr>
          <p:cNvSpPr>
            <a:spLocks noGrp="1"/>
          </p:cNvSpPr>
          <p:nvPr>
            <p:ph type="title"/>
          </p:nvPr>
        </p:nvSpPr>
        <p:spPr>
          <a:xfrm>
            <a:off x="300446" y="548640"/>
            <a:ext cx="6648993" cy="1133012"/>
          </a:xfrm>
        </p:spPr>
        <p:txBody>
          <a:bodyPr vert="horz" lIns="91440" tIns="45720" rIns="91440" bIns="45720" rtlCol="0" anchor="ctr">
            <a:normAutofit fontScale="90000"/>
          </a:bodyPr>
          <a:lstStyle/>
          <a:p>
            <a:br>
              <a:rPr lang="en-US" sz="1000" b="1" kern="1200" dirty="0">
                <a:solidFill>
                  <a:schemeClr val="tx1"/>
                </a:solidFill>
                <a:latin typeface="+mj-lt"/>
                <a:ea typeface="+mj-ea"/>
                <a:cs typeface="+mj-cs"/>
              </a:rPr>
            </a:br>
            <a:br>
              <a:rPr lang="en-US" sz="1000" b="1" kern="1200" dirty="0">
                <a:solidFill>
                  <a:schemeClr val="tx1"/>
                </a:solidFill>
                <a:latin typeface="+mj-lt"/>
                <a:ea typeface="+mj-ea"/>
                <a:cs typeface="+mj-cs"/>
              </a:rPr>
            </a:br>
            <a:br>
              <a:rPr lang="en-US" sz="1000" b="1" kern="1200" dirty="0">
                <a:solidFill>
                  <a:schemeClr val="tx1"/>
                </a:solidFill>
                <a:latin typeface="+mj-lt"/>
                <a:ea typeface="+mj-ea"/>
                <a:cs typeface="+mj-cs"/>
              </a:rPr>
            </a:br>
            <a:r>
              <a:rPr lang="en-US" sz="3200" b="1" kern="1200" dirty="0">
                <a:solidFill>
                  <a:srgbClr val="FF0090"/>
                </a:solidFill>
                <a:latin typeface="+mn-lt"/>
                <a:ea typeface="+mj-ea"/>
                <a:cs typeface="+mj-cs"/>
              </a:rPr>
              <a:t>Pre-inspection phone call: A Single joined up conversation</a:t>
            </a:r>
            <a:br>
              <a:rPr lang="en-US" sz="3200" b="1" kern="1200" dirty="0">
                <a:solidFill>
                  <a:srgbClr val="FF0090"/>
                </a:solidFill>
                <a:latin typeface="+mn-lt"/>
                <a:ea typeface="+mj-ea"/>
                <a:cs typeface="+mj-cs"/>
              </a:rPr>
            </a:br>
            <a:br>
              <a:rPr lang="en-US" sz="3200" b="1" kern="1200" dirty="0">
                <a:solidFill>
                  <a:srgbClr val="FF0090"/>
                </a:solidFill>
                <a:latin typeface="+mn-lt"/>
                <a:ea typeface="+mj-ea"/>
                <a:cs typeface="+mj-cs"/>
              </a:rPr>
            </a:br>
            <a:endParaRPr lang="en-US" sz="3200" b="1" kern="1200" dirty="0">
              <a:solidFill>
                <a:srgbClr val="FF0090"/>
              </a:solidFill>
              <a:latin typeface="+mn-lt"/>
              <a:ea typeface="+mj-ea"/>
              <a:cs typeface="+mj-cs"/>
            </a:endParaRPr>
          </a:p>
        </p:txBody>
      </p:sp>
      <p:sp>
        <p:nvSpPr>
          <p:cNvPr id="3" name="Content Placeholder 2">
            <a:extLst>
              <a:ext uri="{FF2B5EF4-FFF2-40B4-BE49-F238E27FC236}">
                <a16:creationId xmlns:a16="http://schemas.microsoft.com/office/drawing/2014/main" id="{BC5469E8-8C93-2E4C-93D1-95F68AC27FBC}"/>
              </a:ext>
            </a:extLst>
          </p:cNvPr>
          <p:cNvSpPr>
            <a:spLocks noGrp="1"/>
          </p:cNvSpPr>
          <p:nvPr>
            <p:ph sz="half" idx="1"/>
          </p:nvPr>
        </p:nvSpPr>
        <p:spPr>
          <a:xfrm>
            <a:off x="300446" y="1410789"/>
            <a:ext cx="5843634" cy="4605382"/>
          </a:xfrm>
        </p:spPr>
        <p:txBody>
          <a:bodyPr vert="horz" lIns="91440" tIns="45720" rIns="91440" bIns="45720" rtlCol="0" anchor="ctr">
            <a:normAutofit/>
          </a:bodyPr>
          <a:lstStyle/>
          <a:p>
            <a:pPr marL="0" indent="0">
              <a:buNone/>
            </a:pPr>
            <a:r>
              <a:rPr lang="en-US" sz="2400" b="1" i="1" u="sng" dirty="0"/>
              <a:t>Element 1:This is the ‘key start’ of the inspection</a:t>
            </a:r>
          </a:p>
          <a:p>
            <a:pPr marL="0" indent="0">
              <a:buNone/>
            </a:pPr>
            <a:r>
              <a:rPr lang="en-US" sz="2400" dirty="0"/>
              <a:t>A reflective, educationally focused conversation about:</a:t>
            </a:r>
          </a:p>
          <a:p>
            <a:pPr>
              <a:buFont typeface="Wingdings" pitchFamily="2" charset="2"/>
              <a:buChar char="ü"/>
            </a:pPr>
            <a:r>
              <a:rPr lang="en-US" sz="2400" dirty="0"/>
              <a:t> the schools progress since the last inspection</a:t>
            </a:r>
          </a:p>
          <a:p>
            <a:pPr>
              <a:buFont typeface="Wingdings" pitchFamily="2" charset="2"/>
              <a:buChar char="ü"/>
            </a:pPr>
            <a:r>
              <a:rPr lang="en-US" sz="2400" dirty="0"/>
              <a:t>your assessment of current strengths and weaknesses </a:t>
            </a:r>
          </a:p>
          <a:p>
            <a:pPr>
              <a:buFont typeface="Wingdings" pitchFamily="2" charset="2"/>
              <a:buChar char="ü"/>
            </a:pPr>
            <a:r>
              <a:rPr lang="en-US" sz="2400" dirty="0"/>
              <a:t>your curriculum overview and design</a:t>
            </a:r>
          </a:p>
          <a:p>
            <a:pPr>
              <a:buFont typeface="Wingdings" pitchFamily="2" charset="2"/>
              <a:buChar char="ü"/>
            </a:pPr>
            <a:r>
              <a:rPr lang="en-US" sz="2400" dirty="0"/>
              <a:t>The specific areas of the school that should be the focus of inspection </a:t>
            </a:r>
          </a:p>
          <a:p>
            <a:endParaRPr lang="en-US" sz="19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Presentation with Checklist">
            <a:extLst>
              <a:ext uri="{FF2B5EF4-FFF2-40B4-BE49-F238E27FC236}">
                <a16:creationId xmlns:a16="http://schemas.microsoft.com/office/drawing/2014/main" id="{ECA8E2C1-65A5-4BC4-8AE4-6AAD4B2270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4205610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D0F4-D21F-4447-A6F5-5E58FB0E3E4F}"/>
              </a:ext>
            </a:extLst>
          </p:cNvPr>
          <p:cNvSpPr>
            <a:spLocks noGrp="1"/>
          </p:cNvSpPr>
          <p:nvPr>
            <p:ph type="title"/>
          </p:nvPr>
        </p:nvSpPr>
        <p:spPr>
          <a:xfrm>
            <a:off x="222069" y="535577"/>
            <a:ext cx="6714308" cy="1146075"/>
          </a:xfrm>
        </p:spPr>
        <p:txBody>
          <a:bodyPr vert="horz" lIns="91440" tIns="45720" rIns="91440" bIns="45720" rtlCol="0" anchor="ctr">
            <a:normAutofit/>
          </a:bodyPr>
          <a:lstStyle/>
          <a:p>
            <a:r>
              <a:rPr lang="en-US" sz="3200" b="1" kern="1200" dirty="0">
                <a:solidFill>
                  <a:srgbClr val="FF0090"/>
                </a:solidFill>
                <a:latin typeface="+mn-lt"/>
                <a:ea typeface="+mj-ea"/>
                <a:cs typeface="+mj-cs"/>
              </a:rPr>
              <a:t>Pre-inspection phone call: Element 1</a:t>
            </a:r>
          </a:p>
        </p:txBody>
      </p:sp>
      <p:sp>
        <p:nvSpPr>
          <p:cNvPr id="3" name="Content Placeholder 2">
            <a:extLst>
              <a:ext uri="{FF2B5EF4-FFF2-40B4-BE49-F238E27FC236}">
                <a16:creationId xmlns:a16="http://schemas.microsoft.com/office/drawing/2014/main" id="{A383D2CD-F158-F34B-BB15-C66E83998B7A}"/>
              </a:ext>
            </a:extLst>
          </p:cNvPr>
          <p:cNvSpPr>
            <a:spLocks noGrp="1"/>
          </p:cNvSpPr>
          <p:nvPr>
            <p:ph sz="half" idx="1"/>
          </p:nvPr>
        </p:nvSpPr>
        <p:spPr>
          <a:xfrm>
            <a:off x="222069" y="1541417"/>
            <a:ext cx="5907498" cy="4474753"/>
          </a:xfrm>
        </p:spPr>
        <p:txBody>
          <a:bodyPr vert="horz" lIns="91440" tIns="45720" rIns="91440" bIns="45720" rtlCol="0" anchor="ctr">
            <a:normAutofit/>
          </a:bodyPr>
          <a:lstStyle/>
          <a:p>
            <a:pPr marL="0" indent="0">
              <a:buNone/>
            </a:pPr>
            <a:r>
              <a:rPr lang="en-US" sz="2400" b="1" u="sng" dirty="0"/>
              <a:t>Potential questions: Progress since last inspection</a:t>
            </a:r>
          </a:p>
          <a:p>
            <a:pPr>
              <a:buFont typeface="Wingdings" pitchFamily="2" charset="2"/>
              <a:buChar char="ü"/>
            </a:pPr>
            <a:r>
              <a:rPr lang="en-US" sz="2400" dirty="0"/>
              <a:t>What actions have you taken to address previous issues?</a:t>
            </a:r>
          </a:p>
          <a:p>
            <a:pPr>
              <a:buFont typeface="Wingdings" pitchFamily="2" charset="2"/>
              <a:buChar char="ü"/>
            </a:pPr>
            <a:r>
              <a:rPr lang="en-US" sz="2400" dirty="0"/>
              <a:t>Can you describe the impact of your actions on outcomes?</a:t>
            </a:r>
          </a:p>
          <a:p>
            <a:pPr>
              <a:buFont typeface="Wingdings" pitchFamily="2" charset="2"/>
              <a:buChar char="ü"/>
            </a:pPr>
            <a:r>
              <a:rPr lang="en-US" sz="2400" dirty="0"/>
              <a:t>How did you ensure that the key actions were shared and consistently implemented?</a:t>
            </a:r>
          </a:p>
          <a:p>
            <a:pPr>
              <a:buFont typeface="Wingdings" pitchFamily="2" charset="2"/>
              <a:buChar char="ü"/>
            </a:pPr>
            <a:r>
              <a:rPr lang="en-US" sz="2400" dirty="0"/>
              <a:t>What are you currently working on?</a:t>
            </a:r>
          </a:p>
          <a:p>
            <a:pPr marL="0"/>
            <a:endParaRPr lang="en-US" sz="21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Presentation with Checklist">
            <a:extLst>
              <a:ext uri="{FF2B5EF4-FFF2-40B4-BE49-F238E27FC236}">
                <a16:creationId xmlns:a16="http://schemas.microsoft.com/office/drawing/2014/main" id="{1CA81B43-13FF-4761-BA48-765111D810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014446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D0F4-D21F-4447-A6F5-5E58FB0E3E4F}"/>
              </a:ext>
            </a:extLst>
          </p:cNvPr>
          <p:cNvSpPr>
            <a:spLocks noGrp="1"/>
          </p:cNvSpPr>
          <p:nvPr>
            <p:ph type="title"/>
          </p:nvPr>
        </p:nvSpPr>
        <p:spPr>
          <a:xfrm>
            <a:off x="209007" y="444137"/>
            <a:ext cx="6635930" cy="1237515"/>
          </a:xfrm>
        </p:spPr>
        <p:txBody>
          <a:bodyPr vert="horz" lIns="91440" tIns="45720" rIns="91440" bIns="45720" rtlCol="0" anchor="ctr">
            <a:normAutofit/>
          </a:bodyPr>
          <a:lstStyle/>
          <a:p>
            <a:r>
              <a:rPr lang="en-US" sz="3200" b="1" kern="1200" dirty="0">
                <a:solidFill>
                  <a:srgbClr val="FF0090"/>
                </a:solidFill>
                <a:latin typeface="+mn-lt"/>
                <a:ea typeface="+mj-ea"/>
                <a:cs typeface="+mj-cs"/>
              </a:rPr>
              <a:t>Pre-inspection phone call: Element 1</a:t>
            </a:r>
          </a:p>
        </p:txBody>
      </p:sp>
      <p:sp>
        <p:nvSpPr>
          <p:cNvPr id="3" name="Content Placeholder 2">
            <a:extLst>
              <a:ext uri="{FF2B5EF4-FFF2-40B4-BE49-F238E27FC236}">
                <a16:creationId xmlns:a16="http://schemas.microsoft.com/office/drawing/2014/main" id="{A383D2CD-F158-F34B-BB15-C66E83998B7A}"/>
              </a:ext>
            </a:extLst>
          </p:cNvPr>
          <p:cNvSpPr>
            <a:spLocks noGrp="1"/>
          </p:cNvSpPr>
          <p:nvPr>
            <p:ph sz="half" idx="1"/>
          </p:nvPr>
        </p:nvSpPr>
        <p:spPr>
          <a:xfrm>
            <a:off x="378823" y="1476103"/>
            <a:ext cx="5506719" cy="4540067"/>
          </a:xfrm>
        </p:spPr>
        <p:txBody>
          <a:bodyPr vert="horz" lIns="91440" tIns="45720" rIns="91440" bIns="45720" rtlCol="0" anchor="ctr">
            <a:normAutofit/>
          </a:bodyPr>
          <a:lstStyle/>
          <a:p>
            <a:pPr marL="0" indent="0">
              <a:buNone/>
            </a:pPr>
            <a:r>
              <a:rPr lang="en-US" sz="2400" b="1" u="sng" dirty="0"/>
              <a:t>Potential questions: Curriculum</a:t>
            </a:r>
          </a:p>
          <a:p>
            <a:pPr>
              <a:buFont typeface="Wingdings" pitchFamily="2" charset="2"/>
              <a:buChar char="ü"/>
            </a:pPr>
            <a:r>
              <a:rPr lang="en-US" sz="2400" dirty="0"/>
              <a:t>What is your curriculum like?</a:t>
            </a:r>
          </a:p>
          <a:p>
            <a:pPr>
              <a:buFont typeface="Wingdings" pitchFamily="2" charset="2"/>
              <a:buChar char="ü"/>
            </a:pPr>
            <a:r>
              <a:rPr lang="en-US" sz="2400" dirty="0"/>
              <a:t>What is its purpose and why you have structured your curriculum in this way?</a:t>
            </a:r>
          </a:p>
          <a:p>
            <a:pPr>
              <a:buFont typeface="Wingdings" pitchFamily="2" charset="2"/>
              <a:buChar char="ü"/>
            </a:pPr>
            <a:r>
              <a:rPr lang="en-US" sz="2400" dirty="0"/>
              <a:t> How is it designed to ensure that all non-core subjects are taught and in a logical sequence ?</a:t>
            </a:r>
          </a:p>
          <a:p>
            <a:pPr>
              <a:buFont typeface="Wingdings" pitchFamily="2" charset="2"/>
              <a:buChar char="ü"/>
            </a:pPr>
            <a:r>
              <a:rPr lang="en-US" sz="2400" dirty="0"/>
              <a:t>How do you ensure all pupils especially pupils with SENd/ most vulnerable have access to a broad curriculum?</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Classroom">
            <a:extLst>
              <a:ext uri="{FF2B5EF4-FFF2-40B4-BE49-F238E27FC236}">
                <a16:creationId xmlns:a16="http://schemas.microsoft.com/office/drawing/2014/main" id="{58A78932-BFB6-4EBC-9105-5300A65CC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671154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9EC9-C75E-E443-9355-270C95ACDFC7}"/>
              </a:ext>
            </a:extLst>
          </p:cNvPr>
          <p:cNvSpPr>
            <a:spLocks noGrp="1"/>
          </p:cNvSpPr>
          <p:nvPr>
            <p:ph type="title"/>
          </p:nvPr>
        </p:nvSpPr>
        <p:spPr>
          <a:xfrm>
            <a:off x="235131" y="483327"/>
            <a:ext cx="8712926" cy="729214"/>
          </a:xfrm>
        </p:spPr>
        <p:txBody>
          <a:bodyPr vert="horz" lIns="91440" tIns="45720" rIns="91440" bIns="45720" rtlCol="0" anchor="ctr">
            <a:normAutofit fontScale="90000"/>
          </a:bodyPr>
          <a:lstStyle/>
          <a:p>
            <a:r>
              <a:rPr lang="en-US" sz="3200" b="1" dirty="0">
                <a:solidFill>
                  <a:srgbClr val="FF0090"/>
                </a:solidFill>
                <a:latin typeface="+mn-lt"/>
              </a:rPr>
              <a:t>Pre-inspection phone call: A Single joined up conversation</a:t>
            </a:r>
            <a:endParaRPr lang="en-US" sz="3200" dirty="0">
              <a:solidFill>
                <a:srgbClr val="FF0090"/>
              </a:solidFill>
              <a:latin typeface="+mn-lt"/>
            </a:endParaRP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5" y="2043803"/>
            <a:ext cx="7642689"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390935C-59D7-4598-9F65-77D61A56083D}"/>
              </a:ext>
            </a:extLst>
          </p:cNvPr>
          <p:cNvGraphicFramePr>
            <a:graphicFrameLocks noGrp="1"/>
          </p:cNvGraphicFramePr>
          <p:nvPr>
            <p:ph sz="half" idx="1"/>
            <p:extLst>
              <p:ext uri="{D42A27DB-BD31-4B8C-83A1-F6EECF244321}">
                <p14:modId xmlns:p14="http://schemas.microsoft.com/office/powerpoint/2010/main" val="318793422"/>
              </p:ext>
            </p:extLst>
          </p:nvPr>
        </p:nvGraphicFramePr>
        <p:xfrm>
          <a:off x="750655" y="2385390"/>
          <a:ext cx="7642689"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962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9EC9-C75E-E443-9355-270C95ACDFC7}"/>
              </a:ext>
            </a:extLst>
          </p:cNvPr>
          <p:cNvSpPr>
            <a:spLocks noGrp="1"/>
          </p:cNvSpPr>
          <p:nvPr>
            <p:ph type="title"/>
          </p:nvPr>
        </p:nvSpPr>
        <p:spPr>
          <a:xfrm>
            <a:off x="130629" y="509451"/>
            <a:ext cx="6596742" cy="1172201"/>
          </a:xfrm>
        </p:spPr>
        <p:txBody>
          <a:bodyPr vert="horz" lIns="91440" tIns="45720" rIns="91440" bIns="45720" rtlCol="0" anchor="ctr">
            <a:normAutofit/>
          </a:bodyPr>
          <a:lstStyle/>
          <a:p>
            <a:r>
              <a:rPr lang="en-US" sz="3200" b="1" kern="1200" dirty="0">
                <a:solidFill>
                  <a:srgbClr val="FF0090"/>
                </a:solidFill>
                <a:latin typeface="+mn-lt"/>
                <a:ea typeface="+mj-ea"/>
                <a:cs typeface="+mj-cs"/>
              </a:rPr>
              <a:t>Pre-inspection phone call: A Single joined up conversation</a:t>
            </a:r>
            <a:endParaRPr lang="en-US" sz="3200" kern="1200" dirty="0">
              <a:solidFill>
                <a:srgbClr val="FF0090"/>
              </a:solidFill>
              <a:latin typeface="+mn-lt"/>
              <a:ea typeface="+mj-ea"/>
              <a:cs typeface="+mj-cs"/>
            </a:endParaRPr>
          </a:p>
        </p:txBody>
      </p:sp>
      <p:sp>
        <p:nvSpPr>
          <p:cNvPr id="3" name="Content Placeholder 2">
            <a:extLst>
              <a:ext uri="{FF2B5EF4-FFF2-40B4-BE49-F238E27FC236}">
                <a16:creationId xmlns:a16="http://schemas.microsoft.com/office/drawing/2014/main" id="{9C40DD2C-9834-D64F-9C7D-7F335B599F2E}"/>
              </a:ext>
            </a:extLst>
          </p:cNvPr>
          <p:cNvSpPr>
            <a:spLocks noGrp="1"/>
          </p:cNvSpPr>
          <p:nvPr>
            <p:ph sz="half" idx="1"/>
          </p:nvPr>
        </p:nvSpPr>
        <p:spPr>
          <a:xfrm>
            <a:off x="326571" y="1681652"/>
            <a:ext cx="5968167" cy="4334519"/>
          </a:xfrm>
        </p:spPr>
        <p:txBody>
          <a:bodyPr vert="horz" lIns="91440" tIns="45720" rIns="91440" bIns="45720" rtlCol="0" anchor="ctr">
            <a:normAutofit/>
          </a:bodyPr>
          <a:lstStyle/>
          <a:p>
            <a:pPr marL="0" indent="0">
              <a:buNone/>
            </a:pPr>
            <a:r>
              <a:rPr lang="en-US" sz="2400" b="1" u="sng" dirty="0"/>
              <a:t>Element 2: Inspection planning discussion</a:t>
            </a:r>
          </a:p>
          <a:p>
            <a:pPr marL="0" indent="0">
              <a:buNone/>
            </a:pPr>
            <a:r>
              <a:rPr lang="en-US" sz="2400" b="1" dirty="0"/>
              <a:t>In addition to the generic and usual practical issues ensure you discuss:</a:t>
            </a:r>
          </a:p>
          <a:p>
            <a:pPr>
              <a:buFont typeface="Wingdings" pitchFamily="2" charset="2"/>
              <a:buChar char="ü"/>
            </a:pPr>
            <a:r>
              <a:rPr lang="en-US" sz="2400" dirty="0"/>
              <a:t> the nature of any SEND resource base/ nursery provision </a:t>
            </a:r>
          </a:p>
          <a:p>
            <a:pPr>
              <a:buFont typeface="Wingdings" pitchFamily="2" charset="2"/>
              <a:buChar char="ü"/>
            </a:pPr>
            <a:r>
              <a:rPr lang="en-US" sz="2400" dirty="0"/>
              <a:t>your before and after school care or clubs led and managed by the school</a:t>
            </a:r>
          </a:p>
          <a:p>
            <a:pPr>
              <a:buFont typeface="Wingdings" pitchFamily="2" charset="2"/>
              <a:buChar char="ü"/>
            </a:pPr>
            <a:r>
              <a:rPr lang="en-US" sz="2400" dirty="0"/>
              <a:t>availability of subject leaders (who lead the focus subject) and potential arrangements to cover their classes</a:t>
            </a:r>
          </a:p>
          <a:p>
            <a:endParaRPr lang="en-US" sz="19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Presentation with Checklist">
            <a:extLst>
              <a:ext uri="{FF2B5EF4-FFF2-40B4-BE49-F238E27FC236}">
                <a16:creationId xmlns:a16="http://schemas.microsoft.com/office/drawing/2014/main" id="{C890B41C-0BD2-422E-B6F4-1067A6E15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829523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94809" y="6492875"/>
            <a:ext cx="2057400" cy="365125"/>
          </a:xfrm>
        </p:spPr>
        <p:txBody>
          <a:bodyPr/>
          <a:lstStyle/>
          <a:p>
            <a:pPr algn="ctr"/>
            <a:fld id="{F3842990-B426-B44A-973A-253BFC5036BE}" type="slidenum">
              <a:rPr lang="en-US" smtClean="0"/>
              <a:pPr algn="ctr"/>
              <a:t>37</a:t>
            </a:fld>
            <a:endParaRPr lang="en-US" dirty="0"/>
          </a:p>
        </p:txBody>
      </p:sp>
      <p:pic>
        <p:nvPicPr>
          <p:cNvPr id="5" name="Picture 4" descr="Wings PPT.ai"/>
          <p:cNvPicPr>
            <a:picLocks noChangeAspect="1"/>
          </p:cNvPicPr>
          <p:nvPr/>
        </p:nvPicPr>
        <p:blipFill>
          <a:blip r:embed="rId2"/>
          <a:stretch>
            <a:fillRect/>
          </a:stretch>
        </p:blipFill>
        <p:spPr>
          <a:xfrm>
            <a:off x="589885" y="256147"/>
            <a:ext cx="7964230" cy="5973172"/>
          </a:xfrm>
          <a:prstGeom prst="rect">
            <a:avLst/>
          </a:prstGeom>
        </p:spPr>
      </p:pic>
      <p:pic>
        <p:nvPicPr>
          <p:cNvPr id="6" name="Picture 5" descr="BIG LOGO FOR PPT.ai"/>
          <p:cNvPicPr>
            <a:picLocks noChangeAspect="1"/>
          </p:cNvPicPr>
          <p:nvPr/>
        </p:nvPicPr>
        <p:blipFill>
          <a:blip r:embed="rId3"/>
          <a:stretch>
            <a:fillRect/>
          </a:stretch>
        </p:blipFill>
        <p:spPr>
          <a:xfrm>
            <a:off x="3559713" y="1199922"/>
            <a:ext cx="2023542" cy="2838678"/>
          </a:xfrm>
          <a:prstGeom prst="rect">
            <a:avLst/>
          </a:prstGeom>
        </p:spPr>
      </p:pic>
      <p:sp>
        <p:nvSpPr>
          <p:cNvPr id="2" name="Rectangle 1"/>
          <p:cNvSpPr/>
          <p:nvPr/>
        </p:nvSpPr>
        <p:spPr>
          <a:xfrm>
            <a:off x="1842655" y="4398496"/>
            <a:ext cx="5361709" cy="1384995"/>
          </a:xfrm>
          <a:prstGeom prst="rect">
            <a:avLst/>
          </a:prstGeom>
        </p:spPr>
        <p:txBody>
          <a:bodyPr wrap="square">
            <a:spAutoFit/>
          </a:bodyPr>
          <a:lstStyle/>
          <a:p>
            <a:pPr algn="ctr"/>
            <a:r>
              <a:rPr lang="en-US" sz="2800" b="1" dirty="0"/>
              <a:t>Curriculum 2019 and beyond: It’s not just about the timetable and topics</a:t>
            </a:r>
            <a:r>
              <a:rPr lang="en-US" sz="2400" b="1" dirty="0"/>
              <a:t>!</a:t>
            </a:r>
            <a:r>
              <a:rPr lang="en-GB" sz="2400" b="1" dirty="0"/>
              <a:t> </a:t>
            </a:r>
          </a:p>
        </p:txBody>
      </p:sp>
    </p:spTree>
    <p:extLst>
      <p:ext uri="{BB962C8B-B14F-4D97-AF65-F5344CB8AC3E}">
        <p14:creationId xmlns:p14="http://schemas.microsoft.com/office/powerpoint/2010/main" val="132213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4527-3A10-E042-BAF8-3AA3B790F624}"/>
              </a:ext>
            </a:extLst>
          </p:cNvPr>
          <p:cNvSpPr>
            <a:spLocks noGrp="1"/>
          </p:cNvSpPr>
          <p:nvPr>
            <p:ph type="title"/>
          </p:nvPr>
        </p:nvSpPr>
        <p:spPr>
          <a:xfrm>
            <a:off x="355600" y="365125"/>
            <a:ext cx="8159750" cy="1171575"/>
          </a:xfrm>
        </p:spPr>
        <p:txBody>
          <a:bodyPr vert="horz" lIns="91440" tIns="45720" rIns="91440" bIns="45720" rtlCol="0" anchor="ctr">
            <a:normAutofit/>
          </a:bodyPr>
          <a:lstStyle/>
          <a:p>
            <a:r>
              <a:rPr lang="en-US" sz="3200" b="1" kern="1200" dirty="0">
                <a:solidFill>
                  <a:srgbClr val="FF0090"/>
                </a:solidFill>
                <a:latin typeface="+mn-lt"/>
                <a:ea typeface="+mj-ea"/>
                <a:cs typeface="+mj-cs"/>
              </a:rPr>
              <a:t>Quality of Education: Intent</a:t>
            </a:r>
            <a:endParaRPr lang="en-US" sz="3200" kern="1200" dirty="0">
              <a:solidFill>
                <a:srgbClr val="FF0090"/>
              </a:solidFill>
              <a:latin typeface="+mn-lt"/>
              <a:ea typeface="+mj-ea"/>
              <a:cs typeface="+mj-cs"/>
            </a:endParaRPr>
          </a:p>
        </p:txBody>
      </p:sp>
      <p:graphicFrame>
        <p:nvGraphicFramePr>
          <p:cNvPr id="7" name="Content Placeholder 2">
            <a:extLst>
              <a:ext uri="{FF2B5EF4-FFF2-40B4-BE49-F238E27FC236}">
                <a16:creationId xmlns:a16="http://schemas.microsoft.com/office/drawing/2014/main" id="{A579AA9D-CC15-464A-BE61-33C67036C09C}"/>
              </a:ext>
            </a:extLst>
          </p:cNvPr>
          <p:cNvGraphicFramePr>
            <a:graphicFrameLocks noGrp="1"/>
          </p:cNvGraphicFramePr>
          <p:nvPr>
            <p:ph sz="half" idx="1"/>
          </p:nvPr>
        </p:nvGraphicFramePr>
        <p:xfrm>
          <a:off x="628650" y="1447800"/>
          <a:ext cx="7886700" cy="4729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817B4C7C-048B-8644-A59B-40D96C49C0C1}"/>
              </a:ext>
            </a:extLst>
          </p:cNvPr>
          <p:cNvSpPr/>
          <p:nvPr/>
        </p:nvSpPr>
        <p:spPr>
          <a:xfrm>
            <a:off x="2705100" y="3035300"/>
            <a:ext cx="1066800" cy="878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a:extLst>
              <a:ext uri="{FF2B5EF4-FFF2-40B4-BE49-F238E27FC236}">
                <a16:creationId xmlns:a16="http://schemas.microsoft.com/office/drawing/2014/main" id="{AC28B4F0-0577-4443-9A1A-9B9811778321}"/>
              </a:ext>
            </a:extLst>
          </p:cNvPr>
          <p:cNvSpPr/>
          <p:nvPr/>
        </p:nvSpPr>
        <p:spPr>
          <a:xfrm>
            <a:off x="5397502" y="2934049"/>
            <a:ext cx="1066800" cy="878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847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520700"/>
            <a:ext cx="8337550" cy="762000"/>
          </a:xfrm>
        </p:spPr>
        <p:txBody>
          <a:bodyPr>
            <a:normAutofit fontScale="90000"/>
          </a:bodyPr>
          <a:lstStyle/>
          <a:p>
            <a:br>
              <a:rPr lang="en-GB" sz="3600" b="1" i="1" dirty="0">
                <a:latin typeface="+mn-lt"/>
              </a:rPr>
            </a:br>
            <a:endParaRPr lang="en-GB" sz="3600" b="1" i="1" dirty="0">
              <a:solidFill>
                <a:srgbClr val="FF0090"/>
              </a:solidFill>
              <a:latin typeface="+mn-lt"/>
            </a:endParaRPr>
          </a:p>
        </p:txBody>
      </p:sp>
      <p:sp>
        <p:nvSpPr>
          <p:cNvPr id="3" name="Content Placeholder 2"/>
          <p:cNvSpPr>
            <a:spLocks noGrp="1"/>
          </p:cNvSpPr>
          <p:nvPr>
            <p:ph sz="half" idx="1"/>
          </p:nvPr>
        </p:nvSpPr>
        <p:spPr>
          <a:xfrm>
            <a:off x="177800" y="1282700"/>
            <a:ext cx="8337550" cy="4759327"/>
          </a:xfrm>
        </p:spPr>
        <p:txBody>
          <a:bodyPr>
            <a:normAutofit/>
          </a:bodyPr>
          <a:lstStyle/>
          <a:p>
            <a:pPr>
              <a:buFont typeface="Wingdings" pitchFamily="2" charset="2"/>
              <a:buChar char="v"/>
            </a:pPr>
            <a:r>
              <a:rPr lang="en-GB" sz="2400" b="1" i="1" dirty="0">
                <a:solidFill>
                  <a:srgbClr val="FF0090"/>
                </a:solidFill>
              </a:rPr>
              <a:t>What do you want for your children?</a:t>
            </a:r>
          </a:p>
          <a:p>
            <a:pPr>
              <a:buFont typeface="Wingdings" pitchFamily="2" charset="2"/>
              <a:buChar char="v"/>
            </a:pPr>
            <a:r>
              <a:rPr lang="en-GB" sz="2400" b="1" i="1" dirty="0">
                <a:solidFill>
                  <a:srgbClr val="FF0090"/>
                </a:solidFill>
              </a:rPr>
              <a:t> What are your curriculum goals?</a:t>
            </a:r>
          </a:p>
          <a:p>
            <a:pPr marL="0" indent="0">
              <a:buNone/>
            </a:pPr>
            <a:r>
              <a:rPr lang="en-GB" sz="2400" b="1" dirty="0">
                <a:latin typeface="+mn-lt"/>
              </a:rPr>
              <a:t>How far your curriculum decisions link to:</a:t>
            </a:r>
          </a:p>
          <a:p>
            <a:pPr>
              <a:buClr>
                <a:srgbClr val="FF0090"/>
              </a:buClr>
              <a:buFont typeface="Wingdings" pitchFamily="2" charset="2"/>
              <a:buChar char="Ø"/>
            </a:pPr>
            <a:r>
              <a:rPr lang="en-GB" sz="2400" b="0" dirty="0">
                <a:latin typeface="+mn-lt"/>
              </a:rPr>
              <a:t> your school context and needs of the local community;</a:t>
            </a:r>
          </a:p>
          <a:p>
            <a:pPr>
              <a:buClr>
                <a:srgbClr val="FF0090"/>
              </a:buClr>
              <a:buFont typeface="Wingdings" pitchFamily="2" charset="2"/>
              <a:buChar char="Ø"/>
            </a:pPr>
            <a:r>
              <a:rPr lang="en-GB" sz="2400" b="0" dirty="0">
                <a:latin typeface="+mn-lt"/>
              </a:rPr>
              <a:t> the schools’ vision and values;</a:t>
            </a:r>
          </a:p>
          <a:p>
            <a:pPr>
              <a:buClr>
                <a:srgbClr val="FF0090"/>
              </a:buClr>
              <a:buFont typeface="Wingdings" pitchFamily="2" charset="2"/>
              <a:buChar char="Ø"/>
            </a:pPr>
            <a:r>
              <a:rPr lang="en-GB" sz="2400" dirty="0"/>
              <a:t> the needs of the wider society;</a:t>
            </a:r>
          </a:p>
          <a:p>
            <a:pPr>
              <a:buClr>
                <a:srgbClr val="FF0090"/>
              </a:buClr>
              <a:buFont typeface="Wingdings" pitchFamily="2" charset="2"/>
              <a:buChar char="Ø"/>
            </a:pPr>
            <a:r>
              <a:rPr lang="en-GB" sz="2400" dirty="0"/>
              <a:t>overcoming barriers to learning</a:t>
            </a:r>
            <a:endParaRPr lang="en-GB" sz="2400" b="0" dirty="0">
              <a:latin typeface="+mn-lt"/>
            </a:endParaRPr>
          </a:p>
          <a:p>
            <a:pPr marL="0" indent="0">
              <a:buClr>
                <a:srgbClr val="FF0090"/>
              </a:buClr>
              <a:buNone/>
            </a:pPr>
            <a:r>
              <a:rPr lang="en-GB" sz="2400" dirty="0"/>
              <a:t>a</a:t>
            </a:r>
            <a:r>
              <a:rPr lang="en-GB" sz="2400" b="0" dirty="0">
                <a:latin typeface="+mn-lt"/>
              </a:rPr>
              <a:t>nd</a:t>
            </a:r>
          </a:p>
          <a:p>
            <a:pPr>
              <a:buClr>
                <a:srgbClr val="FF0090"/>
              </a:buClr>
              <a:buFont typeface="Wingdings" pitchFamily="2" charset="2"/>
              <a:buChar char="Ø"/>
            </a:pPr>
            <a:r>
              <a:rPr lang="en-GB" sz="2400" b="0" dirty="0">
                <a:latin typeface="+mn-lt"/>
              </a:rPr>
              <a:t> what outcomes you want for your pupils( </a:t>
            </a:r>
            <a:r>
              <a:rPr lang="en-GB" sz="2400" b="0" i="1" dirty="0">
                <a:latin typeface="+mn-lt"/>
              </a:rPr>
              <a:t>curriculum goals</a:t>
            </a:r>
            <a:r>
              <a:rPr lang="en-GB" sz="2400" b="0" dirty="0">
                <a:latin typeface="+mn-lt"/>
              </a:rPr>
              <a:t>). </a:t>
            </a:r>
          </a:p>
        </p:txBody>
      </p:sp>
      <p:sp>
        <p:nvSpPr>
          <p:cNvPr id="4" name="Rectangle 3">
            <a:extLst>
              <a:ext uri="{FF2B5EF4-FFF2-40B4-BE49-F238E27FC236}">
                <a16:creationId xmlns:a16="http://schemas.microsoft.com/office/drawing/2014/main" id="{5A36A569-2FD7-8846-939E-39B1DB3EF55B}"/>
              </a:ext>
            </a:extLst>
          </p:cNvPr>
          <p:cNvSpPr/>
          <p:nvPr/>
        </p:nvSpPr>
        <p:spPr>
          <a:xfrm>
            <a:off x="88900" y="520700"/>
            <a:ext cx="8528050" cy="584775"/>
          </a:xfrm>
          <a:prstGeom prst="rect">
            <a:avLst/>
          </a:prstGeom>
        </p:spPr>
        <p:txBody>
          <a:bodyPr wrap="square">
            <a:spAutoFit/>
          </a:bodyPr>
          <a:lstStyle/>
          <a:p>
            <a:r>
              <a:rPr lang="en-GB" sz="3200" b="1" dirty="0">
                <a:solidFill>
                  <a:srgbClr val="FF0090"/>
                </a:solidFill>
              </a:rPr>
              <a:t>Intent: the roots of the curriculum </a:t>
            </a:r>
            <a:endParaRPr lang="en-US" sz="2400" dirty="0"/>
          </a:p>
        </p:txBody>
      </p:sp>
    </p:spTree>
    <p:extLst>
      <p:ext uri="{BB962C8B-B14F-4D97-AF65-F5344CB8AC3E}">
        <p14:creationId xmlns:p14="http://schemas.microsoft.com/office/powerpoint/2010/main" val="405056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E0DD0-A9C5-644E-AD8A-98313B648949}"/>
              </a:ext>
            </a:extLst>
          </p:cNvPr>
          <p:cNvSpPr>
            <a:spLocks noGrp="1"/>
          </p:cNvSpPr>
          <p:nvPr>
            <p:ph type="title"/>
          </p:nvPr>
        </p:nvSpPr>
        <p:spPr>
          <a:xfrm>
            <a:off x="628650" y="365125"/>
            <a:ext cx="7886700" cy="993775"/>
          </a:xfrm>
        </p:spPr>
        <p:txBody>
          <a:bodyPr vert="horz" lIns="91440" tIns="45720" rIns="91440" bIns="45720" rtlCol="0" anchor="ctr">
            <a:normAutofit/>
          </a:bodyPr>
          <a:lstStyle/>
          <a:p>
            <a:r>
              <a:rPr lang="en-US" sz="3200" b="1" kern="1200" dirty="0">
                <a:solidFill>
                  <a:srgbClr val="FF0090"/>
                </a:solidFill>
                <a:latin typeface="+mn-lt"/>
                <a:ea typeface="+mj-ea"/>
                <a:cs typeface="+mj-cs"/>
              </a:rPr>
              <a:t>EIF: Some Key Points</a:t>
            </a:r>
          </a:p>
        </p:txBody>
      </p:sp>
      <p:graphicFrame>
        <p:nvGraphicFramePr>
          <p:cNvPr id="8" name="Content Placeholder 5">
            <a:extLst>
              <a:ext uri="{FF2B5EF4-FFF2-40B4-BE49-F238E27FC236}">
                <a16:creationId xmlns:a16="http://schemas.microsoft.com/office/drawing/2014/main" id="{0FE0AA24-7997-46B1-B6A2-F04F1499B08C}"/>
              </a:ext>
            </a:extLst>
          </p:cNvPr>
          <p:cNvGraphicFramePr>
            <a:graphicFrameLocks noGrp="1"/>
          </p:cNvGraphicFramePr>
          <p:nvPr>
            <p:ph sz="half" idx="1"/>
            <p:extLst>
              <p:ext uri="{D42A27DB-BD31-4B8C-83A1-F6EECF244321}">
                <p14:modId xmlns:p14="http://schemas.microsoft.com/office/powerpoint/2010/main" val="2643380033"/>
              </p:ext>
            </p:extLst>
          </p:nvPr>
        </p:nvGraphicFramePr>
        <p:xfrm>
          <a:off x="114300" y="939800"/>
          <a:ext cx="8826500" cy="532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E59428C-A729-0A44-B2E4-B4B26FFD3621}"/>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normAutofit/>
          </a:bodyPr>
          <a:lstStyle/>
          <a:p>
            <a:pPr algn="r">
              <a:spcAft>
                <a:spcPts val="600"/>
              </a:spcAft>
            </a:pPr>
            <a:fld id="{F3842990-B426-B44A-973A-253BFC5036BE}" type="slidenum">
              <a:rPr lang="en-US" sz="1200" smtClean="0">
                <a:solidFill>
                  <a:schemeClr val="tx1">
                    <a:tint val="75000"/>
                  </a:schemeClr>
                </a:solidFill>
              </a:rPr>
              <a:pPr algn="r">
                <a:spcAft>
                  <a:spcPts val="600"/>
                </a:spcAft>
              </a:pPr>
              <a:t>4</a:t>
            </a:fld>
            <a:endParaRPr lang="en-US" sz="1200" dirty="0">
              <a:solidFill>
                <a:schemeClr val="tx1">
                  <a:tint val="75000"/>
                </a:schemeClr>
              </a:solidFill>
            </a:endParaRPr>
          </a:p>
        </p:txBody>
      </p:sp>
    </p:spTree>
    <p:extLst>
      <p:ext uri="{BB962C8B-B14F-4D97-AF65-F5344CB8AC3E}">
        <p14:creationId xmlns:p14="http://schemas.microsoft.com/office/powerpoint/2010/main" val="1698223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91B-7933-7546-A538-B7E5C704677F}"/>
              </a:ext>
            </a:extLst>
          </p:cNvPr>
          <p:cNvSpPr>
            <a:spLocks noGrp="1"/>
          </p:cNvSpPr>
          <p:nvPr>
            <p:ph type="title"/>
          </p:nvPr>
        </p:nvSpPr>
        <p:spPr>
          <a:xfrm>
            <a:off x="203201" y="469900"/>
            <a:ext cx="6243128" cy="1211752"/>
          </a:xfrm>
        </p:spPr>
        <p:txBody>
          <a:bodyPr vert="horz" lIns="91440" tIns="45720" rIns="91440" bIns="45720" rtlCol="0" anchor="ctr">
            <a:normAutofit/>
          </a:bodyPr>
          <a:lstStyle/>
          <a:p>
            <a:r>
              <a:rPr lang="en-US" sz="3000" b="1" kern="1200" dirty="0">
                <a:solidFill>
                  <a:schemeClr val="tx1"/>
                </a:solidFill>
                <a:latin typeface="+mj-lt"/>
                <a:ea typeface="+mj-ea"/>
                <a:cs typeface="+mj-cs"/>
              </a:rPr>
              <a:t>  </a:t>
            </a:r>
            <a:r>
              <a:rPr lang="en-US" sz="3200" b="1" kern="1200" dirty="0">
                <a:solidFill>
                  <a:srgbClr val="FF0090"/>
                </a:solidFill>
                <a:latin typeface="+mn-lt"/>
                <a:ea typeface="+mj-ea"/>
                <a:cs typeface="+mj-cs"/>
              </a:rPr>
              <a:t>Curriculum Intent</a:t>
            </a:r>
            <a:br>
              <a:rPr lang="en-US" sz="3000" b="1" kern="1200" dirty="0">
                <a:solidFill>
                  <a:schemeClr val="tx1"/>
                </a:solidFill>
                <a:latin typeface="+mj-lt"/>
                <a:ea typeface="+mj-ea"/>
                <a:cs typeface="+mj-cs"/>
              </a:rPr>
            </a:br>
            <a:endParaRPr lang="en-US" sz="30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0AE6222-34DA-6D45-BA1C-3669DCD66861}"/>
              </a:ext>
            </a:extLst>
          </p:cNvPr>
          <p:cNvSpPr>
            <a:spLocks noGrp="1"/>
          </p:cNvSpPr>
          <p:nvPr>
            <p:ph sz="half" idx="1"/>
          </p:nvPr>
        </p:nvSpPr>
        <p:spPr>
          <a:xfrm>
            <a:off x="304800" y="1473199"/>
            <a:ext cx="5580742" cy="4542971"/>
          </a:xfrm>
        </p:spPr>
        <p:txBody>
          <a:bodyPr vert="horz" lIns="91440" tIns="45720" rIns="91440" bIns="45720" rtlCol="0" anchor="ctr">
            <a:normAutofit lnSpcReduction="10000"/>
          </a:bodyPr>
          <a:lstStyle/>
          <a:p>
            <a:pPr marL="0" indent="0">
              <a:buNone/>
            </a:pPr>
            <a:r>
              <a:rPr lang="en-US" sz="2400" b="1" u="sng" dirty="0"/>
              <a:t>Key Questions to consider</a:t>
            </a:r>
            <a:r>
              <a:rPr lang="en-US" sz="2400" b="1" dirty="0"/>
              <a:t>:</a:t>
            </a:r>
            <a:endParaRPr lang="en-US" sz="2400" dirty="0"/>
          </a:p>
          <a:p>
            <a:pPr>
              <a:buClr>
                <a:srgbClr val="FF0090"/>
              </a:buClr>
              <a:buFont typeface="Wingdings" pitchFamily="2" charset="2"/>
              <a:buChar char="Ø"/>
            </a:pPr>
            <a:r>
              <a:rPr lang="en-US" sz="2400" dirty="0"/>
              <a:t>Is your curriculum inclusive? </a:t>
            </a:r>
          </a:p>
          <a:p>
            <a:pPr>
              <a:buClr>
                <a:srgbClr val="FF0090"/>
              </a:buClr>
              <a:buFont typeface="Wingdings" pitchFamily="2" charset="2"/>
              <a:buChar char="Ø"/>
            </a:pPr>
            <a:r>
              <a:rPr lang="en-US" sz="2400" dirty="0"/>
              <a:t>How well is it designed to overcome disadvantage?</a:t>
            </a:r>
          </a:p>
          <a:p>
            <a:pPr>
              <a:buClr>
                <a:srgbClr val="FF0090"/>
              </a:buClr>
              <a:buFont typeface="Wingdings" pitchFamily="2" charset="2"/>
              <a:buChar char="Ø"/>
            </a:pPr>
            <a:r>
              <a:rPr lang="en-US" sz="2400" dirty="0"/>
              <a:t>How successfully do you adapt and personalise the curriculum for SENd pupils?</a:t>
            </a:r>
          </a:p>
          <a:p>
            <a:pPr>
              <a:buClr>
                <a:srgbClr val="FF0090"/>
              </a:buClr>
              <a:buFont typeface="Wingdings" pitchFamily="2" charset="2"/>
              <a:buChar char="Ø"/>
            </a:pPr>
            <a:r>
              <a:rPr lang="en-US" sz="2400" dirty="0"/>
              <a:t>How have you ensured that the curriculum has not been narrowed by too much ’boosting’ in Yr. 5/6 or withdrawal for CtG activities?</a:t>
            </a:r>
          </a:p>
          <a:p>
            <a:pPr>
              <a:buClr>
                <a:srgbClr val="FF0090"/>
              </a:buClr>
              <a:buFont typeface="Wingdings" pitchFamily="2" charset="2"/>
              <a:buChar char="Ø"/>
            </a:pPr>
            <a:r>
              <a:rPr lang="en-US" sz="2400" dirty="0"/>
              <a:t> How do you ensure that more able children are challenged?</a:t>
            </a:r>
          </a:p>
          <a:p>
            <a:pPr>
              <a:buClr>
                <a:srgbClr val="FF0090"/>
              </a:buClr>
            </a:pPr>
            <a:endParaRPr lang="en-US" sz="1900" b="1" dirty="0"/>
          </a:p>
          <a:p>
            <a:endParaRPr lang="en-US" sz="1900" dirty="0"/>
          </a:p>
        </p:txBody>
      </p:sp>
      <p:pic>
        <p:nvPicPr>
          <p:cNvPr id="7" name="Graphic 6" descr="Head with Gears">
            <a:extLst>
              <a:ext uri="{FF2B5EF4-FFF2-40B4-BE49-F238E27FC236}">
                <a16:creationId xmlns:a16="http://schemas.microsoft.com/office/drawing/2014/main" id="{DE7EC69A-398E-46B1-B72A-926A851F9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666772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91B-7933-7546-A538-B7E5C704677F}"/>
              </a:ext>
            </a:extLst>
          </p:cNvPr>
          <p:cNvSpPr>
            <a:spLocks noGrp="1"/>
          </p:cNvSpPr>
          <p:nvPr>
            <p:ph type="title"/>
          </p:nvPr>
        </p:nvSpPr>
        <p:spPr>
          <a:xfrm>
            <a:off x="279915" y="292100"/>
            <a:ext cx="6166413" cy="1389552"/>
          </a:xfrm>
        </p:spPr>
        <p:txBody>
          <a:bodyPr vert="horz" lIns="91440" tIns="45720" rIns="91440" bIns="45720" rtlCol="0" anchor="ctr">
            <a:normAutofit/>
          </a:bodyPr>
          <a:lstStyle/>
          <a:p>
            <a:r>
              <a:rPr lang="en-US" sz="3000" b="1" kern="1200" dirty="0">
                <a:solidFill>
                  <a:schemeClr val="tx1"/>
                </a:solidFill>
                <a:latin typeface="+mj-lt"/>
                <a:ea typeface="+mj-ea"/>
                <a:cs typeface="+mj-cs"/>
              </a:rPr>
              <a:t>  </a:t>
            </a:r>
            <a:r>
              <a:rPr lang="en-US" sz="3200" b="1" kern="1200" dirty="0">
                <a:solidFill>
                  <a:srgbClr val="FF0090"/>
                </a:solidFill>
                <a:latin typeface="+mn-lt"/>
                <a:ea typeface="+mj-ea"/>
                <a:cs typeface="+mj-cs"/>
              </a:rPr>
              <a:t>Curriculum Intent</a:t>
            </a:r>
            <a:br>
              <a:rPr lang="en-US" sz="3000" b="1" kern="1200" dirty="0">
                <a:solidFill>
                  <a:schemeClr val="tx1"/>
                </a:solidFill>
                <a:latin typeface="+mj-lt"/>
                <a:ea typeface="+mj-ea"/>
                <a:cs typeface="+mj-cs"/>
              </a:rPr>
            </a:br>
            <a:endParaRPr lang="en-US" sz="30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0AE6222-34DA-6D45-BA1C-3669DCD66861}"/>
              </a:ext>
            </a:extLst>
          </p:cNvPr>
          <p:cNvSpPr>
            <a:spLocks noGrp="1"/>
          </p:cNvSpPr>
          <p:nvPr>
            <p:ph sz="half" idx="1"/>
          </p:nvPr>
        </p:nvSpPr>
        <p:spPr>
          <a:xfrm>
            <a:off x="279915" y="1358901"/>
            <a:ext cx="5849652" cy="4657270"/>
          </a:xfrm>
        </p:spPr>
        <p:txBody>
          <a:bodyPr vert="horz" lIns="91440" tIns="45720" rIns="91440" bIns="45720" rtlCol="0" anchor="ctr">
            <a:normAutofit/>
          </a:bodyPr>
          <a:lstStyle/>
          <a:p>
            <a:pPr marL="0" indent="0">
              <a:buNone/>
            </a:pPr>
            <a:r>
              <a:rPr lang="en-US" sz="2400" b="1" u="sng" dirty="0"/>
              <a:t>Key Questions to consider</a:t>
            </a:r>
            <a:r>
              <a:rPr lang="en-US" sz="2400" b="1" dirty="0"/>
              <a:t>:</a:t>
            </a:r>
          </a:p>
          <a:p>
            <a:pPr>
              <a:buClr>
                <a:srgbClr val="FF0090"/>
              </a:buClr>
              <a:buFont typeface="Wingdings" pitchFamily="2" charset="2"/>
              <a:buChar char="Ø"/>
            </a:pPr>
            <a:r>
              <a:rPr lang="en-US" sz="2400" dirty="0"/>
              <a:t>How is reading </a:t>
            </a:r>
            <a:r>
              <a:rPr lang="en-GB" sz="2400" dirty="0"/>
              <a:t>prioritised</a:t>
            </a:r>
            <a:r>
              <a:rPr lang="en-US" sz="2400" dirty="0"/>
              <a:t> to enable pupils full access to the curriculum?</a:t>
            </a:r>
          </a:p>
          <a:p>
            <a:pPr>
              <a:buClr>
                <a:srgbClr val="FF0090"/>
              </a:buClr>
              <a:buFont typeface="Wingdings" pitchFamily="2" charset="2"/>
              <a:buChar char="Ø"/>
            </a:pPr>
            <a:r>
              <a:rPr lang="en-US" sz="2400" dirty="0"/>
              <a:t>How do you develop a love of reading?</a:t>
            </a:r>
          </a:p>
          <a:p>
            <a:pPr>
              <a:buClr>
                <a:srgbClr val="FF0090"/>
              </a:buClr>
              <a:buFont typeface="Wingdings" pitchFamily="2" charset="2"/>
              <a:buChar char="Ø"/>
            </a:pPr>
            <a:r>
              <a:rPr lang="en-US" sz="2400" dirty="0"/>
              <a:t>How is Mathematical fluency and confidence developed within the curriculum? </a:t>
            </a:r>
          </a:p>
          <a:p>
            <a:pPr>
              <a:buClr>
                <a:srgbClr val="FF0090"/>
              </a:buClr>
              <a:buFont typeface="Wingdings" pitchFamily="2" charset="2"/>
              <a:buChar char="Ø"/>
            </a:pPr>
            <a:r>
              <a:rPr lang="en-GB" sz="2400" dirty="0"/>
              <a:t>Are you focussing sufficiently on developing reading, vocabulary and language in EYFS?</a:t>
            </a:r>
          </a:p>
          <a:p>
            <a:pPr>
              <a:buClr>
                <a:srgbClr val="FF0090"/>
              </a:buClr>
              <a:buFont typeface="Wingdings" pitchFamily="2" charset="2"/>
              <a:buChar char="Ø"/>
            </a:pPr>
            <a:r>
              <a:rPr lang="en-US" sz="2400" dirty="0"/>
              <a:t>Are learning experiences e.g. trips, planned to meet the intent statement?  </a:t>
            </a:r>
          </a:p>
          <a:p>
            <a:pPr marL="0"/>
            <a:endParaRPr lang="en-US" sz="1900" dirty="0"/>
          </a:p>
          <a:p>
            <a:pPr>
              <a:buClr>
                <a:srgbClr val="FF0090"/>
              </a:buClr>
            </a:pPr>
            <a:endParaRPr lang="en-US" sz="1900" b="1" dirty="0"/>
          </a:p>
          <a:p>
            <a:endParaRPr lang="en-US" sz="1900" dirty="0"/>
          </a:p>
        </p:txBody>
      </p:sp>
      <p:pic>
        <p:nvPicPr>
          <p:cNvPr id="7" name="Graphic 6" descr="Head with Gears">
            <a:extLst>
              <a:ext uri="{FF2B5EF4-FFF2-40B4-BE49-F238E27FC236}">
                <a16:creationId xmlns:a16="http://schemas.microsoft.com/office/drawing/2014/main" id="{DE7EC69A-398E-46B1-B72A-926A851F9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074890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91B-7933-7546-A538-B7E5C704677F}"/>
              </a:ext>
            </a:extLst>
          </p:cNvPr>
          <p:cNvSpPr>
            <a:spLocks noGrp="1"/>
          </p:cNvSpPr>
          <p:nvPr>
            <p:ph type="title"/>
          </p:nvPr>
        </p:nvSpPr>
        <p:spPr>
          <a:xfrm>
            <a:off x="840699" y="687480"/>
            <a:ext cx="5605629" cy="994172"/>
          </a:xfrm>
        </p:spPr>
        <p:txBody>
          <a:bodyPr vert="horz" lIns="91440" tIns="45720" rIns="91440" bIns="45720" rtlCol="0" anchor="ctr">
            <a:normAutofit/>
          </a:bodyPr>
          <a:lstStyle/>
          <a:p>
            <a:r>
              <a:rPr lang="en-US" sz="3000" b="1" kern="1200" dirty="0">
                <a:solidFill>
                  <a:schemeClr val="tx1"/>
                </a:solidFill>
                <a:latin typeface="+mj-lt"/>
                <a:ea typeface="+mj-ea"/>
                <a:cs typeface="+mj-cs"/>
              </a:rPr>
              <a:t>  </a:t>
            </a:r>
            <a:r>
              <a:rPr lang="en-US" sz="3200" b="1" kern="1200" dirty="0">
                <a:solidFill>
                  <a:srgbClr val="FF0090"/>
                </a:solidFill>
                <a:latin typeface="+mn-lt"/>
                <a:ea typeface="+mj-ea"/>
                <a:cs typeface="+mj-cs"/>
              </a:rPr>
              <a:t>Curriculum Intent</a:t>
            </a:r>
            <a:br>
              <a:rPr lang="en-US" sz="3000" b="1" kern="1200" dirty="0">
                <a:solidFill>
                  <a:schemeClr val="tx1"/>
                </a:solidFill>
                <a:latin typeface="+mj-lt"/>
                <a:ea typeface="+mj-ea"/>
                <a:cs typeface="+mj-cs"/>
              </a:rPr>
            </a:br>
            <a:endParaRPr lang="en-US" sz="30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0AE6222-34DA-6D45-BA1C-3669DCD66861}"/>
              </a:ext>
            </a:extLst>
          </p:cNvPr>
          <p:cNvSpPr>
            <a:spLocks noGrp="1"/>
          </p:cNvSpPr>
          <p:nvPr>
            <p:ph sz="half" idx="1"/>
          </p:nvPr>
        </p:nvSpPr>
        <p:spPr>
          <a:xfrm>
            <a:off x="97593" y="1257301"/>
            <a:ext cx="6031974" cy="4758870"/>
          </a:xfrm>
        </p:spPr>
        <p:txBody>
          <a:bodyPr vert="horz" lIns="91440" tIns="45720" rIns="91440" bIns="45720" rtlCol="0" anchor="ctr">
            <a:normAutofit fontScale="92500" lnSpcReduction="10000"/>
          </a:bodyPr>
          <a:lstStyle/>
          <a:p>
            <a:pPr marL="0" indent="0">
              <a:buNone/>
            </a:pPr>
            <a:endParaRPr lang="en-GB" sz="2400" b="1" dirty="0"/>
          </a:p>
          <a:p>
            <a:pPr marL="0" indent="0">
              <a:buNone/>
            </a:pPr>
            <a:r>
              <a:rPr lang="en-GB" sz="2400" b="1" u="sng" dirty="0"/>
              <a:t>Key Questions to consider for each subject :</a:t>
            </a:r>
          </a:p>
          <a:p>
            <a:pPr>
              <a:buClr>
                <a:srgbClr val="FF0090"/>
              </a:buClr>
              <a:buFont typeface="Wingdings" pitchFamily="2" charset="2"/>
              <a:buChar char="Ø"/>
            </a:pPr>
            <a:r>
              <a:rPr lang="en-GB" sz="2400" dirty="0"/>
              <a:t>Is it ambitious, </a:t>
            </a:r>
            <a:r>
              <a:rPr lang="en-GB" sz="2400" b="1" dirty="0"/>
              <a:t>coherently planned and sequenced?</a:t>
            </a:r>
          </a:p>
          <a:p>
            <a:pPr>
              <a:buClr>
                <a:srgbClr val="FF0090"/>
              </a:buClr>
              <a:buFont typeface="Wingdings" pitchFamily="2" charset="2"/>
              <a:buChar char="Ø"/>
            </a:pPr>
            <a:r>
              <a:rPr lang="en-GB" sz="2400" dirty="0"/>
              <a:t>Does it contain the right knowledge in the right order?</a:t>
            </a:r>
          </a:p>
          <a:p>
            <a:pPr>
              <a:buClr>
                <a:srgbClr val="FF0090"/>
              </a:buClr>
              <a:buFont typeface="Wingdings" pitchFamily="2" charset="2"/>
              <a:buChar char="Ø"/>
            </a:pPr>
            <a:r>
              <a:rPr lang="en-GB" sz="2400" dirty="0"/>
              <a:t>Is the curriculum providing pupils with the </a:t>
            </a:r>
            <a:r>
              <a:rPr lang="en-GB" sz="2400" b="1" dirty="0"/>
              <a:t>building blocks, </a:t>
            </a:r>
            <a:r>
              <a:rPr lang="en-GB" sz="2400" dirty="0"/>
              <a:t>of what they need to know and be able to do to succeed, in each subject?</a:t>
            </a:r>
          </a:p>
          <a:p>
            <a:pPr>
              <a:buClr>
                <a:srgbClr val="FF0090"/>
              </a:buClr>
              <a:buFont typeface="Wingdings" pitchFamily="2" charset="2"/>
              <a:buChar char="Ø"/>
            </a:pPr>
            <a:r>
              <a:rPr lang="en-GB" sz="2400" dirty="0"/>
              <a:t>Do plans </a:t>
            </a:r>
            <a:r>
              <a:rPr lang="en-GB" sz="2400" b="1" dirty="0"/>
              <a:t>reference the key knowledge and skills needed </a:t>
            </a:r>
            <a:r>
              <a:rPr lang="en-GB" sz="2400" dirty="0"/>
              <a:t>for all subjects and year groups?</a:t>
            </a:r>
          </a:p>
          <a:p>
            <a:pPr>
              <a:buClr>
                <a:srgbClr val="FF0090"/>
              </a:buClr>
              <a:buFont typeface="Wingdings" pitchFamily="2" charset="2"/>
              <a:buChar char="Ø"/>
            </a:pPr>
            <a:r>
              <a:rPr lang="en-GB" sz="2400" dirty="0"/>
              <a:t>Are you ensuring that individual subjects are not subsumed by the topic?</a:t>
            </a:r>
          </a:p>
          <a:p>
            <a:pPr marL="0"/>
            <a:endParaRPr lang="en-US" sz="1900" dirty="0"/>
          </a:p>
          <a:p>
            <a:pPr>
              <a:buClr>
                <a:srgbClr val="FF0090"/>
              </a:buClr>
            </a:pPr>
            <a:endParaRPr lang="en-US" sz="1900" b="1" dirty="0"/>
          </a:p>
          <a:p>
            <a:endParaRPr lang="en-US" sz="1900" dirty="0"/>
          </a:p>
        </p:txBody>
      </p:sp>
      <p:pic>
        <p:nvPicPr>
          <p:cNvPr id="7" name="Graphic 6" descr="Head with Gears">
            <a:extLst>
              <a:ext uri="{FF2B5EF4-FFF2-40B4-BE49-F238E27FC236}">
                <a16:creationId xmlns:a16="http://schemas.microsoft.com/office/drawing/2014/main" id="{DE7EC69A-398E-46B1-B72A-926A851F9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289231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BE1E-2534-0E47-82ED-A54E9C327572}"/>
              </a:ext>
            </a:extLst>
          </p:cNvPr>
          <p:cNvSpPr>
            <a:spLocks noGrp="1"/>
          </p:cNvSpPr>
          <p:nvPr>
            <p:ph type="title"/>
          </p:nvPr>
        </p:nvSpPr>
        <p:spPr>
          <a:xfrm>
            <a:off x="193675" y="-138908"/>
            <a:ext cx="8515350" cy="1690689"/>
          </a:xfrm>
        </p:spPr>
        <p:txBody>
          <a:bodyPr>
            <a:normAutofit/>
          </a:bodyPr>
          <a:lstStyle/>
          <a:p>
            <a:r>
              <a:rPr lang="en-US" sz="3200" b="1" dirty="0">
                <a:solidFill>
                  <a:srgbClr val="FF0090"/>
                </a:solidFill>
                <a:latin typeface="+mn-lt"/>
              </a:rPr>
              <a:t>Cultural Capitol</a:t>
            </a:r>
          </a:p>
        </p:txBody>
      </p:sp>
      <p:sp>
        <p:nvSpPr>
          <p:cNvPr id="3" name="Content Placeholder 2">
            <a:extLst>
              <a:ext uri="{FF2B5EF4-FFF2-40B4-BE49-F238E27FC236}">
                <a16:creationId xmlns:a16="http://schemas.microsoft.com/office/drawing/2014/main" id="{A4A495AE-69F5-024E-825B-978F857FAFC1}"/>
              </a:ext>
            </a:extLst>
          </p:cNvPr>
          <p:cNvSpPr>
            <a:spLocks noGrp="1"/>
          </p:cNvSpPr>
          <p:nvPr>
            <p:ph sz="half" idx="1"/>
          </p:nvPr>
        </p:nvSpPr>
        <p:spPr>
          <a:xfrm>
            <a:off x="2349500" y="1808163"/>
            <a:ext cx="3771900" cy="2979737"/>
          </a:xfrm>
        </p:spPr>
        <p:txBody>
          <a:bodyPr/>
          <a:lstStyle/>
          <a:p>
            <a:endParaRPr lang="en-US" dirty="0"/>
          </a:p>
        </p:txBody>
      </p:sp>
      <p:sp>
        <p:nvSpPr>
          <p:cNvPr id="4" name="Cloud Callout 3">
            <a:extLst>
              <a:ext uri="{FF2B5EF4-FFF2-40B4-BE49-F238E27FC236}">
                <a16:creationId xmlns:a16="http://schemas.microsoft.com/office/drawing/2014/main" id="{38CF48C4-E460-5647-BBED-E71B5EF4E378}"/>
              </a:ext>
            </a:extLst>
          </p:cNvPr>
          <p:cNvSpPr/>
          <p:nvPr/>
        </p:nvSpPr>
        <p:spPr>
          <a:xfrm>
            <a:off x="434975" y="508000"/>
            <a:ext cx="8124825" cy="5156200"/>
          </a:xfrm>
          <a:prstGeom prst="cloudCallo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 well taught knowledge-rich education is potentially the driver for true equality for pupils from different backgrounds. Knowing things, not just recalling bald facts but deeply understanding them gives pupils confidence. It helps them to discuss a wide range of live topics with their peers, irrespective of their backgrounds </a:t>
            </a:r>
          </a:p>
          <a:p>
            <a:pPr algn="ctr"/>
            <a:endParaRPr lang="en-US" dirty="0">
              <a:solidFill>
                <a:schemeClr val="tx1"/>
              </a:solidFill>
            </a:endParaRPr>
          </a:p>
          <a:p>
            <a:pPr algn="ctr"/>
            <a:r>
              <a:rPr lang="en-US" dirty="0">
                <a:solidFill>
                  <a:schemeClr val="tx1"/>
                </a:solidFill>
              </a:rPr>
              <a:t>Dame Rachel De Souza</a:t>
            </a:r>
          </a:p>
        </p:txBody>
      </p:sp>
    </p:spTree>
    <p:extLst>
      <p:ext uri="{BB962C8B-B14F-4D97-AF65-F5344CB8AC3E}">
        <p14:creationId xmlns:p14="http://schemas.microsoft.com/office/powerpoint/2010/main" val="41948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B093-2DDC-6941-8F83-C09EDD7404BE}"/>
              </a:ext>
            </a:extLst>
          </p:cNvPr>
          <p:cNvSpPr>
            <a:spLocks noGrp="1"/>
          </p:cNvSpPr>
          <p:nvPr>
            <p:ph type="title"/>
          </p:nvPr>
        </p:nvSpPr>
        <p:spPr>
          <a:xfrm>
            <a:off x="840699" y="687480"/>
            <a:ext cx="5605629" cy="994172"/>
          </a:xfrm>
        </p:spPr>
        <p:txBody>
          <a:bodyPr vert="horz" lIns="91440" tIns="45720" rIns="91440" bIns="45720" rtlCol="0" anchor="ctr">
            <a:normAutofit/>
          </a:bodyPr>
          <a:lstStyle/>
          <a:p>
            <a:r>
              <a:rPr lang="en-US" sz="3200" b="1" kern="1200" dirty="0">
                <a:solidFill>
                  <a:srgbClr val="FF0090"/>
                </a:solidFill>
                <a:latin typeface="+mn-lt"/>
                <a:ea typeface="+mj-ea"/>
                <a:cs typeface="+mj-cs"/>
              </a:rPr>
              <a:t>Intent : Top Level View</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7" name="Content Placeholder 2">
            <a:extLst>
              <a:ext uri="{FF2B5EF4-FFF2-40B4-BE49-F238E27FC236}">
                <a16:creationId xmlns:a16="http://schemas.microsoft.com/office/drawing/2014/main" id="{76F732FC-363E-4644-B146-58D6F2A3EDC0}"/>
              </a:ext>
            </a:extLst>
          </p:cNvPr>
          <p:cNvSpPr>
            <a:spLocks noGrp="1"/>
          </p:cNvSpPr>
          <p:nvPr>
            <p:ph sz="half" idx="1"/>
          </p:nvPr>
        </p:nvSpPr>
        <p:spPr>
          <a:xfrm>
            <a:off x="97593" y="1333501"/>
            <a:ext cx="5787950" cy="4682670"/>
          </a:xfrm>
        </p:spPr>
        <p:txBody>
          <a:bodyPr vert="horz" lIns="91440" tIns="45720" rIns="91440" bIns="45720" rtlCol="0" anchor="ctr">
            <a:normAutofit fontScale="92500" lnSpcReduction="10000"/>
          </a:bodyPr>
          <a:lstStyle/>
          <a:p>
            <a:pPr marL="0" indent="0">
              <a:buClr>
                <a:srgbClr val="FF0090"/>
              </a:buClr>
              <a:buNone/>
            </a:pPr>
            <a:r>
              <a:rPr lang="en-US" sz="2400" b="1" dirty="0"/>
              <a:t>In evaluating the educational intent, inspectors will</a:t>
            </a:r>
          </a:p>
          <a:p>
            <a:pPr>
              <a:buClr>
                <a:srgbClr val="FF0090"/>
              </a:buClr>
            </a:pPr>
            <a:r>
              <a:rPr lang="en-US" sz="2400" dirty="0"/>
              <a:t> primarily consider the curriculum leadership provided by senior, subject and curriculum leaders;</a:t>
            </a:r>
          </a:p>
          <a:p>
            <a:pPr>
              <a:buClr>
                <a:srgbClr val="FF0090"/>
              </a:buClr>
            </a:pPr>
            <a:r>
              <a:rPr lang="en-US" sz="2400" dirty="0"/>
              <a:t>they will first talk to senior leaders to find out whether the curriculum is broad and balanced;</a:t>
            </a:r>
          </a:p>
          <a:p>
            <a:pPr>
              <a:buClr>
                <a:srgbClr val="FF0090"/>
              </a:buClr>
            </a:pPr>
            <a:r>
              <a:rPr lang="en-US" sz="2400" dirty="0"/>
              <a:t> is it at least as ambitious as the national curriculum?</a:t>
            </a:r>
          </a:p>
          <a:p>
            <a:pPr>
              <a:buClr>
                <a:srgbClr val="FF0090"/>
              </a:buClr>
            </a:pPr>
            <a:r>
              <a:rPr lang="en-US" sz="2400" dirty="0"/>
              <a:t>Then they will decide which subjects to focus on</a:t>
            </a:r>
          </a:p>
          <a:p>
            <a:pPr marL="0" indent="0">
              <a:buClr>
                <a:srgbClr val="FF0090"/>
              </a:buClr>
              <a:buNone/>
            </a:pPr>
            <a:r>
              <a:rPr lang="en-US" sz="2400" dirty="0"/>
              <a:t>and </a:t>
            </a:r>
          </a:p>
          <a:p>
            <a:pPr>
              <a:buClr>
                <a:srgbClr val="FF0090"/>
              </a:buClr>
            </a:pPr>
            <a:r>
              <a:rPr lang="en-US" sz="2400" dirty="0"/>
              <a:t>undertake </a:t>
            </a:r>
            <a:r>
              <a:rPr lang="en-US" sz="2400" b="1" i="1" u="sng" dirty="0"/>
              <a:t>a Subject Deep Dive!</a:t>
            </a:r>
          </a:p>
          <a:p>
            <a:pPr marL="0"/>
            <a:endParaRPr lang="en-US" sz="1600" dirty="0"/>
          </a:p>
        </p:txBody>
      </p:sp>
      <p:pic>
        <p:nvPicPr>
          <p:cNvPr id="11" name="Graphic 10" descr="Checkmark">
            <a:extLst>
              <a:ext uri="{FF2B5EF4-FFF2-40B4-BE49-F238E27FC236}">
                <a16:creationId xmlns:a16="http://schemas.microsoft.com/office/drawing/2014/main" id="{4FBE3DD5-12AB-44E7-BBEC-A4FBAD7F4D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92358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695A-E38D-0C4E-81F9-EE284F48D1CA}"/>
              </a:ext>
            </a:extLst>
          </p:cNvPr>
          <p:cNvSpPr>
            <a:spLocks noGrp="1"/>
          </p:cNvSpPr>
          <p:nvPr>
            <p:ph type="title"/>
          </p:nvPr>
        </p:nvSpPr>
        <p:spPr>
          <a:xfrm>
            <a:off x="840699" y="687480"/>
            <a:ext cx="5605629" cy="994172"/>
          </a:xfrm>
        </p:spPr>
        <p:txBody>
          <a:bodyPr vert="horz" lIns="91440" tIns="45720" rIns="91440" bIns="45720" rtlCol="0" anchor="ctr">
            <a:normAutofit/>
          </a:bodyPr>
          <a:lstStyle/>
          <a:p>
            <a:r>
              <a:rPr lang="en-US" sz="3200" b="1" kern="1200" dirty="0">
                <a:solidFill>
                  <a:srgbClr val="FF0090"/>
                </a:solidFill>
                <a:latin typeface="+mn-lt"/>
                <a:ea typeface="+mj-ea"/>
                <a:cs typeface="+mj-cs"/>
              </a:rPr>
              <a:t>Intent</a:t>
            </a:r>
          </a:p>
        </p:txBody>
      </p:sp>
      <p:sp>
        <p:nvSpPr>
          <p:cNvPr id="3" name="Content Placeholder 2">
            <a:extLst>
              <a:ext uri="{FF2B5EF4-FFF2-40B4-BE49-F238E27FC236}">
                <a16:creationId xmlns:a16="http://schemas.microsoft.com/office/drawing/2014/main" id="{065196E3-9B49-A940-89AE-448EA2A9E14C}"/>
              </a:ext>
            </a:extLst>
          </p:cNvPr>
          <p:cNvSpPr>
            <a:spLocks noGrp="1"/>
          </p:cNvSpPr>
          <p:nvPr>
            <p:ph sz="half" idx="1"/>
          </p:nvPr>
        </p:nvSpPr>
        <p:spPr>
          <a:xfrm>
            <a:off x="814110" y="1542754"/>
            <a:ext cx="5033221" cy="3788227"/>
          </a:xfrm>
        </p:spPr>
        <p:txBody>
          <a:bodyPr vert="horz" lIns="91440" tIns="45720" rIns="91440" bIns="45720" rtlCol="0" anchor="ctr">
            <a:normAutofit fontScale="92500" lnSpcReduction="20000"/>
          </a:bodyPr>
          <a:lstStyle/>
          <a:p>
            <a:pPr marL="0" indent="0">
              <a:buNone/>
            </a:pPr>
            <a:endParaRPr lang="en-US" b="1" dirty="0"/>
          </a:p>
          <a:p>
            <a:pPr marL="0" indent="0">
              <a:buNone/>
            </a:pPr>
            <a:endParaRPr lang="en-US" b="1" dirty="0"/>
          </a:p>
          <a:p>
            <a:pPr marL="0" indent="0">
              <a:buNone/>
            </a:pPr>
            <a:r>
              <a:rPr lang="en-US" b="1" dirty="0"/>
              <a:t>In your groups discuss</a:t>
            </a:r>
          </a:p>
          <a:p>
            <a:endParaRPr lang="en-US" dirty="0"/>
          </a:p>
          <a:p>
            <a:pPr>
              <a:buClr>
                <a:srgbClr val="FF0090"/>
              </a:buClr>
              <a:buFont typeface="Wingdings" pitchFamily="2" charset="2"/>
              <a:buChar char="Ø"/>
            </a:pPr>
            <a:r>
              <a:rPr lang="en-US" dirty="0"/>
              <a:t>How you currently plan and organise your curriculum</a:t>
            </a:r>
          </a:p>
          <a:p>
            <a:pPr>
              <a:buClr>
                <a:srgbClr val="FF0090"/>
              </a:buClr>
              <a:buFont typeface="Wingdings" pitchFamily="2" charset="2"/>
              <a:buChar char="Ø"/>
            </a:pPr>
            <a:r>
              <a:rPr lang="en-US" dirty="0"/>
              <a:t>What might you need to adjust in light of the points raised so far?</a:t>
            </a:r>
          </a:p>
          <a:p>
            <a:pPr>
              <a:buClr>
                <a:srgbClr val="FF0090"/>
              </a:buClr>
              <a:buFont typeface="Wingdings" pitchFamily="2" charset="2"/>
              <a:buChar char="Ø"/>
            </a:pPr>
            <a:r>
              <a:rPr lang="en-US" dirty="0"/>
              <a:t>What are the implications for subject leaders?</a:t>
            </a:r>
          </a:p>
          <a:p>
            <a:pPr marL="0" indent="0">
              <a:buClr>
                <a:srgbClr val="FF0090"/>
              </a:buClr>
              <a:buNone/>
            </a:pPr>
            <a:endParaRPr lang="en-US" dirty="0"/>
          </a:p>
          <a:p>
            <a:endParaRPr lang="en-US" sz="2100" dirty="0"/>
          </a:p>
          <a:p>
            <a:pPr marL="0"/>
            <a:endParaRPr lang="en-US" sz="2100" dirty="0"/>
          </a:p>
          <a:p>
            <a:pPr marL="0"/>
            <a:endParaRPr lang="en-US" sz="2100" dirty="0"/>
          </a:p>
        </p:txBody>
      </p:sp>
      <p:pic>
        <p:nvPicPr>
          <p:cNvPr id="7" name="Graphic 6" descr="Chat">
            <a:extLst>
              <a:ext uri="{FF2B5EF4-FFF2-40B4-BE49-F238E27FC236}">
                <a16:creationId xmlns:a16="http://schemas.microsoft.com/office/drawing/2014/main" id="{34645D4F-5FC0-45E5-B798-56612960C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81257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94809" y="6492875"/>
            <a:ext cx="2057400" cy="365125"/>
          </a:xfrm>
        </p:spPr>
        <p:txBody>
          <a:bodyPr/>
          <a:lstStyle/>
          <a:p>
            <a:pPr algn="ctr"/>
            <a:fld id="{F3842990-B426-B44A-973A-253BFC5036BE}" type="slidenum">
              <a:rPr lang="en-US" smtClean="0"/>
              <a:pPr algn="ctr"/>
              <a:t>46</a:t>
            </a:fld>
            <a:endParaRPr lang="en-US" dirty="0"/>
          </a:p>
        </p:txBody>
      </p:sp>
      <p:pic>
        <p:nvPicPr>
          <p:cNvPr id="5" name="Picture 4" descr="Wings PPT.ai"/>
          <p:cNvPicPr>
            <a:picLocks noChangeAspect="1"/>
          </p:cNvPicPr>
          <p:nvPr/>
        </p:nvPicPr>
        <p:blipFill>
          <a:blip r:embed="rId2"/>
          <a:stretch>
            <a:fillRect/>
          </a:stretch>
        </p:blipFill>
        <p:spPr>
          <a:xfrm>
            <a:off x="589885" y="319647"/>
            <a:ext cx="7964230" cy="5973172"/>
          </a:xfrm>
          <a:prstGeom prst="rect">
            <a:avLst/>
          </a:prstGeom>
        </p:spPr>
      </p:pic>
      <p:pic>
        <p:nvPicPr>
          <p:cNvPr id="6" name="Picture 5" descr="BIG LOGO FOR PPT.ai"/>
          <p:cNvPicPr>
            <a:picLocks noChangeAspect="1"/>
          </p:cNvPicPr>
          <p:nvPr/>
        </p:nvPicPr>
        <p:blipFill>
          <a:blip r:embed="rId3"/>
          <a:stretch>
            <a:fillRect/>
          </a:stretch>
        </p:blipFill>
        <p:spPr>
          <a:xfrm>
            <a:off x="3559713" y="1199922"/>
            <a:ext cx="2023542" cy="2838678"/>
          </a:xfrm>
          <a:prstGeom prst="rect">
            <a:avLst/>
          </a:prstGeom>
        </p:spPr>
      </p:pic>
      <p:sp>
        <p:nvSpPr>
          <p:cNvPr id="2" name="Rectangle 1"/>
          <p:cNvSpPr/>
          <p:nvPr/>
        </p:nvSpPr>
        <p:spPr>
          <a:xfrm>
            <a:off x="1842655" y="4398496"/>
            <a:ext cx="5361709" cy="954107"/>
          </a:xfrm>
          <a:prstGeom prst="rect">
            <a:avLst/>
          </a:prstGeom>
        </p:spPr>
        <p:txBody>
          <a:bodyPr wrap="square">
            <a:spAutoFit/>
          </a:bodyPr>
          <a:lstStyle/>
          <a:p>
            <a:pPr algn="ctr"/>
            <a:r>
              <a:rPr lang="en-GB" sz="2800" b="1" dirty="0"/>
              <a:t>Implementation &amp; Impact</a:t>
            </a:r>
          </a:p>
          <a:p>
            <a:pPr algn="ctr"/>
            <a:r>
              <a:rPr lang="en-GB" sz="2800" b="1" i="1" dirty="0"/>
              <a:t>Implications for pedagogy</a:t>
            </a:r>
            <a:endParaRPr lang="en-GB" sz="2400" b="1" i="1" dirty="0"/>
          </a:p>
        </p:txBody>
      </p:sp>
    </p:spTree>
    <p:extLst>
      <p:ext uri="{BB962C8B-B14F-4D97-AF65-F5344CB8AC3E}">
        <p14:creationId xmlns:p14="http://schemas.microsoft.com/office/powerpoint/2010/main" val="23418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4294967295"/>
          </p:nvPr>
        </p:nvSpPr>
        <p:spPr bwMode="auto">
          <a:xfrm>
            <a:off x="708660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SzTx/>
              <a:buFontTx/>
              <a:buNone/>
            </a:pPr>
            <a:fld id="{EBFF4D91-3868-0140-89E5-419177735906}" type="slidenum">
              <a:rPr lang="en-US" smtClean="0"/>
              <a:pPr>
                <a:spcBef>
                  <a:spcPct val="0"/>
                </a:spcBef>
                <a:buSzTx/>
                <a:buFontTx/>
                <a:buNone/>
              </a:pPr>
              <a:t>47</a:t>
            </a:fld>
            <a:endParaRPr lang="en-GB" altLang="en-US" sz="1400" dirty="0">
              <a:solidFill>
                <a:schemeClr val="bg1"/>
              </a:solidFill>
            </a:endParaRPr>
          </a:p>
        </p:txBody>
      </p:sp>
      <p:pic>
        <p:nvPicPr>
          <p:cNvPr id="43010" name="Picture 3" descr="snoopy2"/>
          <p:cNvPicPr>
            <a:picLocks noChangeAspect="1" noChangeArrowheads="1"/>
          </p:cNvPicPr>
          <p:nvPr/>
        </p:nvPicPr>
        <p:blipFill>
          <a:blip r:embed="rId3">
            <a:clrChange>
              <a:clrFrom>
                <a:srgbClr val="FEFFAC"/>
              </a:clrFrom>
              <a:clrTo>
                <a:srgbClr val="FEFFAC">
                  <a:alpha val="0"/>
                </a:srgbClr>
              </a:clrTo>
            </a:clrChange>
            <a:extLst>
              <a:ext uri="{28A0092B-C50C-407E-A947-70E740481C1C}">
                <a14:useLocalDpi xmlns:a14="http://schemas.microsoft.com/office/drawing/2010/main" val="0"/>
              </a:ext>
            </a:extLst>
          </a:blip>
          <a:srcRect/>
          <a:stretch>
            <a:fillRect/>
          </a:stretch>
        </p:blipFill>
        <p:spPr bwMode="auto">
          <a:xfrm>
            <a:off x="0" y="355600"/>
            <a:ext cx="9144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93928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008052-F57F-3E44-A18E-03915A886634}"/>
              </a:ext>
            </a:extLst>
          </p:cNvPr>
          <p:cNvSpPr txBox="1"/>
          <p:nvPr/>
        </p:nvSpPr>
        <p:spPr>
          <a:xfrm>
            <a:off x="840699" y="687480"/>
            <a:ext cx="5605629" cy="99417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200" b="1" kern="1200" dirty="0">
              <a:solidFill>
                <a:srgbClr val="FF0090"/>
              </a:solidFill>
              <a:ea typeface="+mj-ea"/>
              <a:cs typeface="+mj-cs"/>
            </a:endParaRPr>
          </a:p>
        </p:txBody>
      </p:sp>
      <p:sp>
        <p:nvSpPr>
          <p:cNvPr id="3" name="Content Placeholder 2"/>
          <p:cNvSpPr>
            <a:spLocks noGrp="1"/>
          </p:cNvSpPr>
          <p:nvPr>
            <p:ph sz="half" idx="1"/>
          </p:nvPr>
        </p:nvSpPr>
        <p:spPr>
          <a:xfrm>
            <a:off x="176294" y="1223012"/>
            <a:ext cx="8535905" cy="5139150"/>
          </a:xfrm>
        </p:spPr>
        <p:txBody>
          <a:bodyPr vert="horz" lIns="91440" tIns="45720" rIns="91440" bIns="45720" rtlCol="0" anchor="ctr">
            <a:normAutofit/>
          </a:bodyPr>
          <a:lstStyle/>
          <a:p>
            <a:pPr marL="0" indent="0" algn="ctr">
              <a:buNone/>
            </a:pPr>
            <a:endParaRPr lang="en-US" sz="3400" b="0" dirty="0"/>
          </a:p>
          <a:p>
            <a:pPr marL="0" indent="0" algn="ctr">
              <a:buNone/>
            </a:pPr>
            <a:r>
              <a:rPr lang="en-US" sz="3400" b="0" dirty="0"/>
              <a:t>“</a:t>
            </a:r>
            <a:r>
              <a:rPr lang="en-US" b="0" dirty="0"/>
              <a:t>The purpose of learning is to </a:t>
            </a:r>
            <a:r>
              <a:rPr lang="en-US" b="1" i="1" dirty="0"/>
              <a:t>increase the store of knowledge in long term memory. </a:t>
            </a:r>
            <a:r>
              <a:rPr lang="en-US" b="0" dirty="0"/>
              <a:t>If nothing has changed in long-term memory, nothing has been learned”. </a:t>
            </a:r>
          </a:p>
          <a:p>
            <a:pPr algn="ctr">
              <a:buClr>
                <a:srgbClr val="FF0090"/>
              </a:buClr>
              <a:buFont typeface="Wingdings" pitchFamily="2" charset="2"/>
              <a:buChar char="v"/>
            </a:pPr>
            <a:r>
              <a:rPr lang="en-US" b="1" u="sng" dirty="0"/>
              <a:t>Progress means knowing more and remembering more</a:t>
            </a:r>
          </a:p>
          <a:p>
            <a:pPr marL="0" indent="0">
              <a:buNone/>
            </a:pPr>
            <a:endParaRPr lang="en-US" sz="3800" dirty="0"/>
          </a:p>
          <a:p>
            <a:endParaRPr lang="en-US" sz="500" dirty="0"/>
          </a:p>
          <a:p>
            <a:endParaRPr lang="en-US" sz="500" dirty="0"/>
          </a:p>
        </p:txBody>
      </p:sp>
      <p:sp>
        <p:nvSpPr>
          <p:cNvPr id="2" name="Rectangle 1">
            <a:extLst>
              <a:ext uri="{FF2B5EF4-FFF2-40B4-BE49-F238E27FC236}">
                <a16:creationId xmlns:a16="http://schemas.microsoft.com/office/drawing/2014/main" id="{719E3B38-9C13-F04D-818F-57BB80739556}"/>
              </a:ext>
            </a:extLst>
          </p:cNvPr>
          <p:cNvSpPr/>
          <p:nvPr/>
        </p:nvSpPr>
        <p:spPr>
          <a:xfrm flipH="1">
            <a:off x="176295" y="508000"/>
            <a:ext cx="8791410" cy="535532"/>
          </a:xfrm>
          <a:prstGeom prst="rect">
            <a:avLst/>
          </a:prstGeom>
        </p:spPr>
        <p:txBody>
          <a:bodyPr wrap="square">
            <a:spAutoFit/>
          </a:bodyPr>
          <a:lstStyle/>
          <a:p>
            <a:pPr>
              <a:lnSpc>
                <a:spcPct val="90000"/>
              </a:lnSpc>
              <a:spcBef>
                <a:spcPct val="0"/>
              </a:spcBef>
              <a:spcAft>
                <a:spcPts val="600"/>
              </a:spcAft>
            </a:pPr>
            <a:r>
              <a:rPr lang="en-US" sz="3200" b="1" dirty="0">
                <a:solidFill>
                  <a:srgbClr val="FF0090"/>
                </a:solidFill>
                <a:ea typeface="+mj-ea"/>
                <a:cs typeface="+mj-cs"/>
              </a:rPr>
              <a:t>IMPACT</a:t>
            </a:r>
          </a:p>
        </p:txBody>
      </p:sp>
    </p:spTree>
    <p:extLst>
      <p:ext uri="{BB962C8B-B14F-4D97-AF65-F5344CB8AC3E}">
        <p14:creationId xmlns:p14="http://schemas.microsoft.com/office/powerpoint/2010/main" val="3518320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008052-F57F-3E44-A18E-03915A886634}"/>
              </a:ext>
            </a:extLst>
          </p:cNvPr>
          <p:cNvSpPr txBox="1"/>
          <p:nvPr/>
        </p:nvSpPr>
        <p:spPr>
          <a:xfrm>
            <a:off x="840699" y="687480"/>
            <a:ext cx="5605629" cy="99417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200" b="1" kern="1200" dirty="0">
              <a:solidFill>
                <a:srgbClr val="FF0090"/>
              </a:solidFill>
              <a:ea typeface="+mj-ea"/>
              <a:cs typeface="+mj-cs"/>
            </a:endParaRPr>
          </a:p>
        </p:txBody>
      </p:sp>
      <p:sp>
        <p:nvSpPr>
          <p:cNvPr id="3" name="Content Placeholder 2"/>
          <p:cNvSpPr>
            <a:spLocks noGrp="1"/>
          </p:cNvSpPr>
          <p:nvPr>
            <p:ph sz="half" idx="1"/>
          </p:nvPr>
        </p:nvSpPr>
        <p:spPr>
          <a:xfrm>
            <a:off x="176294" y="1223012"/>
            <a:ext cx="8535905" cy="5139150"/>
          </a:xfrm>
        </p:spPr>
        <p:txBody>
          <a:bodyPr vert="horz" lIns="91440" tIns="45720" rIns="91440" bIns="45720" rtlCol="0" anchor="ctr">
            <a:normAutofit/>
          </a:bodyPr>
          <a:lstStyle/>
          <a:p>
            <a:pPr marL="0" indent="0">
              <a:buNone/>
            </a:pPr>
            <a:r>
              <a:rPr lang="en-US" sz="2400" b="1" dirty="0"/>
              <a:t>Pupils :</a:t>
            </a:r>
          </a:p>
          <a:p>
            <a:pPr marL="0" indent="0">
              <a:buNone/>
            </a:pPr>
            <a:endParaRPr lang="en-US" sz="2400" b="1" dirty="0"/>
          </a:p>
          <a:p>
            <a:pPr>
              <a:buClr>
                <a:srgbClr val="FF0090"/>
              </a:buClr>
              <a:buFont typeface="Wingdings" pitchFamily="2" charset="2"/>
              <a:buChar char="ü"/>
            </a:pPr>
            <a:r>
              <a:rPr lang="en-US" sz="2400" dirty="0"/>
              <a:t>develop </a:t>
            </a:r>
            <a:r>
              <a:rPr lang="en-US" sz="2400" b="1" u="sng" dirty="0"/>
              <a:t>detailed knowledge and skills across the curriculum</a:t>
            </a:r>
          </a:p>
          <a:p>
            <a:pPr>
              <a:buClr>
                <a:srgbClr val="FF0090"/>
              </a:buClr>
              <a:buFont typeface="Wingdings" pitchFamily="2" charset="2"/>
              <a:buChar char="ü"/>
            </a:pPr>
            <a:r>
              <a:rPr lang="en-US" sz="2400" dirty="0"/>
              <a:t>their  work across the curriculum is of good quality</a:t>
            </a:r>
          </a:p>
          <a:p>
            <a:pPr>
              <a:buClr>
                <a:srgbClr val="FF0090"/>
              </a:buClr>
              <a:buFont typeface="Wingdings" pitchFamily="2" charset="2"/>
              <a:buChar char="ü"/>
            </a:pPr>
            <a:r>
              <a:rPr lang="en-US" sz="2400" dirty="0"/>
              <a:t>are ready for the next stage</a:t>
            </a:r>
          </a:p>
          <a:p>
            <a:pPr>
              <a:buClr>
                <a:srgbClr val="FF0090"/>
              </a:buClr>
              <a:buFont typeface="Wingdings" pitchFamily="2" charset="2"/>
              <a:buChar char="ü"/>
            </a:pPr>
            <a:r>
              <a:rPr lang="en-US" sz="2400" dirty="0"/>
              <a:t>with SENd achieve best possible outcomes</a:t>
            </a:r>
          </a:p>
          <a:p>
            <a:pPr>
              <a:buClr>
                <a:srgbClr val="FF0090"/>
              </a:buClr>
              <a:buFont typeface="Wingdings" pitchFamily="2" charset="2"/>
              <a:buChar char="ü"/>
            </a:pPr>
            <a:r>
              <a:rPr lang="en-US" sz="2400" dirty="0"/>
              <a:t>read widely and with fluency and comprehension </a:t>
            </a:r>
          </a:p>
          <a:p>
            <a:pPr>
              <a:buClr>
                <a:srgbClr val="FF0090"/>
              </a:buClr>
              <a:buFont typeface="Wingdings" pitchFamily="2" charset="2"/>
              <a:buChar char="ü"/>
            </a:pPr>
            <a:r>
              <a:rPr lang="en-US" sz="2400" b="1" u="sng" dirty="0"/>
              <a:t>apply mathematical knowledge </a:t>
            </a:r>
            <a:r>
              <a:rPr lang="en-US" sz="2400" dirty="0"/>
              <a:t>and concepts and procedures </a:t>
            </a:r>
          </a:p>
          <a:p>
            <a:pPr marL="0" indent="0">
              <a:buClr>
                <a:srgbClr val="FF0090"/>
              </a:buClr>
              <a:buNone/>
            </a:pPr>
            <a:endParaRPr lang="en-US" sz="3600" dirty="0"/>
          </a:p>
          <a:p>
            <a:endParaRPr lang="en-US" sz="500" dirty="0"/>
          </a:p>
          <a:p>
            <a:endParaRPr lang="en-US" sz="500" dirty="0"/>
          </a:p>
        </p:txBody>
      </p:sp>
      <p:sp>
        <p:nvSpPr>
          <p:cNvPr id="2" name="Rectangle 1">
            <a:extLst>
              <a:ext uri="{FF2B5EF4-FFF2-40B4-BE49-F238E27FC236}">
                <a16:creationId xmlns:a16="http://schemas.microsoft.com/office/drawing/2014/main" id="{719E3B38-9C13-F04D-818F-57BB80739556}"/>
              </a:ext>
            </a:extLst>
          </p:cNvPr>
          <p:cNvSpPr/>
          <p:nvPr/>
        </p:nvSpPr>
        <p:spPr>
          <a:xfrm flipH="1">
            <a:off x="176295" y="508000"/>
            <a:ext cx="8791410" cy="535532"/>
          </a:xfrm>
          <a:prstGeom prst="rect">
            <a:avLst/>
          </a:prstGeom>
        </p:spPr>
        <p:txBody>
          <a:bodyPr wrap="square">
            <a:spAutoFit/>
          </a:bodyPr>
          <a:lstStyle/>
          <a:p>
            <a:pPr>
              <a:lnSpc>
                <a:spcPct val="90000"/>
              </a:lnSpc>
              <a:spcBef>
                <a:spcPct val="0"/>
              </a:spcBef>
              <a:spcAft>
                <a:spcPts val="600"/>
              </a:spcAft>
            </a:pPr>
            <a:r>
              <a:rPr lang="en-US" sz="3200" b="1" dirty="0">
                <a:solidFill>
                  <a:srgbClr val="FF0090"/>
                </a:solidFill>
                <a:ea typeface="+mj-ea"/>
                <a:cs typeface="+mj-cs"/>
              </a:rPr>
              <a:t>IMPACT</a:t>
            </a:r>
          </a:p>
        </p:txBody>
      </p:sp>
    </p:spTree>
    <p:extLst>
      <p:ext uri="{BB962C8B-B14F-4D97-AF65-F5344CB8AC3E}">
        <p14:creationId xmlns:p14="http://schemas.microsoft.com/office/powerpoint/2010/main" val="191517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E0DD0-A9C5-644E-AD8A-98313B648949}"/>
              </a:ext>
            </a:extLst>
          </p:cNvPr>
          <p:cNvSpPr>
            <a:spLocks noGrp="1"/>
          </p:cNvSpPr>
          <p:nvPr>
            <p:ph type="title"/>
          </p:nvPr>
        </p:nvSpPr>
        <p:spPr/>
        <p:txBody>
          <a:bodyPr vert="horz" lIns="91440" tIns="45720" rIns="91440" bIns="45720" rtlCol="0" anchor="ctr">
            <a:normAutofit/>
          </a:bodyPr>
          <a:lstStyle/>
          <a:p>
            <a:r>
              <a:rPr lang="en-US" sz="3200" b="1" kern="1200" dirty="0">
                <a:solidFill>
                  <a:srgbClr val="FF0090"/>
                </a:solidFill>
                <a:latin typeface="+mn-lt"/>
                <a:ea typeface="+mj-ea"/>
                <a:cs typeface="+mj-cs"/>
              </a:rPr>
              <a:t>New Key Themes: </a:t>
            </a:r>
            <a:br>
              <a:rPr lang="en-US" b="1" kern="1200" dirty="0">
                <a:solidFill>
                  <a:srgbClr val="FF0090"/>
                </a:solidFill>
                <a:latin typeface="+mn-lt"/>
                <a:ea typeface="+mj-ea"/>
                <a:cs typeface="+mj-cs"/>
              </a:rPr>
            </a:br>
            <a:endParaRPr lang="en-US" b="1" kern="1200" dirty="0">
              <a:solidFill>
                <a:srgbClr val="FF0090"/>
              </a:solidFill>
              <a:latin typeface="+mn-lt"/>
              <a:ea typeface="+mj-ea"/>
              <a:cs typeface="+mj-cs"/>
            </a:endParaRPr>
          </a:p>
        </p:txBody>
      </p:sp>
      <p:graphicFrame>
        <p:nvGraphicFramePr>
          <p:cNvPr id="8" name="Content Placeholder 5">
            <a:extLst>
              <a:ext uri="{FF2B5EF4-FFF2-40B4-BE49-F238E27FC236}">
                <a16:creationId xmlns:a16="http://schemas.microsoft.com/office/drawing/2014/main" id="{B1A8DCAB-270C-4554-B5CD-DBE6756C9FD8}"/>
              </a:ext>
            </a:extLst>
          </p:cNvPr>
          <p:cNvGraphicFramePr>
            <a:graphicFrameLocks noGrp="1"/>
          </p:cNvGraphicFramePr>
          <p:nvPr>
            <p:ph sz="half" idx="1"/>
            <p:extLst>
              <p:ext uri="{D42A27DB-BD31-4B8C-83A1-F6EECF244321}">
                <p14:modId xmlns:p14="http://schemas.microsoft.com/office/powerpoint/2010/main" val="3968546013"/>
              </p:ext>
            </p:extLst>
          </p:nvPr>
        </p:nvGraphicFramePr>
        <p:xfrm>
          <a:off x="139700" y="977900"/>
          <a:ext cx="8826500" cy="519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E59428C-A729-0A44-B2E4-B4B26FFD3621}"/>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normAutofit/>
          </a:bodyPr>
          <a:lstStyle/>
          <a:p>
            <a:pPr algn="r">
              <a:spcAft>
                <a:spcPts val="600"/>
              </a:spcAft>
            </a:pPr>
            <a:fld id="{F3842990-B426-B44A-973A-253BFC5036BE}" type="slidenum">
              <a:rPr lang="en-US" sz="1200" smtClean="0">
                <a:solidFill>
                  <a:schemeClr val="tx1">
                    <a:tint val="75000"/>
                  </a:schemeClr>
                </a:solidFill>
              </a:rPr>
              <a:pPr algn="r">
                <a:spcAft>
                  <a:spcPts val="600"/>
                </a:spcAft>
              </a:pPr>
              <a:t>5</a:t>
            </a:fld>
            <a:endParaRPr lang="en-US" sz="1200" dirty="0">
              <a:solidFill>
                <a:schemeClr val="tx1">
                  <a:tint val="75000"/>
                </a:schemeClr>
              </a:solidFill>
            </a:endParaRPr>
          </a:p>
        </p:txBody>
      </p:sp>
    </p:spTree>
    <p:extLst>
      <p:ext uri="{BB962C8B-B14F-4D97-AF65-F5344CB8AC3E}">
        <p14:creationId xmlns:p14="http://schemas.microsoft.com/office/powerpoint/2010/main" val="39462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EDEE-D1F8-C34F-9744-86B2D245E439}"/>
              </a:ext>
            </a:extLst>
          </p:cNvPr>
          <p:cNvSpPr>
            <a:spLocks noGrp="1"/>
          </p:cNvSpPr>
          <p:nvPr>
            <p:ph type="title"/>
          </p:nvPr>
        </p:nvSpPr>
        <p:spPr>
          <a:xfrm>
            <a:off x="127000" y="101601"/>
            <a:ext cx="8388350" cy="1282700"/>
          </a:xfrm>
        </p:spPr>
        <p:txBody>
          <a:bodyPr>
            <a:normAutofit/>
          </a:bodyPr>
          <a:lstStyle/>
          <a:p>
            <a:r>
              <a:rPr lang="en-US" sz="3200" b="1" dirty="0">
                <a:solidFill>
                  <a:srgbClr val="FF0090"/>
                </a:solidFill>
                <a:latin typeface="+mn-lt"/>
              </a:rPr>
              <a:t>Curriculum 2019 and beyond</a:t>
            </a:r>
            <a:r>
              <a:rPr lang="is-IS" b="1">
                <a:solidFill>
                  <a:srgbClr val="FF0090"/>
                </a:solidFill>
              </a:rPr>
              <a:t>….</a:t>
            </a:r>
            <a:endParaRPr lang="en-GB" dirty="0"/>
          </a:p>
        </p:txBody>
      </p:sp>
      <p:sp>
        <p:nvSpPr>
          <p:cNvPr id="4" name="Rectangle 3">
            <a:extLst>
              <a:ext uri="{FF2B5EF4-FFF2-40B4-BE49-F238E27FC236}">
                <a16:creationId xmlns:a16="http://schemas.microsoft.com/office/drawing/2014/main" id="{403F26F7-CBE7-F942-8483-B50B7C375616}"/>
              </a:ext>
            </a:extLst>
          </p:cNvPr>
          <p:cNvSpPr/>
          <p:nvPr/>
        </p:nvSpPr>
        <p:spPr>
          <a:xfrm>
            <a:off x="127000" y="1084217"/>
            <a:ext cx="8763000" cy="6882156"/>
          </a:xfrm>
          <a:prstGeom prst="rect">
            <a:avLst/>
          </a:prstGeom>
        </p:spPr>
        <p:txBody>
          <a:bodyPr wrap="square">
            <a:spAutoFit/>
          </a:bodyPr>
          <a:lstStyle/>
          <a:p>
            <a:pPr algn="ctr"/>
            <a:r>
              <a:rPr lang="en-GB" sz="2400" b="1" dirty="0">
                <a:solidFill>
                  <a:srgbClr val="FF0090"/>
                </a:solidFill>
              </a:rPr>
              <a:t>Remember!</a:t>
            </a:r>
          </a:p>
          <a:p>
            <a:pPr marL="342900" indent="-342900">
              <a:buFont typeface="Wingdings" pitchFamily="2" charset="2"/>
              <a:buChar char="Ø"/>
            </a:pPr>
            <a:r>
              <a:rPr lang="en-GB" sz="2400" dirty="0"/>
              <a:t>Each subject needs to be designed and delivered in a way that allows pupils to</a:t>
            </a:r>
            <a:r>
              <a:rPr lang="en-GB" sz="2400" b="1" dirty="0"/>
              <a:t> transfer key knowledge to long-term memory</a:t>
            </a:r>
            <a:r>
              <a:rPr lang="en-GB" sz="2400" dirty="0"/>
              <a:t>;</a:t>
            </a:r>
          </a:p>
          <a:p>
            <a:pPr marL="342900" indent="-342900">
              <a:buFont typeface="Wingdings" pitchFamily="2" charset="2"/>
              <a:buChar char="Ø"/>
            </a:pPr>
            <a:endParaRPr lang="en-GB" sz="2400" dirty="0"/>
          </a:p>
          <a:p>
            <a:pPr marL="342900" indent="-342900">
              <a:buFont typeface="Wingdings" pitchFamily="2" charset="2"/>
              <a:buChar char="Ø"/>
            </a:pPr>
            <a:r>
              <a:rPr lang="en-GB" sz="2400" dirty="0"/>
              <a:t> and is </a:t>
            </a:r>
            <a:r>
              <a:rPr lang="en-GB" sz="2400" b="1" dirty="0">
                <a:solidFill>
                  <a:srgbClr val="FF0090"/>
                </a:solidFill>
              </a:rPr>
              <a:t>sequenced </a:t>
            </a:r>
            <a:r>
              <a:rPr lang="en-GB" sz="2400" dirty="0"/>
              <a:t>so that </a:t>
            </a:r>
            <a:r>
              <a:rPr lang="en-GB" sz="2400" b="1" dirty="0"/>
              <a:t>new knowledge </a:t>
            </a:r>
            <a:r>
              <a:rPr lang="en-GB" sz="2400" dirty="0"/>
              <a:t>and</a:t>
            </a:r>
            <a:r>
              <a:rPr lang="en-GB" sz="2400" b="1" dirty="0"/>
              <a:t> skills build on what has been taught before and towards defined end points. </a:t>
            </a:r>
          </a:p>
          <a:p>
            <a:pPr marL="342900" indent="-342900">
              <a:buFont typeface="Wingdings" pitchFamily="2" charset="2"/>
              <a:buChar char="Ø"/>
            </a:pPr>
            <a:endParaRPr lang="en-GB" sz="2400" b="1" dirty="0"/>
          </a:p>
          <a:p>
            <a:pPr marL="342900" indent="-342900">
              <a:buFont typeface="Wingdings" pitchFamily="2" charset="2"/>
              <a:buChar char="Ø"/>
            </a:pPr>
            <a:r>
              <a:rPr lang="en-GB" sz="2400" dirty="0"/>
              <a:t>The content chosen is the </a:t>
            </a:r>
            <a:r>
              <a:rPr lang="en-GB" sz="2400" b="1" dirty="0"/>
              <a:t>most useful,</a:t>
            </a:r>
            <a:r>
              <a:rPr lang="en-GB" sz="2400" dirty="0"/>
              <a:t> taught in a </a:t>
            </a:r>
            <a:r>
              <a:rPr lang="en-GB" sz="2400" b="1" dirty="0"/>
              <a:t>logical progression, systematically and explicitly </a:t>
            </a:r>
            <a:r>
              <a:rPr lang="en-GB" sz="2400" dirty="0"/>
              <a:t>enough for all pupils to acquire the </a:t>
            </a:r>
            <a:r>
              <a:rPr lang="en-GB" sz="2400" b="1" dirty="0"/>
              <a:t>intended knowledge and skills.</a:t>
            </a:r>
          </a:p>
          <a:p>
            <a:pPr marL="342900" indent="-342900">
              <a:buFont typeface="Wingdings" pitchFamily="2" charset="2"/>
              <a:buChar char="Ø"/>
            </a:pPr>
            <a:endParaRPr lang="en-GB" sz="2400" b="1" dirty="0"/>
          </a:p>
          <a:p>
            <a:pPr algn="ctr"/>
            <a:endParaRPr lang="en-GB" sz="2400" b="1" dirty="0"/>
          </a:p>
          <a:p>
            <a:pPr algn="ctr"/>
            <a:endParaRPr lang="en-GB" sz="2400" dirty="0">
              <a:solidFill>
                <a:srgbClr val="C00000"/>
              </a:solidFill>
            </a:endParaRPr>
          </a:p>
          <a:p>
            <a:endParaRPr lang="en-GB" sz="2400" dirty="0">
              <a:solidFill>
                <a:srgbClr val="C00000"/>
              </a:solidFill>
            </a:endParaRPr>
          </a:p>
          <a:p>
            <a:endParaRPr lang="en-GB" dirty="0">
              <a:solidFill>
                <a:srgbClr val="C00000"/>
              </a:solidFill>
            </a:endParaRPr>
          </a:p>
          <a:p>
            <a:endParaRPr lang="en-GB" dirty="0">
              <a:solidFill>
                <a:srgbClr val="C00000"/>
              </a:solidFill>
            </a:endParaRPr>
          </a:p>
          <a:p>
            <a:endParaRPr lang="en-GB" dirty="0">
              <a:solidFill>
                <a:srgbClr val="C00000"/>
              </a:solidFill>
            </a:endParaRPr>
          </a:p>
          <a:p>
            <a:r>
              <a:rPr lang="en-GB" dirty="0">
                <a:solidFill>
                  <a:srgbClr val="C00000"/>
                </a:solidFill>
              </a:rPr>
              <a:t>Para 168</a:t>
            </a:r>
          </a:p>
          <a:p>
            <a:endParaRPr lang="en-GB" dirty="0">
              <a:solidFill>
                <a:srgbClr val="C00000"/>
              </a:solidFill>
            </a:endParaRPr>
          </a:p>
          <a:p>
            <a:endParaRPr lang="en-GB" dirty="0"/>
          </a:p>
        </p:txBody>
      </p:sp>
    </p:spTree>
    <p:extLst>
      <p:ext uri="{BB962C8B-B14F-4D97-AF65-F5344CB8AC3E}">
        <p14:creationId xmlns:p14="http://schemas.microsoft.com/office/powerpoint/2010/main" val="356982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7454-000E-C043-BEFA-FEAC0A2AC0F4}"/>
              </a:ext>
            </a:extLst>
          </p:cNvPr>
          <p:cNvSpPr>
            <a:spLocks noGrp="1"/>
          </p:cNvSpPr>
          <p:nvPr>
            <p:ph type="title"/>
          </p:nvPr>
        </p:nvSpPr>
        <p:spPr>
          <a:xfrm>
            <a:off x="279913" y="-151845"/>
            <a:ext cx="6166415" cy="1554652"/>
          </a:xfrm>
        </p:spPr>
        <p:txBody>
          <a:bodyPr vert="horz" lIns="91440" tIns="45720" rIns="91440" bIns="45720" rtlCol="0" anchor="ctr">
            <a:normAutofit/>
          </a:bodyPr>
          <a:lstStyle/>
          <a:p>
            <a:r>
              <a:rPr lang="en-US" sz="3200" b="1" kern="1200" dirty="0">
                <a:solidFill>
                  <a:srgbClr val="FF0090"/>
                </a:solidFill>
                <a:latin typeface="+mn-lt"/>
                <a:ea typeface="+mj-ea"/>
                <a:cs typeface="+mj-cs"/>
              </a:rPr>
              <a:t>Implementation</a:t>
            </a:r>
            <a:r>
              <a:rPr lang="en-US" sz="3850" b="1"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22CD0EBC-11E6-9F47-8E7A-3640FD223A01}"/>
              </a:ext>
            </a:extLst>
          </p:cNvPr>
          <p:cNvSpPr>
            <a:spLocks noGrp="1"/>
          </p:cNvSpPr>
          <p:nvPr>
            <p:ph sz="half" idx="1"/>
          </p:nvPr>
        </p:nvSpPr>
        <p:spPr>
          <a:xfrm>
            <a:off x="279913" y="1549401"/>
            <a:ext cx="5605629" cy="3835399"/>
          </a:xfrm>
        </p:spPr>
        <p:txBody>
          <a:bodyPr vert="horz" lIns="91440" tIns="45720" rIns="91440" bIns="45720" rtlCol="0" anchor="ctr">
            <a:noAutofit/>
          </a:bodyPr>
          <a:lstStyle/>
          <a:p>
            <a:pPr marL="0" indent="0">
              <a:buNone/>
            </a:pPr>
            <a:r>
              <a:rPr lang="en-US" sz="2400" b="1" dirty="0"/>
              <a:t>Key Points:</a:t>
            </a:r>
          </a:p>
          <a:p>
            <a:pPr marL="0" indent="0">
              <a:buNone/>
            </a:pPr>
            <a:r>
              <a:rPr lang="en-US" sz="2400" dirty="0"/>
              <a:t>Teachers:</a:t>
            </a:r>
          </a:p>
          <a:p>
            <a:pPr>
              <a:buClr>
                <a:srgbClr val="FF0090"/>
              </a:buClr>
              <a:buFont typeface="Wingdings" pitchFamily="2" charset="2"/>
              <a:buChar char="Ø"/>
            </a:pPr>
            <a:r>
              <a:rPr lang="en-US" sz="2400" dirty="0"/>
              <a:t>promote subject discussions</a:t>
            </a:r>
          </a:p>
          <a:p>
            <a:pPr>
              <a:buClr>
                <a:srgbClr val="FF0090"/>
              </a:buClr>
              <a:buFont typeface="Wingdings" pitchFamily="2" charset="2"/>
              <a:buChar char="Ø"/>
            </a:pPr>
            <a:r>
              <a:rPr lang="en-US" sz="2400" dirty="0"/>
              <a:t>ensure work is demanding</a:t>
            </a:r>
          </a:p>
          <a:p>
            <a:pPr>
              <a:buClr>
                <a:srgbClr val="FF0090"/>
              </a:buClr>
              <a:buFont typeface="Wingdings" pitchFamily="2" charset="2"/>
              <a:buChar char="Ø"/>
            </a:pPr>
            <a:r>
              <a:rPr lang="en-US" sz="2400" dirty="0"/>
              <a:t>help pupils embed subject content into  long term memory</a:t>
            </a:r>
          </a:p>
          <a:p>
            <a:pPr>
              <a:buClr>
                <a:srgbClr val="FF0090"/>
              </a:buClr>
              <a:buFont typeface="Wingdings" pitchFamily="2" charset="2"/>
              <a:buChar char="Ø"/>
            </a:pPr>
            <a:r>
              <a:rPr lang="en-US" sz="2400" dirty="0"/>
              <a:t>Integrate new knowledge into larger ideas</a:t>
            </a:r>
          </a:p>
          <a:p>
            <a:pPr>
              <a:buClr>
                <a:srgbClr val="FF0090"/>
              </a:buClr>
              <a:buFont typeface="Wingdings" pitchFamily="2" charset="2"/>
              <a:buChar char="Ø"/>
            </a:pPr>
            <a:r>
              <a:rPr lang="en-US" sz="2400" dirty="0"/>
              <a:t>help pupils embed and use knowledge fluently</a:t>
            </a:r>
          </a:p>
          <a:p>
            <a:pPr>
              <a:buClr>
                <a:srgbClr val="FF0090"/>
              </a:buClr>
              <a:buFont typeface="Wingdings" pitchFamily="2" charset="2"/>
              <a:buChar char="Ø"/>
            </a:pPr>
            <a:r>
              <a:rPr lang="en-US" sz="2400" dirty="0"/>
              <a:t> ensure reading fluency, confidence and enjoyment is central </a:t>
            </a:r>
          </a:p>
        </p:txBody>
      </p:sp>
      <p:pic>
        <p:nvPicPr>
          <p:cNvPr id="7" name="Graphic 6" descr="Brain in head">
            <a:extLst>
              <a:ext uri="{FF2B5EF4-FFF2-40B4-BE49-F238E27FC236}">
                <a16:creationId xmlns:a16="http://schemas.microsoft.com/office/drawing/2014/main" id="{922BB0C2-3A4D-4115-844B-3DB2FA1D41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604200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7454-000E-C043-BEFA-FEAC0A2AC0F4}"/>
              </a:ext>
            </a:extLst>
          </p:cNvPr>
          <p:cNvSpPr>
            <a:spLocks noGrp="1"/>
          </p:cNvSpPr>
          <p:nvPr>
            <p:ph type="title"/>
          </p:nvPr>
        </p:nvSpPr>
        <p:spPr>
          <a:xfrm>
            <a:off x="419101" y="431800"/>
            <a:ext cx="6027228" cy="952500"/>
          </a:xfrm>
        </p:spPr>
        <p:txBody>
          <a:bodyPr vert="horz" lIns="91440" tIns="45720" rIns="91440" bIns="45720" rtlCol="0" anchor="ctr">
            <a:normAutofit/>
          </a:bodyPr>
          <a:lstStyle/>
          <a:p>
            <a:r>
              <a:rPr lang="en-US" sz="3200" b="1" kern="1200">
                <a:solidFill>
                  <a:srgbClr val="FF0090"/>
                </a:solidFill>
                <a:latin typeface="+mn-lt"/>
                <a:ea typeface="+mj-ea"/>
                <a:cs typeface="+mj-cs"/>
              </a:rPr>
              <a:t>Implementation EYFS </a:t>
            </a:r>
          </a:p>
        </p:txBody>
      </p:sp>
      <p:sp>
        <p:nvSpPr>
          <p:cNvPr id="3" name="Content Placeholder 2">
            <a:extLst>
              <a:ext uri="{FF2B5EF4-FFF2-40B4-BE49-F238E27FC236}">
                <a16:creationId xmlns:a16="http://schemas.microsoft.com/office/drawing/2014/main" id="{22CD0EBC-11E6-9F47-8E7A-3640FD223A01}"/>
              </a:ext>
            </a:extLst>
          </p:cNvPr>
          <p:cNvSpPr>
            <a:spLocks noGrp="1"/>
          </p:cNvSpPr>
          <p:nvPr>
            <p:ph sz="half" idx="1"/>
          </p:nvPr>
        </p:nvSpPr>
        <p:spPr>
          <a:xfrm>
            <a:off x="97593" y="1473201"/>
            <a:ext cx="5787950" cy="4542970"/>
          </a:xfrm>
        </p:spPr>
        <p:txBody>
          <a:bodyPr vert="horz" lIns="91440" tIns="45720" rIns="91440" bIns="45720" rtlCol="0" anchor="ctr">
            <a:normAutofit/>
          </a:bodyPr>
          <a:lstStyle/>
          <a:p>
            <a:pPr marL="0" indent="0">
              <a:buNone/>
            </a:pPr>
            <a:r>
              <a:rPr lang="en-US" sz="2400" b="1"/>
              <a:t>New Points:</a:t>
            </a:r>
          </a:p>
          <a:p>
            <a:pPr marL="0" indent="0">
              <a:buNone/>
            </a:pPr>
            <a:r>
              <a:rPr lang="en-US" sz="2400"/>
              <a:t>Teachers:</a:t>
            </a:r>
          </a:p>
          <a:p>
            <a:pPr>
              <a:buClr>
                <a:srgbClr val="FF0090"/>
              </a:buClr>
              <a:buFont typeface="Wingdings" pitchFamily="2" charset="2"/>
              <a:buChar char="Ø"/>
            </a:pPr>
            <a:r>
              <a:rPr lang="en-US" sz="2400"/>
              <a:t>promote discussions and vocabulary</a:t>
            </a:r>
          </a:p>
          <a:p>
            <a:pPr>
              <a:buClr>
                <a:srgbClr val="FF0090"/>
              </a:buClr>
              <a:buFont typeface="Wingdings" pitchFamily="2" charset="2"/>
              <a:buChar char="Ø"/>
            </a:pPr>
            <a:r>
              <a:rPr lang="en-US" sz="2400"/>
              <a:t> are experts in phonics/reading/develop  a love of reading/early math's fluency</a:t>
            </a:r>
          </a:p>
          <a:p>
            <a:pPr>
              <a:buClr>
                <a:srgbClr val="FF0090"/>
              </a:buClr>
              <a:buFont typeface="Wingdings" pitchFamily="2" charset="2"/>
              <a:buChar char="Ø"/>
            </a:pPr>
            <a:r>
              <a:rPr lang="en-US" sz="2400"/>
              <a:t>help children develop long term memory</a:t>
            </a:r>
          </a:p>
          <a:p>
            <a:pPr>
              <a:buClr>
                <a:srgbClr val="FF0090"/>
              </a:buClr>
              <a:buFont typeface="Wingdings" pitchFamily="2" charset="2"/>
              <a:buChar char="Ø"/>
            </a:pPr>
            <a:r>
              <a:rPr lang="en-US" sz="2400"/>
              <a:t>help children embed and integrate knowledge into larger ideas</a:t>
            </a:r>
          </a:p>
          <a:p>
            <a:pPr marL="0" indent="0">
              <a:buNone/>
            </a:pPr>
            <a:endParaRPr lang="en-US" sz="2100"/>
          </a:p>
        </p:txBody>
      </p:sp>
      <p:pic>
        <p:nvPicPr>
          <p:cNvPr id="7" name="Graphic 6" descr="Brain in head">
            <a:extLst>
              <a:ext uri="{FF2B5EF4-FFF2-40B4-BE49-F238E27FC236}">
                <a16:creationId xmlns:a16="http://schemas.microsoft.com/office/drawing/2014/main" id="{922BB0C2-3A4D-4115-844B-3DB2FA1D41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721960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64F9-C70A-3C41-87F7-F83EAA02E313}"/>
              </a:ext>
            </a:extLst>
          </p:cNvPr>
          <p:cNvSpPr>
            <a:spLocks noGrp="1"/>
          </p:cNvSpPr>
          <p:nvPr>
            <p:ph type="title"/>
          </p:nvPr>
        </p:nvSpPr>
        <p:spPr>
          <a:xfrm>
            <a:off x="190500" y="365127"/>
            <a:ext cx="8324850" cy="1222374"/>
          </a:xfrm>
        </p:spPr>
        <p:txBody>
          <a:bodyPr/>
          <a:lstStyle/>
          <a:p>
            <a:r>
              <a:rPr lang="en-US" sz="3200" b="1">
                <a:solidFill>
                  <a:srgbClr val="FF0090"/>
                </a:solidFill>
                <a:effectLst>
                  <a:innerShdw blurRad="63500" dist="101600" dir="18900000">
                    <a:prstClr val="black">
                      <a:alpha val="50000"/>
                    </a:prstClr>
                  </a:innerShdw>
                </a:effectLst>
                <a:latin typeface="+mn-lt"/>
              </a:rPr>
              <a:t>Memory: Underlying research </a:t>
            </a:r>
            <a:br>
              <a:rPr lang="en-US">
                <a:solidFill>
                  <a:srgbClr val="00B0F0"/>
                </a:solidFill>
                <a:effectLst>
                  <a:innerShdw blurRad="63500" dist="101600" dir="18900000">
                    <a:prstClr val="black">
                      <a:alpha val="50000"/>
                    </a:prstClr>
                  </a:innerShdw>
                </a:effectLst>
              </a:rPr>
            </a:br>
            <a:endParaRPr lang="en-GB"/>
          </a:p>
        </p:txBody>
      </p:sp>
      <p:sp>
        <p:nvSpPr>
          <p:cNvPr id="3" name="Content Placeholder 2">
            <a:extLst>
              <a:ext uri="{FF2B5EF4-FFF2-40B4-BE49-F238E27FC236}">
                <a16:creationId xmlns:a16="http://schemas.microsoft.com/office/drawing/2014/main" id="{D9B02C4F-F5F4-A245-9ACF-83781A58F655}"/>
              </a:ext>
            </a:extLst>
          </p:cNvPr>
          <p:cNvSpPr>
            <a:spLocks noGrp="1"/>
          </p:cNvSpPr>
          <p:nvPr>
            <p:ph sz="half" idx="1"/>
          </p:nvPr>
        </p:nvSpPr>
        <p:spPr>
          <a:xfrm>
            <a:off x="190500" y="1371600"/>
            <a:ext cx="8324850" cy="4805363"/>
          </a:xfrm>
        </p:spPr>
        <p:txBody>
          <a:bodyPr/>
          <a:lstStyle/>
          <a:p>
            <a:pPr>
              <a:buFont typeface="Wingdings" pitchFamily="2" charset="2"/>
              <a:buChar char="Ø"/>
            </a:pPr>
            <a:r>
              <a:rPr lang="en-GB" sz="2400" b="0"/>
              <a:t>Long-term memory consists of a range of </a:t>
            </a:r>
            <a:r>
              <a:rPr lang="en-GB" sz="2400" b="0">
                <a:solidFill>
                  <a:srgbClr val="C00000"/>
                </a:solidFill>
              </a:rPr>
              <a:t>schemata</a:t>
            </a:r>
            <a:r>
              <a:rPr lang="en-GB" sz="2400" b="0"/>
              <a:t>. These are complex structures that </a:t>
            </a:r>
            <a:r>
              <a:rPr lang="en-GB" sz="2400" b="0" i="1">
                <a:solidFill>
                  <a:srgbClr val="C00000"/>
                </a:solidFill>
              </a:rPr>
              <a:t>link knowledge, create meaning and allow skills to be performed</a:t>
            </a:r>
            <a:r>
              <a:rPr lang="en-GB" sz="2400" b="0"/>
              <a:t>. They are built up over time</a:t>
            </a:r>
            <a:endParaRPr lang="en-GB" sz="2400"/>
          </a:p>
          <a:p>
            <a:pPr>
              <a:buFont typeface="Wingdings" pitchFamily="2" charset="2"/>
              <a:buChar char="Ø"/>
            </a:pPr>
            <a:endParaRPr lang="en-GB" sz="2400" b="0"/>
          </a:p>
          <a:p>
            <a:pPr>
              <a:buFont typeface="Wingdings" pitchFamily="2" charset="2"/>
              <a:buChar char="Ø"/>
            </a:pPr>
            <a:r>
              <a:rPr lang="en-GB" sz="2400" b="0"/>
              <a:t>Learning is about developing those schemata through </a:t>
            </a:r>
            <a:r>
              <a:rPr lang="en-GB" sz="2400" b="0" i="1">
                <a:solidFill>
                  <a:srgbClr val="C00000"/>
                </a:solidFill>
              </a:rPr>
              <a:t>acquiring knowledge and making connections </a:t>
            </a:r>
            <a:r>
              <a:rPr lang="en-GB" sz="2400" b="0"/>
              <a:t>with different schemata</a:t>
            </a:r>
          </a:p>
          <a:p>
            <a:pPr marL="0" indent="0">
              <a:buNone/>
            </a:pPr>
            <a:endParaRPr lang="en-GB" sz="2400" b="0"/>
          </a:p>
          <a:p>
            <a:pPr>
              <a:buFont typeface="Wingdings" pitchFamily="2" charset="2"/>
              <a:buChar char="Ø"/>
            </a:pPr>
            <a:r>
              <a:rPr lang="en-GB" sz="2400" b="0" i="1">
                <a:solidFill>
                  <a:srgbClr val="C00000"/>
                </a:solidFill>
              </a:rPr>
              <a:t>Deep learning requires cognitive load (learning is hard!), </a:t>
            </a:r>
            <a:r>
              <a:rPr lang="en-GB" sz="2400" b="0"/>
              <a:t>but it must be relevant to the task and help rather than hinder learning. ( </a:t>
            </a:r>
            <a:r>
              <a:rPr lang="en-GB" sz="2000" b="0" i="1"/>
              <a:t>Vygotsky ZOR) </a:t>
            </a:r>
          </a:p>
          <a:p>
            <a:endParaRPr lang="en-GB" sz="2400" b="0"/>
          </a:p>
          <a:p>
            <a:endParaRPr lang="en-GB"/>
          </a:p>
        </p:txBody>
      </p:sp>
    </p:spTree>
    <p:extLst>
      <p:ext uri="{BB962C8B-B14F-4D97-AF65-F5344CB8AC3E}">
        <p14:creationId xmlns:p14="http://schemas.microsoft.com/office/powerpoint/2010/main" val="3102616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364778" y="655688"/>
            <a:ext cx="79410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altLang="en-US" sz="3200" b="1">
                <a:solidFill>
                  <a:srgbClr val="FF0090"/>
                </a:solidFill>
                <a:effectLst>
                  <a:outerShdw blurRad="38100" dist="38100" dir="2700000" algn="tl">
                    <a:srgbClr val="FFFFFF"/>
                  </a:outerShdw>
                </a:effectLst>
              </a:rPr>
              <a:t>The Learning Process</a:t>
            </a:r>
          </a:p>
        </p:txBody>
      </p:sp>
      <p:sp>
        <p:nvSpPr>
          <p:cNvPr id="89093" name="Text Box 5"/>
          <p:cNvSpPr txBox="1">
            <a:spLocks noChangeArrowheads="1"/>
          </p:cNvSpPr>
          <p:nvPr/>
        </p:nvSpPr>
        <p:spPr bwMode="auto">
          <a:xfrm>
            <a:off x="364778" y="1699073"/>
            <a:ext cx="1219200" cy="70788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defRPr/>
            </a:pPr>
            <a:r>
              <a:rPr lang="en-US" altLang="en-US" sz="2000" b="1"/>
              <a:t>Sensory</a:t>
            </a:r>
          </a:p>
          <a:p>
            <a:pPr>
              <a:defRPr/>
            </a:pPr>
            <a:r>
              <a:rPr lang="en-US" altLang="en-US" sz="2000" b="1"/>
              <a:t>Memory</a:t>
            </a:r>
            <a:endParaRPr lang="en-US" altLang="en-US" b="1"/>
          </a:p>
        </p:txBody>
      </p:sp>
      <p:sp>
        <p:nvSpPr>
          <p:cNvPr id="89094" name="Text Box 6"/>
          <p:cNvSpPr txBox="1">
            <a:spLocks noChangeArrowheads="1"/>
          </p:cNvSpPr>
          <p:nvPr/>
        </p:nvSpPr>
        <p:spPr bwMode="auto">
          <a:xfrm>
            <a:off x="2123728" y="1837803"/>
            <a:ext cx="1686272" cy="70788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defRPr/>
            </a:pPr>
            <a:r>
              <a:rPr lang="en-US" altLang="en-US" sz="2000" b="1"/>
              <a:t>Limbic</a:t>
            </a:r>
          </a:p>
          <a:p>
            <a:pPr>
              <a:defRPr/>
            </a:pPr>
            <a:r>
              <a:rPr lang="en-US" altLang="en-US" sz="2000" b="1"/>
              <a:t>System</a:t>
            </a:r>
            <a:endParaRPr lang="en-US" altLang="en-US" b="1"/>
          </a:p>
        </p:txBody>
      </p:sp>
      <p:sp>
        <p:nvSpPr>
          <p:cNvPr id="89095" name="Text Box 7"/>
          <p:cNvSpPr txBox="1">
            <a:spLocks noChangeArrowheads="1"/>
          </p:cNvSpPr>
          <p:nvPr/>
        </p:nvSpPr>
        <p:spPr bwMode="auto">
          <a:xfrm>
            <a:off x="4572002" y="1483858"/>
            <a:ext cx="1425031" cy="10156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defRPr/>
            </a:pPr>
            <a:r>
              <a:rPr lang="en-US" altLang="en-US" sz="2000" b="1"/>
              <a:t>Short-term</a:t>
            </a:r>
          </a:p>
          <a:p>
            <a:pPr>
              <a:defRPr/>
            </a:pPr>
            <a:r>
              <a:rPr lang="en-US" altLang="en-US" sz="2000" b="1"/>
              <a:t>Memory</a:t>
            </a:r>
            <a:endParaRPr lang="en-US" altLang="en-US" b="1"/>
          </a:p>
        </p:txBody>
      </p:sp>
      <p:sp>
        <p:nvSpPr>
          <p:cNvPr id="89096" name="Text Box 8"/>
          <p:cNvSpPr txBox="1">
            <a:spLocks noChangeArrowheads="1"/>
          </p:cNvSpPr>
          <p:nvPr/>
        </p:nvSpPr>
        <p:spPr bwMode="auto">
          <a:xfrm>
            <a:off x="6660232" y="1799238"/>
            <a:ext cx="1874168" cy="70788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defRPr/>
            </a:pPr>
            <a:r>
              <a:rPr lang="en-US" altLang="en-US" sz="2000" b="1"/>
              <a:t>Long-term</a:t>
            </a:r>
          </a:p>
          <a:p>
            <a:pPr>
              <a:defRPr/>
            </a:pPr>
            <a:r>
              <a:rPr lang="en-US" altLang="en-US" sz="2000" b="1"/>
              <a:t>Memory</a:t>
            </a:r>
            <a:endParaRPr lang="en-US" altLang="en-US" b="1"/>
          </a:p>
        </p:txBody>
      </p:sp>
      <p:sp>
        <p:nvSpPr>
          <p:cNvPr id="89097" name="AutoShape 9"/>
          <p:cNvSpPr>
            <a:spLocks noChangeArrowheads="1"/>
          </p:cNvSpPr>
          <p:nvPr/>
        </p:nvSpPr>
        <p:spPr bwMode="auto">
          <a:xfrm>
            <a:off x="609600" y="3007897"/>
            <a:ext cx="1219200" cy="1676400"/>
          </a:xfrm>
          <a:prstGeom prst="rightArrowCallout">
            <a:avLst>
              <a:gd name="adj1" fmla="val 34375"/>
              <a:gd name="adj2" fmla="val 34375"/>
              <a:gd name="adj3" fmla="val 16667"/>
              <a:gd name="adj4" fmla="val 6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tLang="en-US" sz="1600">
              <a:latin typeface="Geneva" charset="0"/>
            </a:endParaRPr>
          </a:p>
        </p:txBody>
      </p:sp>
      <p:sp>
        <p:nvSpPr>
          <p:cNvPr id="89098" name="AutoShape 10"/>
          <p:cNvSpPr>
            <a:spLocks noChangeArrowheads="1"/>
          </p:cNvSpPr>
          <p:nvPr/>
        </p:nvSpPr>
        <p:spPr bwMode="auto">
          <a:xfrm>
            <a:off x="2009775" y="3033243"/>
            <a:ext cx="2286000" cy="1600200"/>
          </a:xfrm>
          <a:prstGeom prst="rightArrowCallout">
            <a:avLst>
              <a:gd name="adj1" fmla="val 25000"/>
              <a:gd name="adj2" fmla="val 25000"/>
              <a:gd name="adj3" fmla="val 23810"/>
              <a:gd name="adj4" fmla="val 6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tLang="en-US"/>
          </a:p>
        </p:txBody>
      </p:sp>
      <p:sp>
        <p:nvSpPr>
          <p:cNvPr id="89099" name="AutoShape 11"/>
          <p:cNvSpPr>
            <a:spLocks noChangeArrowheads="1"/>
          </p:cNvSpPr>
          <p:nvPr/>
        </p:nvSpPr>
        <p:spPr bwMode="auto">
          <a:xfrm>
            <a:off x="4572000" y="2956988"/>
            <a:ext cx="1981200" cy="1919812"/>
          </a:xfrm>
          <a:prstGeom prst="rightArrowCallout">
            <a:avLst>
              <a:gd name="adj1" fmla="val 25000"/>
              <a:gd name="adj2" fmla="val 25000"/>
              <a:gd name="adj3" fmla="val 18841"/>
              <a:gd name="adj4" fmla="val 6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ctr">
              <a:defRPr/>
            </a:pPr>
            <a:endParaRPr lang="en-US" altLang="en-US"/>
          </a:p>
        </p:txBody>
      </p:sp>
      <p:sp>
        <p:nvSpPr>
          <p:cNvPr id="89100" name="AutoShape 12"/>
          <p:cNvSpPr>
            <a:spLocks noChangeArrowheads="1"/>
          </p:cNvSpPr>
          <p:nvPr/>
        </p:nvSpPr>
        <p:spPr bwMode="auto">
          <a:xfrm>
            <a:off x="6858000" y="2964591"/>
            <a:ext cx="1752600" cy="1912209"/>
          </a:xfrm>
          <a:prstGeom prst="rightArrowCallout">
            <a:avLst>
              <a:gd name="adj1" fmla="val 26087"/>
              <a:gd name="adj2" fmla="val 26087"/>
              <a:gd name="adj3" fmla="val 16667"/>
              <a:gd name="adj4" fmla="val 6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ctr">
              <a:defRPr/>
            </a:pPr>
            <a:endParaRPr lang="en-US" altLang="en-US"/>
          </a:p>
        </p:txBody>
      </p:sp>
      <p:sp>
        <p:nvSpPr>
          <p:cNvPr id="89101" name="Text Box 13"/>
          <p:cNvSpPr txBox="1">
            <a:spLocks noChangeArrowheads="1"/>
          </p:cNvSpPr>
          <p:nvPr/>
        </p:nvSpPr>
        <p:spPr bwMode="auto">
          <a:xfrm>
            <a:off x="533400" y="3320018"/>
            <a:ext cx="1115626" cy="73866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ltLang="en-US" sz="1400" b="1">
                <a:solidFill>
                  <a:srgbClr val="FF0090"/>
                </a:solidFill>
              </a:rPr>
              <a:t>Senses</a:t>
            </a:r>
          </a:p>
          <a:p>
            <a:pPr>
              <a:defRPr/>
            </a:pPr>
            <a:r>
              <a:rPr lang="en-US" altLang="en-US" sz="1400" b="1">
                <a:solidFill>
                  <a:srgbClr val="FF0090"/>
                </a:solidFill>
              </a:rPr>
              <a:t>receive</a:t>
            </a:r>
          </a:p>
          <a:p>
            <a:pPr>
              <a:defRPr/>
            </a:pPr>
            <a:r>
              <a:rPr lang="en-US" altLang="en-US" sz="1400" b="1">
                <a:solidFill>
                  <a:srgbClr val="FF0090"/>
                </a:solidFill>
              </a:rPr>
              <a:t>information</a:t>
            </a:r>
            <a:r>
              <a:rPr lang="en-US" altLang="en-US" sz="1400">
                <a:solidFill>
                  <a:srgbClr val="FF0000"/>
                </a:solidFill>
                <a:latin typeface="Comic Sans MS" charset="0"/>
              </a:rPr>
              <a:t>.</a:t>
            </a:r>
            <a:endParaRPr lang="en-US" altLang="en-US" sz="1600">
              <a:solidFill>
                <a:srgbClr val="FF0000"/>
              </a:solidFill>
              <a:latin typeface="Geneva" charset="0"/>
            </a:endParaRPr>
          </a:p>
        </p:txBody>
      </p:sp>
      <p:sp>
        <p:nvSpPr>
          <p:cNvPr id="89102" name="Text Box 14"/>
          <p:cNvSpPr txBox="1">
            <a:spLocks noChangeArrowheads="1"/>
          </p:cNvSpPr>
          <p:nvPr/>
        </p:nvSpPr>
        <p:spPr bwMode="auto">
          <a:xfrm>
            <a:off x="1981200" y="3371275"/>
            <a:ext cx="1828800" cy="116955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en-US" sz="1400" b="1">
                <a:solidFill>
                  <a:srgbClr val="FF0090"/>
                </a:solidFill>
              </a:rPr>
              <a:t>Brain determines</a:t>
            </a:r>
          </a:p>
          <a:p>
            <a:pPr>
              <a:defRPr/>
            </a:pPr>
            <a:r>
              <a:rPr lang="en-US" altLang="en-US" sz="1400" b="1">
                <a:solidFill>
                  <a:srgbClr val="FF0090"/>
                </a:solidFill>
              </a:rPr>
              <a:t>which information is emotionally</a:t>
            </a:r>
          </a:p>
          <a:p>
            <a:pPr>
              <a:defRPr/>
            </a:pPr>
            <a:r>
              <a:rPr lang="en-US" altLang="en-US" sz="1400" b="1">
                <a:solidFill>
                  <a:srgbClr val="FF0090"/>
                </a:solidFill>
              </a:rPr>
              <a:t>important enough to attend to</a:t>
            </a:r>
            <a:r>
              <a:rPr lang="en-US" altLang="en-US" sz="1400">
                <a:solidFill>
                  <a:srgbClr val="FF0000"/>
                </a:solidFill>
                <a:latin typeface="Comic Sans MS" charset="0"/>
              </a:rPr>
              <a:t>.</a:t>
            </a:r>
            <a:endParaRPr lang="en-US" altLang="en-US" sz="1600">
              <a:solidFill>
                <a:srgbClr val="FF0000"/>
              </a:solidFill>
              <a:latin typeface="Geneva" charset="0"/>
            </a:endParaRPr>
          </a:p>
        </p:txBody>
      </p:sp>
      <p:sp>
        <p:nvSpPr>
          <p:cNvPr id="89103" name="Text Box 15"/>
          <p:cNvSpPr txBox="1">
            <a:spLocks noChangeArrowheads="1"/>
          </p:cNvSpPr>
          <p:nvPr/>
        </p:nvSpPr>
        <p:spPr bwMode="auto">
          <a:xfrm>
            <a:off x="4572000" y="3200281"/>
            <a:ext cx="1357313" cy="16004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en-US" sz="1400" b="1">
                <a:solidFill>
                  <a:srgbClr val="FF0090"/>
                </a:solidFill>
              </a:rPr>
              <a:t>Neurons are stimulated. Electro-chemical activity strengthens the synapse.</a:t>
            </a:r>
            <a:endParaRPr lang="en-US" altLang="en-US" sz="1600" b="1">
              <a:solidFill>
                <a:srgbClr val="FF0090"/>
              </a:solidFill>
            </a:endParaRPr>
          </a:p>
        </p:txBody>
      </p:sp>
      <p:sp>
        <p:nvSpPr>
          <p:cNvPr id="89104" name="Text Box 16"/>
          <p:cNvSpPr txBox="1">
            <a:spLocks noChangeArrowheads="1"/>
          </p:cNvSpPr>
          <p:nvPr/>
        </p:nvSpPr>
        <p:spPr bwMode="auto">
          <a:xfrm>
            <a:off x="6858000" y="3536147"/>
            <a:ext cx="1676400" cy="95410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en-US" sz="1400" b="1">
                <a:solidFill>
                  <a:srgbClr val="FF0090"/>
                </a:solidFill>
              </a:rPr>
              <a:t>Repeated </a:t>
            </a:r>
          </a:p>
          <a:p>
            <a:pPr>
              <a:defRPr/>
            </a:pPr>
            <a:r>
              <a:rPr lang="en-US" altLang="en-US" sz="1400" b="1">
                <a:solidFill>
                  <a:srgbClr val="FF0090"/>
                </a:solidFill>
              </a:rPr>
              <a:t>activation improves  message</a:t>
            </a:r>
          </a:p>
          <a:p>
            <a:pPr>
              <a:defRPr/>
            </a:pPr>
            <a:r>
              <a:rPr lang="en-US" altLang="en-US" sz="1400" b="1">
                <a:solidFill>
                  <a:srgbClr val="FF0090"/>
                </a:solidFill>
              </a:rPr>
              <a:t>Transmission</a:t>
            </a:r>
            <a:r>
              <a:rPr lang="en-US" altLang="en-US" sz="1400">
                <a:solidFill>
                  <a:srgbClr val="FF0000"/>
                </a:solidFill>
                <a:latin typeface="Comic Sans MS" charset="0"/>
              </a:rPr>
              <a:t>.</a:t>
            </a:r>
            <a:endParaRPr lang="en-US" altLang="en-US" sz="1600">
              <a:solidFill>
                <a:srgbClr val="FF0000"/>
              </a:solidFill>
              <a:latin typeface="Geneva" charset="0"/>
            </a:endParaRPr>
          </a:p>
        </p:txBody>
      </p:sp>
      <p:sp>
        <p:nvSpPr>
          <p:cNvPr id="89105" name="AutoShape 17"/>
          <p:cNvSpPr>
            <a:spLocks noChangeArrowheads="1"/>
          </p:cNvSpPr>
          <p:nvPr/>
        </p:nvSpPr>
        <p:spPr bwMode="auto">
          <a:xfrm>
            <a:off x="7696200" y="4800600"/>
            <a:ext cx="1447800" cy="1509713"/>
          </a:xfrm>
          <a:prstGeom prst="downArrow">
            <a:avLst>
              <a:gd name="adj1" fmla="val 50000"/>
              <a:gd name="adj2" fmla="val 26069"/>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en-US"/>
          </a:p>
        </p:txBody>
      </p:sp>
      <p:sp>
        <p:nvSpPr>
          <p:cNvPr id="89106" name="AutoShape 18"/>
          <p:cNvSpPr>
            <a:spLocks noChangeArrowheads="1"/>
          </p:cNvSpPr>
          <p:nvPr/>
        </p:nvSpPr>
        <p:spPr bwMode="auto">
          <a:xfrm>
            <a:off x="8229600" y="4495800"/>
            <a:ext cx="638175" cy="1143000"/>
          </a:xfrm>
          <a:prstGeom prst="downArrow">
            <a:avLst>
              <a:gd name="adj1" fmla="val 50000"/>
              <a:gd name="adj2" fmla="val 4477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en-US"/>
          </a:p>
        </p:txBody>
      </p:sp>
      <p:sp>
        <p:nvSpPr>
          <p:cNvPr id="89107" name="Text Box 19"/>
          <p:cNvSpPr txBox="1">
            <a:spLocks noChangeArrowheads="1"/>
          </p:cNvSpPr>
          <p:nvPr/>
        </p:nvSpPr>
        <p:spPr bwMode="auto">
          <a:xfrm>
            <a:off x="609600" y="5020054"/>
            <a:ext cx="7315200"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en-US" sz="2000" b="1">
                <a:solidFill>
                  <a:srgbClr val="FF0090"/>
                </a:solidFill>
              </a:rPr>
              <a:t>The more these networks of neurons are used, the stronger they become…the more easily they are accessed and information recalled</a:t>
            </a:r>
          </a:p>
        </p:txBody>
      </p:sp>
      <p:pic>
        <p:nvPicPr>
          <p:cNvPr id="22" name="Picture 21" descr="Owl icon PPT.ai"/>
          <p:cNvPicPr>
            <a:picLocks noChangeAspect="1"/>
          </p:cNvPicPr>
          <p:nvPr/>
        </p:nvPicPr>
        <p:blipFill>
          <a:blip r:embed="rId3"/>
          <a:stretch>
            <a:fillRect/>
          </a:stretch>
        </p:blipFill>
        <p:spPr>
          <a:xfrm>
            <a:off x="7886701" y="5388425"/>
            <a:ext cx="1123974" cy="1123974"/>
          </a:xfrm>
          <a:prstGeom prst="rect">
            <a:avLst/>
          </a:prstGeom>
        </p:spPr>
      </p:pic>
      <p:sp>
        <p:nvSpPr>
          <p:cNvPr id="23" name="AutoShape 18"/>
          <p:cNvSpPr>
            <a:spLocks noChangeArrowheads="1"/>
          </p:cNvSpPr>
          <p:nvPr/>
        </p:nvSpPr>
        <p:spPr bwMode="auto">
          <a:xfrm>
            <a:off x="8201025" y="4481313"/>
            <a:ext cx="638175" cy="1143000"/>
          </a:xfrm>
          <a:prstGeom prst="downArrow">
            <a:avLst>
              <a:gd name="adj1" fmla="val 50000"/>
              <a:gd name="adj2" fmla="val 4477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en-US"/>
          </a:p>
        </p:txBody>
      </p:sp>
    </p:spTree>
    <p:extLst>
      <p:ext uri="{BB962C8B-B14F-4D97-AF65-F5344CB8AC3E}">
        <p14:creationId xmlns:p14="http://schemas.microsoft.com/office/powerpoint/2010/main" val="1477714164"/>
      </p:ext>
    </p:extLst>
  </p:cSld>
  <p:clrMapOvr>
    <a:masterClrMapping/>
  </p:clrMapOvr>
  <p:transition>
    <p:cover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 Box 4"/>
          <p:cNvSpPr txBox="1">
            <a:spLocks noChangeArrowheads="1"/>
          </p:cNvSpPr>
          <p:nvPr/>
        </p:nvSpPr>
        <p:spPr bwMode="auto">
          <a:xfrm>
            <a:off x="215901" y="367193"/>
            <a:ext cx="83947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en-US" sz="3200" b="1">
                <a:solidFill>
                  <a:srgbClr val="FF0090"/>
                </a:solidFill>
                <a:effectLst>
                  <a:outerShdw blurRad="38100" dist="38100" dir="2700000" algn="tl">
                    <a:srgbClr val="FFFFFF"/>
                  </a:outerShdw>
                </a:effectLst>
              </a:rPr>
              <a:t>The Memory Process</a:t>
            </a:r>
          </a:p>
        </p:txBody>
      </p:sp>
      <p:sp>
        <p:nvSpPr>
          <p:cNvPr id="79877" name="Oval 5"/>
          <p:cNvSpPr>
            <a:spLocks noChangeArrowheads="1"/>
          </p:cNvSpPr>
          <p:nvPr/>
        </p:nvSpPr>
        <p:spPr bwMode="auto">
          <a:xfrm>
            <a:off x="1828800" y="2209800"/>
            <a:ext cx="1295400" cy="297180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en-US" sz="1800" b="1"/>
              <a:t>Sensory</a:t>
            </a:r>
          </a:p>
          <a:p>
            <a:pPr algn="ctr">
              <a:defRPr/>
            </a:pPr>
            <a:r>
              <a:rPr lang="en-US" altLang="en-US" sz="1800" b="1"/>
              <a:t>Memory</a:t>
            </a:r>
            <a:endParaRPr lang="en-US" altLang="en-US"/>
          </a:p>
        </p:txBody>
      </p:sp>
      <p:sp>
        <p:nvSpPr>
          <p:cNvPr id="79878" name="AutoShape 6"/>
          <p:cNvSpPr>
            <a:spLocks noChangeArrowheads="1"/>
          </p:cNvSpPr>
          <p:nvPr/>
        </p:nvSpPr>
        <p:spPr bwMode="auto">
          <a:xfrm>
            <a:off x="914400" y="2590800"/>
            <a:ext cx="976313" cy="485775"/>
          </a:xfrm>
          <a:prstGeom prst="rightArrow">
            <a:avLst>
              <a:gd name="adj1" fmla="val 57519"/>
              <a:gd name="adj2" fmla="val 42485"/>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79" name="AutoShape 7"/>
          <p:cNvSpPr>
            <a:spLocks noChangeArrowheads="1"/>
          </p:cNvSpPr>
          <p:nvPr/>
        </p:nvSpPr>
        <p:spPr bwMode="auto">
          <a:xfrm>
            <a:off x="838200" y="3429000"/>
            <a:ext cx="976313" cy="485775"/>
          </a:xfrm>
          <a:prstGeom prst="rightArrow">
            <a:avLst>
              <a:gd name="adj1" fmla="val 57519"/>
              <a:gd name="adj2" fmla="val 42485"/>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0" name="AutoShape 8"/>
          <p:cNvSpPr>
            <a:spLocks noChangeArrowheads="1"/>
          </p:cNvSpPr>
          <p:nvPr/>
        </p:nvSpPr>
        <p:spPr bwMode="auto">
          <a:xfrm>
            <a:off x="838200" y="4114800"/>
            <a:ext cx="976313" cy="485775"/>
          </a:xfrm>
          <a:prstGeom prst="rightArrow">
            <a:avLst>
              <a:gd name="adj1" fmla="val 57519"/>
              <a:gd name="adj2" fmla="val 42485"/>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1" name="AutoShape 9"/>
          <p:cNvSpPr>
            <a:spLocks noChangeArrowheads="1"/>
          </p:cNvSpPr>
          <p:nvPr/>
        </p:nvSpPr>
        <p:spPr bwMode="auto">
          <a:xfrm rot="-19945093">
            <a:off x="1143000" y="1905000"/>
            <a:ext cx="976313" cy="485775"/>
          </a:xfrm>
          <a:prstGeom prst="rightArrow">
            <a:avLst>
              <a:gd name="adj1" fmla="val 57519"/>
              <a:gd name="adj2" fmla="val 42485"/>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2" name="AutoShape 10"/>
          <p:cNvSpPr>
            <a:spLocks noChangeArrowheads="1"/>
          </p:cNvSpPr>
          <p:nvPr/>
        </p:nvSpPr>
        <p:spPr bwMode="auto">
          <a:xfrm rot="-811043">
            <a:off x="1143000" y="4789488"/>
            <a:ext cx="896938" cy="485775"/>
          </a:xfrm>
          <a:prstGeom prst="rightArrow">
            <a:avLst>
              <a:gd name="adj1" fmla="val 57519"/>
              <a:gd name="adj2" fmla="val 39031"/>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3" name="AutoShape 11"/>
          <p:cNvSpPr>
            <a:spLocks noChangeArrowheads="1"/>
          </p:cNvSpPr>
          <p:nvPr/>
        </p:nvSpPr>
        <p:spPr bwMode="auto">
          <a:xfrm>
            <a:off x="3276600" y="3505200"/>
            <a:ext cx="1219200" cy="485775"/>
          </a:xfrm>
          <a:prstGeom prst="rightArrow">
            <a:avLst>
              <a:gd name="adj1" fmla="val 57519"/>
              <a:gd name="adj2" fmla="val 53054"/>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4" name="Oval 12"/>
          <p:cNvSpPr>
            <a:spLocks noChangeArrowheads="1"/>
          </p:cNvSpPr>
          <p:nvPr/>
        </p:nvSpPr>
        <p:spPr bwMode="auto">
          <a:xfrm>
            <a:off x="4648200" y="2286000"/>
            <a:ext cx="1600200" cy="297180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en-US" sz="1800" b="1"/>
              <a:t>Short Term </a:t>
            </a:r>
          </a:p>
          <a:p>
            <a:pPr algn="ctr">
              <a:defRPr/>
            </a:pPr>
            <a:r>
              <a:rPr lang="en-US" altLang="en-US" sz="1800" b="1"/>
              <a:t>Memory</a:t>
            </a:r>
            <a:endParaRPr lang="en-US" altLang="en-US"/>
          </a:p>
        </p:txBody>
      </p:sp>
      <p:sp>
        <p:nvSpPr>
          <p:cNvPr id="79885" name="AutoShape 13"/>
          <p:cNvSpPr>
            <a:spLocks noChangeArrowheads="1"/>
          </p:cNvSpPr>
          <p:nvPr/>
        </p:nvSpPr>
        <p:spPr bwMode="auto">
          <a:xfrm>
            <a:off x="6248400" y="2819400"/>
            <a:ext cx="823913" cy="485775"/>
          </a:xfrm>
          <a:prstGeom prst="rightArrow">
            <a:avLst>
              <a:gd name="adj1" fmla="val 57519"/>
              <a:gd name="adj2" fmla="val 35853"/>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6" name="AutoShape 14"/>
          <p:cNvSpPr>
            <a:spLocks noChangeArrowheads="1"/>
          </p:cNvSpPr>
          <p:nvPr/>
        </p:nvSpPr>
        <p:spPr bwMode="auto">
          <a:xfrm rot="10800000">
            <a:off x="6221275" y="3946927"/>
            <a:ext cx="823913" cy="485775"/>
          </a:xfrm>
          <a:prstGeom prst="rightArrow">
            <a:avLst>
              <a:gd name="adj1" fmla="val 57519"/>
              <a:gd name="adj2" fmla="val 35853"/>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7" name="AutoShape 15"/>
          <p:cNvSpPr>
            <a:spLocks noChangeArrowheads="1"/>
          </p:cNvSpPr>
          <p:nvPr/>
        </p:nvSpPr>
        <p:spPr bwMode="auto">
          <a:xfrm rot="5400000">
            <a:off x="5157788" y="5357812"/>
            <a:ext cx="533400" cy="485775"/>
          </a:xfrm>
          <a:prstGeom prst="rightArrow">
            <a:avLst>
              <a:gd name="adj1" fmla="val 57519"/>
              <a:gd name="adj2" fmla="val 23211"/>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8" name="AutoShape 16"/>
          <p:cNvSpPr>
            <a:spLocks noChangeArrowheads="1"/>
          </p:cNvSpPr>
          <p:nvPr/>
        </p:nvSpPr>
        <p:spPr bwMode="auto">
          <a:xfrm rot="5400000">
            <a:off x="2071688" y="5319712"/>
            <a:ext cx="609600" cy="485775"/>
          </a:xfrm>
          <a:prstGeom prst="rightArrow">
            <a:avLst>
              <a:gd name="adj1" fmla="val 57519"/>
              <a:gd name="adj2" fmla="val 26527"/>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89" name="AutoShape 17"/>
          <p:cNvSpPr>
            <a:spLocks noChangeArrowheads="1"/>
          </p:cNvSpPr>
          <p:nvPr/>
        </p:nvSpPr>
        <p:spPr bwMode="auto">
          <a:xfrm>
            <a:off x="5105400" y="1676400"/>
            <a:ext cx="762000" cy="60960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79890" name="Oval 18"/>
          <p:cNvSpPr>
            <a:spLocks noChangeArrowheads="1"/>
          </p:cNvSpPr>
          <p:nvPr/>
        </p:nvSpPr>
        <p:spPr bwMode="auto">
          <a:xfrm>
            <a:off x="7162800" y="2362200"/>
            <a:ext cx="1600200" cy="297180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en-US" sz="1800" b="1"/>
              <a:t>Long Term</a:t>
            </a:r>
          </a:p>
          <a:p>
            <a:pPr algn="ctr">
              <a:defRPr/>
            </a:pPr>
            <a:r>
              <a:rPr lang="en-US" altLang="en-US" sz="1800" b="1"/>
              <a:t>Memory</a:t>
            </a:r>
            <a:endParaRPr lang="en-US" altLang="en-US"/>
          </a:p>
        </p:txBody>
      </p:sp>
      <p:sp>
        <p:nvSpPr>
          <p:cNvPr id="79891" name="Text Box 19"/>
          <p:cNvSpPr txBox="1">
            <a:spLocks noChangeArrowheads="1"/>
          </p:cNvSpPr>
          <p:nvPr/>
        </p:nvSpPr>
        <p:spPr bwMode="auto">
          <a:xfrm>
            <a:off x="1444487" y="5773173"/>
            <a:ext cx="5075376"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en-US" sz="1800" b="1">
                <a:solidFill>
                  <a:srgbClr val="FF0090"/>
                </a:solidFill>
              </a:rPr>
              <a:t>Not transferred to short term memory and </a:t>
            </a:r>
          </a:p>
          <a:p>
            <a:pPr algn="ctr">
              <a:defRPr/>
            </a:pPr>
            <a:r>
              <a:rPr lang="en-US" altLang="en-US" sz="1800" b="1">
                <a:solidFill>
                  <a:srgbClr val="FF0090"/>
                </a:solidFill>
              </a:rPr>
              <a:t>so not stored in the memory system</a:t>
            </a:r>
            <a:endParaRPr lang="en-US" altLang="en-US">
              <a:solidFill>
                <a:srgbClr val="FF0090"/>
              </a:solidFill>
            </a:endParaRPr>
          </a:p>
        </p:txBody>
      </p:sp>
      <p:sp>
        <p:nvSpPr>
          <p:cNvPr id="79892" name="Text Box 20"/>
          <p:cNvSpPr txBox="1">
            <a:spLocks noChangeArrowheads="1"/>
          </p:cNvSpPr>
          <p:nvPr/>
        </p:nvSpPr>
        <p:spPr bwMode="auto">
          <a:xfrm>
            <a:off x="4895611" y="1370291"/>
            <a:ext cx="1119665"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800" b="1">
                <a:solidFill>
                  <a:srgbClr val="FF0090"/>
                </a:solidFill>
              </a:rPr>
              <a:t>Rehearsal</a:t>
            </a:r>
          </a:p>
        </p:txBody>
      </p:sp>
      <p:sp>
        <p:nvSpPr>
          <p:cNvPr id="79893" name="Text Box 21"/>
          <p:cNvSpPr txBox="1">
            <a:spLocks noChangeArrowheads="1"/>
          </p:cNvSpPr>
          <p:nvPr/>
        </p:nvSpPr>
        <p:spPr bwMode="auto">
          <a:xfrm>
            <a:off x="6221274" y="4661393"/>
            <a:ext cx="1093925" cy="33855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en-US" sz="1600" b="1">
                <a:solidFill>
                  <a:srgbClr val="FF0090"/>
                </a:solidFill>
              </a:rPr>
              <a:t>Retrieval</a:t>
            </a:r>
          </a:p>
        </p:txBody>
      </p:sp>
      <p:sp>
        <p:nvSpPr>
          <p:cNvPr id="79894" name="Text Box 22"/>
          <p:cNvSpPr txBox="1">
            <a:spLocks noChangeArrowheads="1"/>
          </p:cNvSpPr>
          <p:nvPr/>
        </p:nvSpPr>
        <p:spPr bwMode="auto">
          <a:xfrm>
            <a:off x="3258901" y="3960525"/>
            <a:ext cx="1086323"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600" b="1">
                <a:solidFill>
                  <a:srgbClr val="FF0090"/>
                </a:solidFill>
              </a:rPr>
              <a:t>Initial</a:t>
            </a:r>
            <a:r>
              <a:rPr lang="en-US" altLang="en-US" sz="1600" b="1">
                <a:solidFill>
                  <a:srgbClr val="FF0000"/>
                </a:solidFill>
              </a:rPr>
              <a:t> </a:t>
            </a:r>
          </a:p>
          <a:p>
            <a:pPr algn="ctr">
              <a:defRPr/>
            </a:pPr>
            <a:r>
              <a:rPr lang="en-US" altLang="en-US" sz="1600" b="1">
                <a:solidFill>
                  <a:srgbClr val="FF0090"/>
                </a:solidFill>
              </a:rPr>
              <a:t>Processing</a:t>
            </a:r>
            <a:endParaRPr lang="en-US" altLang="en-US">
              <a:solidFill>
                <a:srgbClr val="FF0090"/>
              </a:solidFill>
            </a:endParaRPr>
          </a:p>
        </p:txBody>
      </p:sp>
      <p:sp>
        <p:nvSpPr>
          <p:cNvPr id="79895" name="Text Box 23"/>
          <p:cNvSpPr txBox="1">
            <a:spLocks noChangeArrowheads="1"/>
          </p:cNvSpPr>
          <p:nvPr/>
        </p:nvSpPr>
        <p:spPr bwMode="auto">
          <a:xfrm>
            <a:off x="5964597" y="2099975"/>
            <a:ext cx="1534394"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600" b="1">
                <a:solidFill>
                  <a:srgbClr val="FF0090"/>
                </a:solidFill>
              </a:rPr>
              <a:t>Elaboration and</a:t>
            </a:r>
          </a:p>
          <a:p>
            <a:pPr algn="ctr">
              <a:defRPr/>
            </a:pPr>
            <a:r>
              <a:rPr lang="en-US" altLang="en-US" sz="1600" b="1">
                <a:solidFill>
                  <a:srgbClr val="FF0090"/>
                </a:solidFill>
              </a:rPr>
              <a:t>Organisation</a:t>
            </a:r>
          </a:p>
        </p:txBody>
      </p:sp>
      <p:sp>
        <p:nvSpPr>
          <p:cNvPr id="79896" name="Text Box 24"/>
          <p:cNvSpPr txBox="1">
            <a:spLocks noChangeArrowheads="1"/>
          </p:cNvSpPr>
          <p:nvPr/>
        </p:nvSpPr>
        <p:spPr bwMode="auto">
          <a:xfrm>
            <a:off x="353264" y="1675091"/>
            <a:ext cx="660309"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800" b="1">
                <a:solidFill>
                  <a:srgbClr val="FF0090"/>
                </a:solidFill>
              </a:rPr>
              <a:t>Sight</a:t>
            </a:r>
            <a:endParaRPr lang="en-US" altLang="en-US">
              <a:solidFill>
                <a:srgbClr val="FF0090"/>
              </a:solidFill>
            </a:endParaRPr>
          </a:p>
        </p:txBody>
      </p:sp>
      <p:sp>
        <p:nvSpPr>
          <p:cNvPr id="79897" name="Text Box 25"/>
          <p:cNvSpPr txBox="1">
            <a:spLocks noChangeArrowheads="1"/>
          </p:cNvSpPr>
          <p:nvPr/>
        </p:nvSpPr>
        <p:spPr bwMode="auto">
          <a:xfrm>
            <a:off x="62709" y="2665691"/>
            <a:ext cx="787395"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800" b="1">
                <a:solidFill>
                  <a:srgbClr val="FF0090"/>
                </a:solidFill>
              </a:rPr>
              <a:t>Sound</a:t>
            </a:r>
            <a:endParaRPr lang="en-US" altLang="en-US">
              <a:solidFill>
                <a:srgbClr val="FF0090"/>
              </a:solidFill>
            </a:endParaRPr>
          </a:p>
        </p:txBody>
      </p:sp>
      <p:sp>
        <p:nvSpPr>
          <p:cNvPr id="79898" name="Text Box 26"/>
          <p:cNvSpPr txBox="1">
            <a:spLocks noChangeArrowheads="1"/>
          </p:cNvSpPr>
          <p:nvPr/>
        </p:nvSpPr>
        <p:spPr bwMode="auto">
          <a:xfrm>
            <a:off x="100395" y="3503891"/>
            <a:ext cx="708848"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800" b="1">
                <a:solidFill>
                  <a:srgbClr val="FF0090"/>
                </a:solidFill>
              </a:rPr>
              <a:t>Smel</a:t>
            </a:r>
            <a:r>
              <a:rPr lang="en-US" altLang="en-US" sz="1800" b="1">
                <a:solidFill>
                  <a:srgbClr val="FF0000"/>
                </a:solidFill>
              </a:rPr>
              <a:t>l</a:t>
            </a:r>
            <a:endParaRPr lang="en-US" altLang="en-US"/>
          </a:p>
        </p:txBody>
      </p:sp>
      <p:sp>
        <p:nvSpPr>
          <p:cNvPr id="79899" name="Text Box 27"/>
          <p:cNvSpPr txBox="1">
            <a:spLocks noChangeArrowheads="1"/>
          </p:cNvSpPr>
          <p:nvPr/>
        </p:nvSpPr>
        <p:spPr bwMode="auto">
          <a:xfrm>
            <a:off x="116521" y="4189691"/>
            <a:ext cx="676595"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800" b="1">
                <a:solidFill>
                  <a:srgbClr val="FF0090"/>
                </a:solidFill>
              </a:rPr>
              <a:t>Taste</a:t>
            </a:r>
            <a:endParaRPr lang="en-US" altLang="en-US">
              <a:solidFill>
                <a:srgbClr val="FF0090"/>
              </a:solidFill>
            </a:endParaRPr>
          </a:p>
        </p:txBody>
      </p:sp>
      <p:sp>
        <p:nvSpPr>
          <p:cNvPr id="79900" name="Text Box 28"/>
          <p:cNvSpPr txBox="1">
            <a:spLocks noChangeArrowheads="1"/>
          </p:cNvSpPr>
          <p:nvPr/>
        </p:nvSpPr>
        <p:spPr bwMode="auto">
          <a:xfrm>
            <a:off x="310087" y="5029478"/>
            <a:ext cx="745076"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en-US" sz="1800" b="1">
                <a:solidFill>
                  <a:srgbClr val="FF0090"/>
                </a:solidFill>
              </a:rPr>
              <a:t>Touch</a:t>
            </a:r>
            <a:endParaRPr lang="en-US" altLang="en-US">
              <a:solidFill>
                <a:srgbClr val="FF0090"/>
              </a:solidFill>
            </a:endParaRPr>
          </a:p>
        </p:txBody>
      </p:sp>
      <p:pic>
        <p:nvPicPr>
          <p:cNvPr id="31" name="Picture 30" descr="Owl icon PPT.ai"/>
          <p:cNvPicPr>
            <a:picLocks noChangeAspect="1"/>
          </p:cNvPicPr>
          <p:nvPr/>
        </p:nvPicPr>
        <p:blipFill>
          <a:blip r:embed="rId3"/>
          <a:stretch>
            <a:fillRect/>
          </a:stretch>
        </p:blipFill>
        <p:spPr>
          <a:xfrm>
            <a:off x="7886701" y="5388425"/>
            <a:ext cx="1123974" cy="1123974"/>
          </a:xfrm>
          <a:prstGeom prst="rect">
            <a:avLst/>
          </a:prstGeom>
        </p:spPr>
      </p:pic>
      <p:sp>
        <p:nvSpPr>
          <p:cNvPr id="32" name="AutoShape 13">
            <a:extLst>
              <a:ext uri="{FF2B5EF4-FFF2-40B4-BE49-F238E27FC236}">
                <a16:creationId xmlns:a16="http://schemas.microsoft.com/office/drawing/2014/main" id="{AF602F7C-6F3A-1D44-813D-F5EAEDB845C8}"/>
              </a:ext>
            </a:extLst>
          </p:cNvPr>
          <p:cNvSpPr>
            <a:spLocks noChangeArrowheads="1"/>
          </p:cNvSpPr>
          <p:nvPr/>
        </p:nvSpPr>
        <p:spPr bwMode="auto">
          <a:xfrm>
            <a:off x="6248401" y="4933378"/>
            <a:ext cx="931792" cy="485775"/>
          </a:xfrm>
          <a:prstGeom prst="rightArrow">
            <a:avLst>
              <a:gd name="adj1" fmla="val 57519"/>
              <a:gd name="adj2" fmla="val 35853"/>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Tree>
    <p:extLst>
      <p:ext uri="{BB962C8B-B14F-4D97-AF65-F5344CB8AC3E}">
        <p14:creationId xmlns:p14="http://schemas.microsoft.com/office/powerpoint/2010/main" val="2135854986"/>
      </p:ext>
    </p:extLst>
  </p:cSld>
  <p:clrMapOvr>
    <a:masterClrMapping/>
  </p:clrMapOvr>
  <p:transition>
    <p:cover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2E6E-58F9-6D4A-86EB-0C649509802B}"/>
              </a:ext>
            </a:extLst>
          </p:cNvPr>
          <p:cNvSpPr>
            <a:spLocks noGrp="1"/>
          </p:cNvSpPr>
          <p:nvPr>
            <p:ph type="title"/>
          </p:nvPr>
        </p:nvSpPr>
        <p:spPr/>
        <p:txBody>
          <a:bodyPr>
            <a:normAutofit/>
          </a:bodyPr>
          <a:lstStyle/>
          <a:p>
            <a:r>
              <a:rPr lang="en-US" sz="3200" b="1">
                <a:solidFill>
                  <a:srgbClr val="FF0090"/>
                </a:solidFill>
                <a:latin typeface="+mn-lt"/>
              </a:rPr>
              <a:t>Learning and memory</a:t>
            </a:r>
          </a:p>
        </p:txBody>
      </p:sp>
      <p:sp>
        <p:nvSpPr>
          <p:cNvPr id="3" name="Content Placeholder 2">
            <a:extLst>
              <a:ext uri="{FF2B5EF4-FFF2-40B4-BE49-F238E27FC236}">
                <a16:creationId xmlns:a16="http://schemas.microsoft.com/office/drawing/2014/main" id="{8FCB6AD9-726F-A449-AD2C-610F11375F58}"/>
              </a:ext>
            </a:extLst>
          </p:cNvPr>
          <p:cNvSpPr>
            <a:spLocks noGrp="1"/>
          </p:cNvSpPr>
          <p:nvPr>
            <p:ph sz="half" idx="1"/>
          </p:nvPr>
        </p:nvSpPr>
        <p:spPr>
          <a:xfrm>
            <a:off x="231820" y="2176529"/>
            <a:ext cx="8474298" cy="4000433"/>
          </a:xfrm>
        </p:spPr>
        <p:txBody>
          <a:bodyPr>
            <a:normAutofit/>
          </a:bodyPr>
          <a:lstStyle/>
          <a:p>
            <a:pPr>
              <a:buClr>
                <a:srgbClr val="FF0090"/>
              </a:buClr>
              <a:buFont typeface="Wingdings" pitchFamily="2" charset="2"/>
              <a:buChar char="v"/>
            </a:pPr>
            <a:r>
              <a:rPr lang="en-GB" sz="2400"/>
              <a:t>Pupils can only listen passively to a teacher for 2 minutes longer than their CA before they become overloaded</a:t>
            </a:r>
          </a:p>
          <a:p>
            <a:pPr marL="0" indent="0">
              <a:buClr>
                <a:srgbClr val="FF0090"/>
              </a:buClr>
              <a:buNone/>
            </a:pPr>
            <a:endParaRPr lang="en-GB" sz="2400"/>
          </a:p>
          <a:p>
            <a:pPr>
              <a:buClr>
                <a:srgbClr val="FF0090"/>
              </a:buClr>
              <a:buFont typeface="Wingdings" pitchFamily="2" charset="2"/>
              <a:buChar char="v"/>
            </a:pPr>
            <a:r>
              <a:rPr lang="en-GB" sz="2400"/>
              <a:t>Opportunities for elaboration via describing or explaining or asking each other questions </a:t>
            </a:r>
            <a:r>
              <a:rPr lang="en-GB" sz="2400" i="1"/>
              <a:t>i.e. pupils making connections in learning and ideas, </a:t>
            </a:r>
            <a:r>
              <a:rPr lang="en-GB" sz="2400"/>
              <a:t>leads to improved memory </a:t>
            </a:r>
          </a:p>
          <a:p>
            <a:pPr marL="0" indent="0">
              <a:buClr>
                <a:srgbClr val="FF0090"/>
              </a:buClr>
              <a:buNone/>
            </a:pPr>
            <a:endParaRPr lang="en-GB" sz="2400" i="1"/>
          </a:p>
          <a:p>
            <a:pPr>
              <a:buClr>
                <a:srgbClr val="FF0090"/>
              </a:buClr>
              <a:buFont typeface="Wingdings" pitchFamily="2" charset="2"/>
              <a:buChar char="v"/>
            </a:pPr>
            <a:r>
              <a:rPr lang="en-GB" sz="2400"/>
              <a:t>Regular retrieval practise strengthens memory</a:t>
            </a:r>
            <a:endParaRPr lang="en-GB" sz="2400" i="1"/>
          </a:p>
          <a:p>
            <a:endParaRPr lang="en-US"/>
          </a:p>
        </p:txBody>
      </p:sp>
      <p:sp>
        <p:nvSpPr>
          <p:cNvPr id="4" name="Text Placeholder 3">
            <a:extLst>
              <a:ext uri="{FF2B5EF4-FFF2-40B4-BE49-F238E27FC236}">
                <a16:creationId xmlns:a16="http://schemas.microsoft.com/office/drawing/2014/main" id="{75ECFA6E-3425-5946-A6B7-52D4A5A4D9CD}"/>
              </a:ext>
            </a:extLst>
          </p:cNvPr>
          <p:cNvSpPr>
            <a:spLocks noGrp="1"/>
          </p:cNvSpPr>
          <p:nvPr>
            <p:ph type="body" idx="4294967295"/>
          </p:nvPr>
        </p:nvSpPr>
        <p:spPr>
          <a:xfrm>
            <a:off x="0" y="1403350"/>
            <a:ext cx="4318000" cy="503238"/>
          </a:xfrm>
        </p:spPr>
        <p:txBody>
          <a:bodyPr/>
          <a:lstStyle/>
          <a:p>
            <a:pPr marL="0" indent="0">
              <a:buNone/>
            </a:pPr>
            <a:r>
              <a:rPr lang="en-US" b="1">
                <a:solidFill>
                  <a:schemeClr val="accent2"/>
                </a:solidFill>
              </a:rPr>
              <a:t>What we know</a:t>
            </a:r>
          </a:p>
        </p:txBody>
      </p:sp>
    </p:spTree>
    <p:extLst>
      <p:ext uri="{BB962C8B-B14F-4D97-AF65-F5344CB8AC3E}">
        <p14:creationId xmlns:p14="http://schemas.microsoft.com/office/powerpoint/2010/main" val="375269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0D3B-8AFB-D446-8A51-E58A3012D907}"/>
              </a:ext>
            </a:extLst>
          </p:cNvPr>
          <p:cNvSpPr>
            <a:spLocks noGrp="1"/>
          </p:cNvSpPr>
          <p:nvPr>
            <p:ph type="title"/>
          </p:nvPr>
        </p:nvSpPr>
        <p:spPr/>
        <p:txBody>
          <a:bodyPr/>
          <a:lstStyle/>
          <a:p>
            <a:r>
              <a:rPr lang="en-US" b="1">
                <a:solidFill>
                  <a:srgbClr val="FF0090"/>
                </a:solidFill>
              </a:rPr>
              <a:t>Learning and memory</a:t>
            </a:r>
            <a:endParaRPr lang="en-US"/>
          </a:p>
        </p:txBody>
      </p:sp>
      <p:sp>
        <p:nvSpPr>
          <p:cNvPr id="3" name="Content Placeholder 2">
            <a:extLst>
              <a:ext uri="{FF2B5EF4-FFF2-40B4-BE49-F238E27FC236}">
                <a16:creationId xmlns:a16="http://schemas.microsoft.com/office/drawing/2014/main" id="{6024677A-163E-1B40-B5BE-BDEF364F37F6}"/>
              </a:ext>
            </a:extLst>
          </p:cNvPr>
          <p:cNvSpPr>
            <a:spLocks noGrp="1"/>
          </p:cNvSpPr>
          <p:nvPr>
            <p:ph sz="half" idx="1"/>
          </p:nvPr>
        </p:nvSpPr>
        <p:spPr>
          <a:xfrm>
            <a:off x="309093" y="1690689"/>
            <a:ext cx="8206257" cy="4486274"/>
          </a:xfrm>
        </p:spPr>
        <p:txBody>
          <a:bodyPr/>
          <a:lstStyle/>
          <a:p>
            <a:pPr marL="0" indent="0">
              <a:buNone/>
            </a:pPr>
            <a:r>
              <a:rPr lang="en-US" b="1">
                <a:solidFill>
                  <a:schemeClr val="accent2"/>
                </a:solidFill>
              </a:rPr>
              <a:t>What we know</a:t>
            </a:r>
            <a:endParaRPr lang="en-GB"/>
          </a:p>
          <a:p>
            <a:pPr>
              <a:buClr>
                <a:srgbClr val="FF0090"/>
              </a:buClr>
              <a:buFont typeface="Wingdings" pitchFamily="2" charset="2"/>
              <a:buChar char="v"/>
            </a:pPr>
            <a:r>
              <a:rPr lang="en-GB" sz="2400"/>
              <a:t>Presenting materials visually and verbally strengthens learning and memory </a:t>
            </a:r>
          </a:p>
          <a:p>
            <a:pPr marL="0" indent="0">
              <a:buClr>
                <a:srgbClr val="FF0090"/>
              </a:buClr>
              <a:buNone/>
            </a:pPr>
            <a:endParaRPr lang="en-GB" sz="2400"/>
          </a:p>
          <a:p>
            <a:pPr>
              <a:buClr>
                <a:srgbClr val="FF0090"/>
              </a:buClr>
              <a:buFont typeface="Wingdings" pitchFamily="2" charset="2"/>
              <a:buChar char="v"/>
            </a:pPr>
            <a:r>
              <a:rPr lang="en-GB" sz="2400"/>
              <a:t>Making connections with something they already know strengthens long term memory</a:t>
            </a:r>
          </a:p>
          <a:p>
            <a:pPr marL="0" indent="0">
              <a:buClr>
                <a:srgbClr val="FF0090"/>
              </a:buClr>
              <a:buNone/>
            </a:pPr>
            <a:endParaRPr lang="en-GB" sz="2400"/>
          </a:p>
          <a:p>
            <a:pPr>
              <a:buClr>
                <a:srgbClr val="FF0090"/>
              </a:buClr>
              <a:buFont typeface="Wingdings" pitchFamily="2" charset="2"/>
              <a:buChar char="v"/>
            </a:pPr>
            <a:r>
              <a:rPr lang="en-GB" sz="2400"/>
              <a:t>Retrieving learning and using/applying learning across subjects strengthens long term memory and develops fluency</a:t>
            </a:r>
          </a:p>
          <a:p>
            <a:endParaRPr lang="en-US"/>
          </a:p>
        </p:txBody>
      </p:sp>
    </p:spTree>
    <p:extLst>
      <p:ext uri="{BB962C8B-B14F-4D97-AF65-F5344CB8AC3E}">
        <p14:creationId xmlns:p14="http://schemas.microsoft.com/office/powerpoint/2010/main" val="61949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045" y="331490"/>
            <a:ext cx="6310283" cy="930640"/>
          </a:xfrm>
        </p:spPr>
        <p:txBody>
          <a:bodyPr vert="horz" lIns="91440" tIns="45720" rIns="91440" bIns="45720" rtlCol="0" anchor="ctr">
            <a:normAutofit fontScale="90000"/>
          </a:bodyPr>
          <a:lstStyle/>
          <a:p>
            <a:r>
              <a:rPr lang="en-US" sz="3600" b="1" kern="1200">
                <a:solidFill>
                  <a:srgbClr val="FF0090"/>
                </a:solidFill>
                <a:effectLst>
                  <a:innerShdw blurRad="63500" dist="101600" dir="18900000">
                    <a:prstClr val="black">
                      <a:alpha val="50000"/>
                    </a:prstClr>
                  </a:innerShdw>
                </a:effectLst>
                <a:latin typeface="+mn-lt"/>
                <a:ea typeface="+mj-ea"/>
                <a:cs typeface="+mj-cs"/>
              </a:rPr>
              <a:t>Learning and Forgetting</a:t>
            </a:r>
            <a:br>
              <a:rPr lang="en-US" sz="3000" b="1" kern="1200">
                <a:solidFill>
                  <a:schemeClr val="tx1"/>
                </a:solidFill>
                <a:effectLst>
                  <a:innerShdw blurRad="63500" dist="101600" dir="18900000">
                    <a:prstClr val="black">
                      <a:alpha val="50000"/>
                    </a:prstClr>
                  </a:innerShdw>
                </a:effectLst>
                <a:latin typeface="+mj-lt"/>
                <a:ea typeface="+mj-ea"/>
                <a:cs typeface="+mj-cs"/>
              </a:rPr>
            </a:br>
            <a:endParaRPr lang="en-US" sz="3000" kern="1200">
              <a:solidFill>
                <a:schemeClr val="tx1"/>
              </a:solidFill>
              <a:latin typeface="+mj-lt"/>
              <a:ea typeface="+mj-ea"/>
              <a:cs typeface="+mj-cs"/>
            </a:endParaRPr>
          </a:p>
        </p:txBody>
      </p:sp>
      <p:sp>
        <p:nvSpPr>
          <p:cNvPr id="4" name="Content Placeholder 3"/>
          <p:cNvSpPr>
            <a:spLocks noGrp="1"/>
          </p:cNvSpPr>
          <p:nvPr>
            <p:ph sz="half" idx="1"/>
          </p:nvPr>
        </p:nvSpPr>
        <p:spPr>
          <a:xfrm>
            <a:off x="136045" y="759854"/>
            <a:ext cx="7060646" cy="5410666"/>
          </a:xfrm>
        </p:spPr>
        <p:txBody>
          <a:bodyPr vert="horz" lIns="91440" tIns="45720" rIns="91440" bIns="45720" rtlCol="0" anchor="ctr">
            <a:normAutofit/>
          </a:bodyPr>
          <a:lstStyle/>
          <a:p>
            <a:pPr marL="0" indent="0">
              <a:buNone/>
            </a:pPr>
            <a:endParaRPr lang="en-US" altLang="en-US" sz="1800" b="1"/>
          </a:p>
          <a:p>
            <a:pPr>
              <a:buClr>
                <a:srgbClr val="FF0090"/>
              </a:buClr>
              <a:buFont typeface="Wingdings" pitchFamily="2" charset="2"/>
              <a:buChar char="ü"/>
            </a:pPr>
            <a:r>
              <a:rPr lang="en-US" altLang="en-US" sz="2400"/>
              <a:t>Learning isn’t linear, it is a spiral</a:t>
            </a:r>
          </a:p>
          <a:p>
            <a:pPr>
              <a:buClr>
                <a:srgbClr val="FF0090"/>
              </a:buClr>
              <a:buFont typeface="Wingdings" pitchFamily="2" charset="2"/>
              <a:buChar char="ü"/>
            </a:pPr>
            <a:r>
              <a:rPr lang="en-US" altLang="en-US" sz="2400"/>
              <a:t>The act of recall builds memory</a:t>
            </a:r>
          </a:p>
          <a:p>
            <a:pPr>
              <a:buClr>
                <a:srgbClr val="FF0090"/>
              </a:buClr>
              <a:buFont typeface="Wingdings" pitchFamily="2" charset="2"/>
              <a:buChar char="ü"/>
            </a:pPr>
            <a:r>
              <a:rPr lang="en-US" altLang="en-US" sz="2400"/>
              <a:t>The struggle to retrieve and use KUS makes </a:t>
            </a:r>
          </a:p>
          <a:p>
            <a:pPr marL="0" indent="0">
              <a:buClr>
                <a:srgbClr val="FF0090"/>
              </a:buClr>
              <a:buNone/>
            </a:pPr>
            <a:r>
              <a:rPr lang="en-US" altLang="en-US" sz="2400"/>
              <a:t>   memory stronger</a:t>
            </a:r>
          </a:p>
          <a:p>
            <a:pPr>
              <a:buClr>
                <a:srgbClr val="FF0090"/>
              </a:buClr>
              <a:buFont typeface="Wingdings" pitchFamily="2" charset="2"/>
              <a:buChar char="ü"/>
            </a:pPr>
            <a:r>
              <a:rPr lang="en-US" altLang="en-US" sz="2400"/>
              <a:t>This means less forgetting! </a:t>
            </a:r>
          </a:p>
          <a:p>
            <a:pPr marL="57150" indent="-285750">
              <a:buClr>
                <a:srgbClr val="FF0090"/>
              </a:buClr>
              <a:buFont typeface="Wingdings" pitchFamily="2" charset="2"/>
              <a:buChar char="ü"/>
            </a:pPr>
            <a:endParaRPr lang="en-US" altLang="en-US" sz="2000" b="1"/>
          </a:p>
          <a:p>
            <a:endParaRPr lang="en-US" sz="1800"/>
          </a:p>
        </p:txBody>
      </p:sp>
      <p:pic>
        <p:nvPicPr>
          <p:cNvPr id="8" name="Graphic 7" descr="Light Bulb and Gear">
            <a:extLst>
              <a:ext uri="{FF2B5EF4-FFF2-40B4-BE49-F238E27FC236}">
                <a16:creationId xmlns:a16="http://schemas.microsoft.com/office/drawing/2014/main" id="{5795094D-005C-40FB-86D8-F49017459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
        <p:nvSpPr>
          <p:cNvPr id="2" name="TextBox 1">
            <a:extLst>
              <a:ext uri="{FF2B5EF4-FFF2-40B4-BE49-F238E27FC236}">
                <a16:creationId xmlns:a16="http://schemas.microsoft.com/office/drawing/2014/main" id="{D432DC06-57B2-8B45-B9B9-D93C190C24FC}"/>
              </a:ext>
            </a:extLst>
          </p:cNvPr>
          <p:cNvSpPr txBox="1"/>
          <p:nvPr/>
        </p:nvSpPr>
        <p:spPr>
          <a:xfrm>
            <a:off x="875211" y="1262130"/>
            <a:ext cx="3918858" cy="523220"/>
          </a:xfrm>
          <a:prstGeom prst="rect">
            <a:avLst/>
          </a:prstGeom>
          <a:noFill/>
        </p:spPr>
        <p:txBody>
          <a:bodyPr wrap="square" rtlCol="0">
            <a:spAutoFit/>
          </a:bodyPr>
          <a:lstStyle/>
          <a:p>
            <a:r>
              <a:rPr lang="en-GB" sz="2800" b="1">
                <a:solidFill>
                  <a:srgbClr val="FF0090"/>
                </a:solidFill>
              </a:rPr>
              <a:t>A Spiral Curriculum</a:t>
            </a:r>
          </a:p>
        </p:txBody>
      </p:sp>
    </p:spTree>
    <p:extLst>
      <p:ext uri="{BB962C8B-B14F-4D97-AF65-F5344CB8AC3E}">
        <p14:creationId xmlns:p14="http://schemas.microsoft.com/office/powerpoint/2010/main" val="398574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C2FB-560D-414F-AAF8-E9B0A3FAA1AD}"/>
              </a:ext>
            </a:extLst>
          </p:cNvPr>
          <p:cNvSpPr>
            <a:spLocks noGrp="1"/>
          </p:cNvSpPr>
          <p:nvPr>
            <p:ph type="title"/>
          </p:nvPr>
        </p:nvSpPr>
        <p:spPr/>
        <p:txBody>
          <a:bodyPr>
            <a:normAutofit fontScale="90000"/>
          </a:bodyPr>
          <a:lstStyle/>
          <a:p>
            <a:r>
              <a:rPr lang="en-US" sz="2100" b="1">
                <a:latin typeface="+mn-lt"/>
              </a:rPr>
              <a:t> </a:t>
            </a:r>
            <a:br>
              <a:rPr lang="en-US" sz="2100" b="1">
                <a:latin typeface="+mn-lt"/>
              </a:rPr>
            </a:br>
            <a:r>
              <a:rPr lang="en-US" sz="3600" b="1">
                <a:solidFill>
                  <a:srgbClr val="FF0090"/>
                </a:solidFill>
                <a:latin typeface="+mn-lt"/>
              </a:rPr>
              <a:t>Non-Core subject Implementation</a:t>
            </a:r>
            <a:br>
              <a:rPr lang="en-US" sz="3600" b="1">
                <a:solidFill>
                  <a:srgbClr val="FF0090"/>
                </a:solidFill>
                <a:latin typeface="+mn-lt"/>
              </a:rPr>
            </a:br>
            <a:r>
              <a:rPr lang="en-US" sz="3600" b="1">
                <a:solidFill>
                  <a:srgbClr val="FF0090"/>
                </a:solidFill>
                <a:latin typeface="+mn-lt"/>
              </a:rPr>
              <a:t>A Mastery Model</a:t>
            </a:r>
          </a:p>
        </p:txBody>
      </p:sp>
      <p:sp>
        <p:nvSpPr>
          <p:cNvPr id="3" name="Content Placeholder 2">
            <a:extLst>
              <a:ext uri="{FF2B5EF4-FFF2-40B4-BE49-F238E27FC236}">
                <a16:creationId xmlns:a16="http://schemas.microsoft.com/office/drawing/2014/main" id="{8EF45CA9-F8AE-7949-953C-B3EBBEE685F7}"/>
              </a:ext>
            </a:extLst>
          </p:cNvPr>
          <p:cNvSpPr>
            <a:spLocks noGrp="1"/>
          </p:cNvSpPr>
          <p:nvPr>
            <p:ph sz="half" idx="1"/>
          </p:nvPr>
        </p:nvSpPr>
        <p:spPr/>
        <p:txBody>
          <a:bodyPr anchor="ctr">
            <a:normAutofit/>
          </a:bodyPr>
          <a:lstStyle/>
          <a:p>
            <a:pPr>
              <a:buFont typeface="Wingdings" pitchFamily="2" charset="2"/>
              <a:buChar char="v"/>
            </a:pPr>
            <a:r>
              <a:rPr lang="en-US" sz="2400"/>
              <a:t>More than timetables, topics  and coverage!</a:t>
            </a:r>
          </a:p>
        </p:txBody>
      </p:sp>
      <p:sp>
        <p:nvSpPr>
          <p:cNvPr id="4" name="Slide Number Placeholder 3">
            <a:extLst>
              <a:ext uri="{FF2B5EF4-FFF2-40B4-BE49-F238E27FC236}">
                <a16:creationId xmlns:a16="http://schemas.microsoft.com/office/drawing/2014/main" id="{9E28CB0A-CB39-B845-A521-9536D3BF4484}"/>
              </a:ext>
            </a:extLst>
          </p:cNvPr>
          <p:cNvSpPr>
            <a:spLocks noGrp="1"/>
          </p:cNvSpPr>
          <p:nvPr>
            <p:ph type="sldNum" sz="quarter" idx="4294967295"/>
          </p:nvPr>
        </p:nvSpPr>
        <p:spPr>
          <a:xfrm>
            <a:off x="8383588" y="6415088"/>
            <a:ext cx="760412" cy="274637"/>
          </a:xfrm>
        </p:spPr>
        <p:txBody>
          <a:bodyPr>
            <a:normAutofit/>
          </a:bodyPr>
          <a:lstStyle/>
          <a:p>
            <a:pPr>
              <a:spcAft>
                <a:spcPts val="600"/>
              </a:spcAft>
            </a:pPr>
            <a:fld id="{F3842990-B426-B44A-973A-253BFC5036BE}" type="slidenum">
              <a:rPr lang="en-US" sz="920">
                <a:solidFill>
                  <a:srgbClr val="FFFFFF"/>
                </a:solidFill>
              </a:rPr>
              <a:pPr>
                <a:spcAft>
                  <a:spcPts val="600"/>
                </a:spcAft>
              </a:pPr>
              <a:t>59</a:t>
            </a:fld>
            <a:endParaRPr lang="en-US" sz="920">
              <a:solidFill>
                <a:srgbClr val="FFFFFF"/>
              </a:solidFill>
            </a:endParaRPr>
          </a:p>
        </p:txBody>
      </p:sp>
      <p:pic>
        <p:nvPicPr>
          <p:cNvPr id="8" name="Graphic 7" descr="News">
            <a:extLst>
              <a:ext uri="{FF2B5EF4-FFF2-40B4-BE49-F238E27FC236}">
                <a16:creationId xmlns:a16="http://schemas.microsoft.com/office/drawing/2014/main" id="{0F9D775C-BA60-4764-B525-04B9F3599E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43980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DEB-1F86-7842-914F-5FAAA081DBA6}"/>
              </a:ext>
            </a:extLst>
          </p:cNvPr>
          <p:cNvSpPr>
            <a:spLocks noGrp="1"/>
          </p:cNvSpPr>
          <p:nvPr>
            <p:ph type="title"/>
          </p:nvPr>
        </p:nvSpPr>
        <p:spPr>
          <a:xfrm>
            <a:off x="511407" y="482600"/>
            <a:ext cx="5934922" cy="1199052"/>
          </a:xfrm>
        </p:spPr>
        <p:txBody>
          <a:bodyPr vert="horz" lIns="91440" tIns="45720" rIns="91440" bIns="45720" rtlCol="0" anchor="ctr">
            <a:normAutofit/>
          </a:bodyPr>
          <a:lstStyle/>
          <a:p>
            <a:r>
              <a:rPr lang="en-US" sz="3200" b="1" kern="1200" dirty="0">
                <a:solidFill>
                  <a:srgbClr val="FF0090"/>
                </a:solidFill>
                <a:latin typeface="+mn-lt"/>
                <a:ea typeface="+mj-ea"/>
                <a:cs typeface="+mj-cs"/>
              </a:rPr>
              <a:t>Quality of Education: Key Points</a:t>
            </a:r>
            <a:r>
              <a:rPr lang="en-US" sz="3000" b="1" kern="1200" dirty="0">
                <a:solidFill>
                  <a:schemeClr val="tx1"/>
                </a:solidFill>
                <a:latin typeface="+mj-lt"/>
                <a:ea typeface="+mj-ea"/>
                <a:cs typeface="+mj-cs"/>
              </a:rPr>
              <a:t> </a:t>
            </a:r>
            <a:br>
              <a:rPr lang="en-US" sz="3000" b="1"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CCA7B76-4BC5-0B41-B58B-E66521300271}"/>
              </a:ext>
            </a:extLst>
          </p:cNvPr>
          <p:cNvSpPr>
            <a:spLocks noGrp="1"/>
          </p:cNvSpPr>
          <p:nvPr>
            <p:ph sz="half" idx="1"/>
          </p:nvPr>
        </p:nvSpPr>
        <p:spPr>
          <a:xfrm>
            <a:off x="359815" y="1270001"/>
            <a:ext cx="5934923" cy="4746170"/>
          </a:xfrm>
        </p:spPr>
        <p:txBody>
          <a:bodyPr vert="horz" lIns="91440" tIns="45720" rIns="91440" bIns="45720" rtlCol="0" anchor="ctr">
            <a:normAutofit fontScale="92500" lnSpcReduction="10000"/>
          </a:bodyPr>
          <a:lstStyle/>
          <a:p>
            <a:pPr marL="0" indent="0">
              <a:buNone/>
            </a:pPr>
            <a:r>
              <a:rPr lang="en-US" sz="2400" b="1" dirty="0"/>
              <a:t>Key messages that ring loud and clear throughout the documents is that the curriculum</a:t>
            </a:r>
            <a:r>
              <a:rPr lang="en-US" sz="1600" b="1" dirty="0"/>
              <a:t>:</a:t>
            </a:r>
          </a:p>
          <a:p>
            <a:pPr marL="0" indent="0">
              <a:buNone/>
            </a:pPr>
            <a:endParaRPr lang="en-US" sz="1600" b="1" dirty="0"/>
          </a:p>
          <a:p>
            <a:pPr>
              <a:buClr>
                <a:srgbClr val="FF0090"/>
              </a:buClr>
            </a:pPr>
            <a:r>
              <a:rPr lang="en-US" sz="2400" dirty="0"/>
              <a:t>must be broad, balanced with a coherent sequence;</a:t>
            </a:r>
          </a:p>
          <a:p>
            <a:pPr>
              <a:buClr>
                <a:srgbClr val="FF0090"/>
              </a:buClr>
            </a:pPr>
            <a:r>
              <a:rPr lang="en-US" sz="2400" dirty="0"/>
              <a:t>in</a:t>
            </a:r>
            <a:r>
              <a:rPr lang="en-US" sz="2400" b="1" dirty="0"/>
              <a:t> EYFS/KS1 </a:t>
            </a:r>
            <a:r>
              <a:rPr lang="en-US" sz="2400" dirty="0"/>
              <a:t>the focus is on the basics; </a:t>
            </a:r>
          </a:p>
          <a:p>
            <a:pPr>
              <a:buClr>
                <a:srgbClr val="FF0090"/>
              </a:buClr>
            </a:pPr>
            <a:r>
              <a:rPr lang="en-US" sz="2400" dirty="0"/>
              <a:t>should provide a wide range of subjects for </a:t>
            </a:r>
            <a:r>
              <a:rPr lang="en-US" sz="2400" b="1" i="1" dirty="0"/>
              <a:t>all </a:t>
            </a:r>
            <a:r>
              <a:rPr lang="en-US" sz="2400" dirty="0"/>
              <a:t>pupils, especially in KS2;</a:t>
            </a:r>
          </a:p>
          <a:p>
            <a:pPr>
              <a:buClr>
                <a:srgbClr val="FF0090"/>
              </a:buClr>
            </a:pPr>
            <a:r>
              <a:rPr lang="en-US" sz="2400" dirty="0"/>
              <a:t>reading is at the heart </a:t>
            </a:r>
            <a:r>
              <a:rPr lang="en-US" sz="2400" i="1" dirty="0"/>
              <a:t>(from Nursery);</a:t>
            </a:r>
          </a:p>
          <a:p>
            <a:pPr marL="0" indent="0">
              <a:buClr>
                <a:srgbClr val="FF0090"/>
              </a:buClr>
              <a:buNone/>
            </a:pPr>
            <a:r>
              <a:rPr lang="en-US" sz="2400" i="1" dirty="0"/>
              <a:t>and</a:t>
            </a:r>
            <a:r>
              <a:rPr lang="en-US" sz="2400" dirty="0"/>
              <a:t> </a:t>
            </a:r>
          </a:p>
          <a:p>
            <a:pPr>
              <a:buClr>
                <a:srgbClr val="FF0090"/>
              </a:buClr>
            </a:pPr>
            <a:r>
              <a:rPr lang="en-US" sz="2400" dirty="0"/>
              <a:t>what it is like to be a pupil in the school.</a:t>
            </a:r>
          </a:p>
          <a:p>
            <a:pPr>
              <a:buClr>
                <a:srgbClr val="FF0090"/>
              </a:buClr>
            </a:pPr>
            <a:endParaRPr lang="en-US" sz="1600" b="1" i="1" dirty="0"/>
          </a:p>
          <a:p>
            <a:pPr marL="0" indent="0" algn="ctr">
              <a:buClr>
                <a:srgbClr val="FF0090"/>
              </a:buClr>
              <a:buNone/>
            </a:pPr>
            <a:r>
              <a:rPr lang="en-US" sz="2600" b="1" i="1" dirty="0">
                <a:solidFill>
                  <a:srgbClr val="FF0090"/>
                </a:solidFill>
              </a:rPr>
              <a:t>Schools have autonomy to design curriculum</a:t>
            </a:r>
          </a:p>
          <a:p>
            <a:pPr marL="0"/>
            <a:endParaRPr lang="en-US" sz="1600" b="1" dirty="0"/>
          </a:p>
        </p:txBody>
      </p:sp>
      <p:pic>
        <p:nvPicPr>
          <p:cNvPr id="7" name="Graphic 6" descr="Checkmark">
            <a:extLst>
              <a:ext uri="{FF2B5EF4-FFF2-40B4-BE49-F238E27FC236}">
                <a16:creationId xmlns:a16="http://schemas.microsoft.com/office/drawing/2014/main" id="{A48E3FB3-AE31-48DE-962F-5845DD799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
        <p:nvSpPr>
          <p:cNvPr id="4" name="TextBox 3">
            <a:extLst>
              <a:ext uri="{FF2B5EF4-FFF2-40B4-BE49-F238E27FC236}">
                <a16:creationId xmlns:a16="http://schemas.microsoft.com/office/drawing/2014/main" id="{84B5DE57-E28F-4146-9F23-ABC3416FF713}"/>
              </a:ext>
            </a:extLst>
          </p:cNvPr>
          <p:cNvSpPr txBox="1"/>
          <p:nvPr/>
        </p:nvSpPr>
        <p:spPr>
          <a:xfrm>
            <a:off x="7747000" y="13589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20025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63285"/>
            <a:ext cx="9144000" cy="253093"/>
          </a:xfrm>
          <a:prstGeom prst="rect">
            <a:avLst/>
          </a:prstGeom>
          <a:solidFill>
            <a:srgbClr val="CC00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descr="Owl icon PPT.ai"/>
          <p:cNvPicPr>
            <a:picLocks noChangeAspect="1"/>
          </p:cNvPicPr>
          <p:nvPr/>
        </p:nvPicPr>
        <p:blipFill>
          <a:blip r:embed="rId3"/>
          <a:stretch>
            <a:fillRect/>
          </a:stretch>
        </p:blipFill>
        <p:spPr>
          <a:xfrm>
            <a:off x="7886701" y="5388425"/>
            <a:ext cx="1123974" cy="1123974"/>
          </a:xfrm>
          <a:prstGeom prst="rect">
            <a:avLst/>
          </a:prstGeom>
        </p:spPr>
      </p:pic>
      <p:sp>
        <p:nvSpPr>
          <p:cNvPr id="2" name="Rectangle 1"/>
          <p:cNvSpPr/>
          <p:nvPr/>
        </p:nvSpPr>
        <p:spPr>
          <a:xfrm>
            <a:off x="354628" y="993474"/>
            <a:ext cx="8321040" cy="707886"/>
          </a:xfrm>
          <a:prstGeom prst="rect">
            <a:avLst/>
          </a:prstGeom>
        </p:spPr>
        <p:txBody>
          <a:bodyPr wrap="square">
            <a:spAutoFit/>
          </a:bodyPr>
          <a:lstStyle/>
          <a:p>
            <a:pPr marL="285750" indent="-285750">
              <a:buFont typeface="Arial" charset="0"/>
              <a:buChar char="•"/>
            </a:pPr>
            <a:endParaRPr lang="en-US" sz="2000">
              <a:solidFill>
                <a:srgbClr val="FF0090"/>
              </a:solidFill>
            </a:endParaRPr>
          </a:p>
          <a:p>
            <a:endParaRPr lang="en-US" sz="2000" b="1" i="1"/>
          </a:p>
        </p:txBody>
      </p:sp>
      <p:sp>
        <p:nvSpPr>
          <p:cNvPr id="7" name="Rectangle 6"/>
          <p:cNvSpPr/>
          <p:nvPr/>
        </p:nvSpPr>
        <p:spPr>
          <a:xfrm>
            <a:off x="110464" y="356062"/>
            <a:ext cx="8947619" cy="523220"/>
          </a:xfrm>
          <a:prstGeom prst="rect">
            <a:avLst/>
          </a:prstGeom>
        </p:spPr>
        <p:txBody>
          <a:bodyPr wrap="square">
            <a:spAutoFit/>
          </a:bodyPr>
          <a:lstStyle/>
          <a:p>
            <a:pPr algn="ctr"/>
            <a:r>
              <a:rPr lang="en-US" sz="2800" b="1">
                <a:solidFill>
                  <a:schemeClr val="accent1"/>
                </a:solidFill>
              </a:rPr>
              <a:t>.</a:t>
            </a:r>
          </a:p>
        </p:txBody>
      </p:sp>
      <p:sp>
        <p:nvSpPr>
          <p:cNvPr id="3" name="Rectangle 2"/>
          <p:cNvSpPr/>
          <p:nvPr/>
        </p:nvSpPr>
        <p:spPr>
          <a:xfrm>
            <a:off x="110464" y="467573"/>
            <a:ext cx="8143850" cy="584775"/>
          </a:xfrm>
          <a:prstGeom prst="rect">
            <a:avLst/>
          </a:prstGeom>
        </p:spPr>
        <p:txBody>
          <a:bodyPr wrap="square">
            <a:spAutoFit/>
          </a:bodyPr>
          <a:lstStyle/>
          <a:p>
            <a:pPr algn="ctr"/>
            <a:r>
              <a:rPr lang="en-US" sz="3200" b="1">
                <a:solidFill>
                  <a:srgbClr val="FF0090"/>
                </a:solidFill>
                <a:effectLst>
                  <a:innerShdw blurRad="63500" dist="101600" dir="18900000">
                    <a:prstClr val="black">
                      <a:alpha val="50000"/>
                    </a:prstClr>
                  </a:innerShdw>
                </a:effectLst>
              </a:rPr>
              <a:t>Curriculum Implementation: Subject level </a:t>
            </a:r>
          </a:p>
        </p:txBody>
      </p:sp>
      <p:sp>
        <p:nvSpPr>
          <p:cNvPr id="5" name="TextBox 4"/>
          <p:cNvSpPr txBox="1"/>
          <p:nvPr/>
        </p:nvSpPr>
        <p:spPr>
          <a:xfrm>
            <a:off x="221303" y="1103543"/>
            <a:ext cx="8107199" cy="5016758"/>
          </a:xfrm>
          <a:prstGeom prst="rect">
            <a:avLst/>
          </a:prstGeom>
          <a:noFill/>
        </p:spPr>
        <p:txBody>
          <a:bodyPr wrap="square" rtlCol="0">
            <a:spAutoFit/>
          </a:bodyPr>
          <a:lstStyle/>
          <a:p>
            <a:r>
              <a:rPr lang="en-US" sz="2400" b="1">
                <a:solidFill>
                  <a:srgbClr val="FF0090"/>
                </a:solidFill>
              </a:rPr>
              <a:t>Ensure that:</a:t>
            </a:r>
          </a:p>
          <a:p>
            <a:endParaRPr lang="en-US" sz="2000" b="1">
              <a:solidFill>
                <a:srgbClr val="FF0090"/>
              </a:solidFill>
            </a:endParaRPr>
          </a:p>
          <a:p>
            <a:endParaRPr lang="en-US" sz="2000"/>
          </a:p>
          <a:p>
            <a:pPr marL="342900" indent="-342900">
              <a:buClr>
                <a:srgbClr val="FF0090"/>
              </a:buClr>
              <a:buFont typeface="Wingdings" charset="2"/>
              <a:buChar char="ü"/>
            </a:pPr>
            <a:r>
              <a:rPr lang="en-US" sz="2800"/>
              <a:t>learning is based clearly on identified next steps</a:t>
            </a:r>
          </a:p>
          <a:p>
            <a:pPr marL="342900" indent="-342900">
              <a:buClr>
                <a:srgbClr val="FF0090"/>
              </a:buClr>
              <a:buFont typeface="Wingdings" charset="2"/>
              <a:buChar char="ü"/>
            </a:pPr>
            <a:endParaRPr lang="en-US" sz="2800"/>
          </a:p>
          <a:p>
            <a:pPr>
              <a:buClr>
                <a:srgbClr val="FF0090"/>
              </a:buClr>
            </a:pPr>
            <a:endParaRPr lang="en-US" sz="2800"/>
          </a:p>
          <a:p>
            <a:pPr marL="342900" indent="-342900">
              <a:buClr>
                <a:srgbClr val="FF0090"/>
              </a:buClr>
              <a:buFont typeface="Wingdings" charset="2"/>
              <a:buChar char="ü"/>
            </a:pPr>
            <a:r>
              <a:rPr lang="en-US" sz="2800"/>
              <a:t> Look closely at progression overtime in KUS and the development of higher order skills such as problem solving  as well as the development of cognitive and personal skills.</a:t>
            </a:r>
          </a:p>
          <a:p>
            <a:endParaRPr lang="en-US" sz="2000"/>
          </a:p>
          <a:p>
            <a:r>
              <a:rPr lang="en-US" sz="2000" b="1" i="1" kern="100">
                <a:solidFill>
                  <a:srgbClr val="FFB153"/>
                </a:solidFill>
                <a:ea typeface="宋体" charset="0"/>
                <a:cs typeface="Helvetica" charset="0"/>
              </a:rPr>
              <a:t>.</a:t>
            </a:r>
          </a:p>
          <a:p>
            <a:pPr>
              <a:buClr>
                <a:srgbClr val="FF0090"/>
              </a:buClr>
            </a:pPr>
            <a:endParaRPr lang="en-US" sz="2000"/>
          </a:p>
        </p:txBody>
      </p:sp>
    </p:spTree>
    <p:extLst>
      <p:ext uri="{BB962C8B-B14F-4D97-AF65-F5344CB8AC3E}">
        <p14:creationId xmlns:p14="http://schemas.microsoft.com/office/powerpoint/2010/main" val="1415358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10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wipe(left)">
                                      <p:cBhvr>
                                        <p:cTn id="12" dur="1000"/>
                                        <p:tgtEl>
                                          <p:spTgt spid="5">
                                            <p:txEl>
                                              <p:pRg st="6" end="6"/>
                                            </p:txEl>
                                          </p:spTgt>
                                        </p:tgtEl>
                                      </p:cBhvr>
                                    </p:animEffect>
                                  </p:childTnLst>
                                </p:cTn>
                              </p:par>
                            </p:childTnLst>
                          </p:cTn>
                        </p:par>
                        <p:par>
                          <p:cTn id="13" fill="hold">
                            <p:stCondLst>
                              <p:cond delay="1000"/>
                            </p:stCondLst>
                            <p:childTnLst>
                              <p:par>
                                <p:cTn id="14" presetID="9" presetClass="entr" presetSubtype="0" fill="hold" nodeType="afterEffect">
                                  <p:stCondLst>
                                    <p:cond delay="50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dissolve">
                                      <p:cBhvr>
                                        <p:cTn id="16"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EDEE-D1F8-C34F-9744-86B2D245E439}"/>
              </a:ext>
            </a:extLst>
          </p:cNvPr>
          <p:cNvSpPr>
            <a:spLocks noGrp="1"/>
          </p:cNvSpPr>
          <p:nvPr>
            <p:ph type="title"/>
          </p:nvPr>
        </p:nvSpPr>
        <p:spPr>
          <a:xfrm>
            <a:off x="88900" y="-166689"/>
            <a:ext cx="8388350" cy="1500189"/>
          </a:xfrm>
        </p:spPr>
        <p:txBody>
          <a:bodyPr/>
          <a:lstStyle/>
          <a:p>
            <a:r>
              <a:rPr lang="en-US" sz="3200" b="1">
                <a:solidFill>
                  <a:srgbClr val="FF0090"/>
                </a:solidFill>
                <a:latin typeface="+mn-lt"/>
              </a:rPr>
              <a:t>Curriculum 2019 and beyond</a:t>
            </a:r>
            <a:r>
              <a:rPr lang="is-IS" b="1">
                <a:solidFill>
                  <a:srgbClr val="FF0090"/>
                </a:solidFill>
              </a:rPr>
              <a:t>….</a:t>
            </a:r>
            <a:endParaRPr lang="en-GB"/>
          </a:p>
        </p:txBody>
      </p:sp>
      <p:sp>
        <p:nvSpPr>
          <p:cNvPr id="4" name="Rectangle 3">
            <a:extLst>
              <a:ext uri="{FF2B5EF4-FFF2-40B4-BE49-F238E27FC236}">
                <a16:creationId xmlns:a16="http://schemas.microsoft.com/office/drawing/2014/main" id="{403F26F7-CBE7-F942-8483-B50B7C375616}"/>
              </a:ext>
            </a:extLst>
          </p:cNvPr>
          <p:cNvSpPr/>
          <p:nvPr/>
        </p:nvSpPr>
        <p:spPr>
          <a:xfrm>
            <a:off x="88900" y="952500"/>
            <a:ext cx="8801100" cy="9202519"/>
          </a:xfrm>
          <a:prstGeom prst="rect">
            <a:avLst/>
          </a:prstGeom>
        </p:spPr>
        <p:txBody>
          <a:bodyPr wrap="square">
            <a:spAutoFit/>
          </a:bodyPr>
          <a:lstStyle/>
          <a:p>
            <a:r>
              <a:rPr lang="is-IS" sz="2400" b="1"/>
              <a:t>Take the KS2 History content:</a:t>
            </a:r>
          </a:p>
          <a:p>
            <a:pPr marL="342900" indent="-342900">
              <a:buFont typeface="Arial" panose="020B0604020202020204" pitchFamily="34" charset="0"/>
              <a:buChar char="•"/>
            </a:pPr>
            <a:r>
              <a:rPr lang="is-IS" sz="2400"/>
              <a:t>Changes in Britain from Stone age to Iron age</a:t>
            </a:r>
          </a:p>
          <a:p>
            <a:pPr marL="342900" indent="-342900">
              <a:buFont typeface="Arial" panose="020B0604020202020204" pitchFamily="34" charset="0"/>
              <a:buChar char="•"/>
            </a:pPr>
            <a:r>
              <a:rPr lang="is-IS" sz="2400"/>
              <a:t>Roman Empire and impact on Britain</a:t>
            </a:r>
          </a:p>
          <a:p>
            <a:pPr marL="342900" indent="-342900">
              <a:buFont typeface="Arial" panose="020B0604020202020204" pitchFamily="34" charset="0"/>
              <a:buChar char="•"/>
            </a:pPr>
            <a:r>
              <a:rPr lang="is-IS" sz="2400"/>
              <a:t>Settlement by Anglo-Saxons and Scots</a:t>
            </a:r>
          </a:p>
          <a:p>
            <a:pPr marL="342900" indent="-342900">
              <a:buFont typeface="Arial" panose="020B0604020202020204" pitchFamily="34" charset="0"/>
              <a:buChar char="•"/>
            </a:pPr>
            <a:r>
              <a:rPr lang="is-IS" sz="2400"/>
              <a:t>Viking &amp; Anglo Saxon struggle for Kingdom of England to Edward TC</a:t>
            </a:r>
          </a:p>
          <a:p>
            <a:pPr marL="342900" indent="-342900">
              <a:buFont typeface="Arial" panose="020B0604020202020204" pitchFamily="34" charset="0"/>
              <a:buChar char="•"/>
            </a:pPr>
            <a:r>
              <a:rPr lang="is-IS" sz="2400"/>
              <a:t>Local study</a:t>
            </a:r>
          </a:p>
          <a:p>
            <a:pPr marL="342900" indent="-342900">
              <a:buFont typeface="Arial" panose="020B0604020202020204" pitchFamily="34" charset="0"/>
              <a:buChar char="•"/>
            </a:pPr>
            <a:r>
              <a:rPr lang="is-IS" sz="2400"/>
              <a:t>An aspect or theme beyond 1066</a:t>
            </a:r>
          </a:p>
          <a:p>
            <a:pPr marL="342900" indent="-342900">
              <a:buFont typeface="Arial" panose="020B0604020202020204" pitchFamily="34" charset="0"/>
              <a:buChar char="•"/>
            </a:pPr>
            <a:r>
              <a:rPr lang="is-IS" sz="2400"/>
              <a:t>Achievments of early civilisations</a:t>
            </a:r>
          </a:p>
          <a:p>
            <a:pPr marL="342900" indent="-342900">
              <a:buFont typeface="Arial" panose="020B0604020202020204" pitchFamily="34" charset="0"/>
              <a:buChar char="•"/>
            </a:pPr>
            <a:r>
              <a:rPr lang="is-IS" sz="2400"/>
              <a:t>Ancient greece</a:t>
            </a:r>
          </a:p>
          <a:p>
            <a:pPr marL="342900" indent="-342900">
              <a:buFont typeface="Arial" panose="020B0604020202020204" pitchFamily="34" charset="0"/>
              <a:buChar char="•"/>
            </a:pPr>
            <a:r>
              <a:rPr lang="is-IS" sz="2400"/>
              <a:t>Non european contrasting society </a:t>
            </a:r>
          </a:p>
          <a:p>
            <a:pPr algn="ctr"/>
            <a:endParaRPr lang="is-IS" sz="2400" b="1"/>
          </a:p>
          <a:p>
            <a:pPr marL="342900" indent="-342900" algn="ctr">
              <a:buClr>
                <a:srgbClr val="FF0090"/>
              </a:buClr>
              <a:buFont typeface="Wingdings" pitchFamily="2" charset="2"/>
              <a:buChar char="v"/>
            </a:pPr>
            <a:r>
              <a:rPr lang="is-IS" sz="2400" b="1"/>
              <a:t>You need to decide the most logical sequence  </a:t>
            </a:r>
          </a:p>
          <a:p>
            <a:endParaRPr lang="is-IS" sz="2400" b="1"/>
          </a:p>
          <a:p>
            <a:pPr algn="ctr"/>
            <a:r>
              <a:rPr lang="is-IS" sz="2800" b="1"/>
              <a:t> </a:t>
            </a:r>
          </a:p>
          <a:p>
            <a:pPr marL="342900" indent="-342900">
              <a:buFont typeface="Wingdings" pitchFamily="2" charset="2"/>
              <a:buChar char="Ø"/>
            </a:pPr>
            <a:endParaRPr lang="is-IS" sz="2400" b="1">
              <a:solidFill>
                <a:srgbClr val="EAA350"/>
              </a:solidFill>
            </a:endParaRPr>
          </a:p>
          <a:p>
            <a:endParaRPr lang="is-IS" sz="2400" b="1"/>
          </a:p>
          <a:p>
            <a:endParaRPr lang="is-IS" sz="2400" b="1"/>
          </a:p>
          <a:p>
            <a:endParaRPr lang="is-IS" sz="2400"/>
          </a:p>
          <a:p>
            <a:pPr algn="ctr"/>
            <a:endParaRPr lang="en-GB" sz="2400">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p>
        </p:txBody>
      </p:sp>
    </p:spTree>
    <p:extLst>
      <p:ext uri="{BB962C8B-B14F-4D97-AF65-F5344CB8AC3E}">
        <p14:creationId xmlns:p14="http://schemas.microsoft.com/office/powerpoint/2010/main" val="1803244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12187-484D-9B4D-819B-0DA0051FE3CB}"/>
              </a:ext>
            </a:extLst>
          </p:cNvPr>
          <p:cNvSpPr>
            <a:spLocks noGrp="1"/>
          </p:cNvSpPr>
          <p:nvPr>
            <p:ph type="title"/>
          </p:nvPr>
        </p:nvSpPr>
        <p:spPr>
          <a:xfrm>
            <a:off x="0" y="304800"/>
            <a:ext cx="8515350" cy="1385889"/>
          </a:xfrm>
        </p:spPr>
        <p:txBody>
          <a:bodyPr>
            <a:normAutofit/>
          </a:bodyPr>
          <a:lstStyle/>
          <a:p>
            <a:r>
              <a:rPr lang="en-US" sz="3200" b="1">
                <a:solidFill>
                  <a:srgbClr val="FF0090"/>
                </a:solidFill>
                <a:latin typeface="+mn-lt"/>
              </a:rPr>
              <a:t>Curriculum 2019 and beyond</a:t>
            </a:r>
            <a:r>
              <a:rPr lang="is-IS" sz="3200" b="1">
                <a:solidFill>
                  <a:srgbClr val="FF0090"/>
                </a:solidFill>
                <a:latin typeface="+mn-lt"/>
              </a:rPr>
              <a:t>….</a:t>
            </a:r>
            <a:endParaRPr lang="en-GB" sz="3200">
              <a:latin typeface="+mn-lt"/>
            </a:endParaRPr>
          </a:p>
        </p:txBody>
      </p:sp>
      <p:sp>
        <p:nvSpPr>
          <p:cNvPr id="3" name="Content Placeholder 2">
            <a:extLst>
              <a:ext uri="{FF2B5EF4-FFF2-40B4-BE49-F238E27FC236}">
                <a16:creationId xmlns:a16="http://schemas.microsoft.com/office/drawing/2014/main" id="{7AF268F9-5EED-2F44-859D-B7D31BD81A1B}"/>
              </a:ext>
            </a:extLst>
          </p:cNvPr>
          <p:cNvSpPr>
            <a:spLocks noGrp="1"/>
          </p:cNvSpPr>
          <p:nvPr>
            <p:ph sz="half" idx="1"/>
          </p:nvPr>
        </p:nvSpPr>
        <p:spPr>
          <a:xfrm>
            <a:off x="406400" y="1473200"/>
            <a:ext cx="8108950" cy="4703763"/>
          </a:xfrm>
        </p:spPr>
        <p:txBody>
          <a:bodyPr/>
          <a:lstStyle/>
          <a:p>
            <a:pPr marL="0" indent="0" algn="ctr">
              <a:buNone/>
            </a:pPr>
            <a:r>
              <a:rPr lang="is-IS" b="1"/>
              <a:t> However: it isn‘t just about the coverage of  the content</a:t>
            </a:r>
          </a:p>
          <a:p>
            <a:endParaRPr lang="is-IS" b="1"/>
          </a:p>
          <a:p>
            <a:pPr marL="0" indent="0">
              <a:buNone/>
            </a:pPr>
            <a:r>
              <a:rPr lang="is-IS"/>
              <a:t>It‘s about</a:t>
            </a:r>
          </a:p>
          <a:p>
            <a:pPr>
              <a:buClr>
                <a:srgbClr val="FF0090"/>
              </a:buClr>
              <a:buFont typeface="Wingdings" pitchFamily="2" charset="2"/>
              <a:buChar char="v"/>
            </a:pPr>
            <a:r>
              <a:rPr lang="is-IS"/>
              <a:t>How you are developing them to be Historians</a:t>
            </a:r>
          </a:p>
          <a:p>
            <a:pPr>
              <a:buClr>
                <a:srgbClr val="FF0090"/>
              </a:buClr>
              <a:buFont typeface="Wingdings" pitchFamily="2" charset="2"/>
              <a:buChar char="v"/>
            </a:pPr>
            <a:r>
              <a:rPr lang="is-IS"/>
              <a:t>How you are progressivey developing KUS </a:t>
            </a:r>
          </a:p>
          <a:p>
            <a:pPr>
              <a:buClr>
                <a:srgbClr val="FF0090"/>
              </a:buClr>
              <a:buFont typeface="Wingdings" pitchFamily="2" charset="2"/>
              <a:buChar char="v"/>
            </a:pPr>
            <a:r>
              <a:rPr lang="is-IS"/>
              <a:t>How you are building in discussions</a:t>
            </a:r>
          </a:p>
          <a:p>
            <a:pPr>
              <a:buClr>
                <a:srgbClr val="FF0090"/>
              </a:buClr>
              <a:buFont typeface="Wingdings" pitchFamily="2" charset="2"/>
              <a:buChar char="v"/>
            </a:pPr>
            <a:r>
              <a:rPr lang="is-IS"/>
              <a:t>How you are building in recall and making links</a:t>
            </a:r>
          </a:p>
          <a:p>
            <a:endParaRPr lang="is-IS" b="1"/>
          </a:p>
          <a:p>
            <a:pPr marL="0" indent="0">
              <a:buNone/>
            </a:pPr>
            <a:endParaRPr lang="en-GB"/>
          </a:p>
        </p:txBody>
      </p:sp>
    </p:spTree>
    <p:extLst>
      <p:ext uri="{BB962C8B-B14F-4D97-AF65-F5344CB8AC3E}">
        <p14:creationId xmlns:p14="http://schemas.microsoft.com/office/powerpoint/2010/main" val="3023260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EDEE-D1F8-C34F-9744-86B2D245E439}"/>
              </a:ext>
            </a:extLst>
          </p:cNvPr>
          <p:cNvSpPr>
            <a:spLocks noGrp="1"/>
          </p:cNvSpPr>
          <p:nvPr>
            <p:ph type="title"/>
          </p:nvPr>
        </p:nvSpPr>
        <p:spPr>
          <a:xfrm>
            <a:off x="88900" y="-166689"/>
            <a:ext cx="8388350" cy="1500189"/>
          </a:xfrm>
        </p:spPr>
        <p:txBody>
          <a:bodyPr/>
          <a:lstStyle/>
          <a:p>
            <a:r>
              <a:rPr lang="en-US" sz="3200" b="1">
                <a:solidFill>
                  <a:srgbClr val="FF0090"/>
                </a:solidFill>
                <a:latin typeface="+mn-lt"/>
              </a:rPr>
              <a:t>Curriculum 2019 and beyond</a:t>
            </a:r>
            <a:r>
              <a:rPr lang="is-IS" b="1">
                <a:solidFill>
                  <a:srgbClr val="FF0090"/>
                </a:solidFill>
              </a:rPr>
              <a:t>….</a:t>
            </a:r>
            <a:endParaRPr lang="en-GB"/>
          </a:p>
        </p:txBody>
      </p:sp>
      <p:sp>
        <p:nvSpPr>
          <p:cNvPr id="4" name="Rectangle 3">
            <a:extLst>
              <a:ext uri="{FF2B5EF4-FFF2-40B4-BE49-F238E27FC236}">
                <a16:creationId xmlns:a16="http://schemas.microsoft.com/office/drawing/2014/main" id="{403F26F7-CBE7-F942-8483-B50B7C375616}"/>
              </a:ext>
            </a:extLst>
          </p:cNvPr>
          <p:cNvSpPr/>
          <p:nvPr/>
        </p:nvSpPr>
        <p:spPr>
          <a:xfrm>
            <a:off x="88900" y="952500"/>
            <a:ext cx="8801100" cy="6924973"/>
          </a:xfrm>
          <a:prstGeom prst="rect">
            <a:avLst/>
          </a:prstGeom>
        </p:spPr>
        <p:txBody>
          <a:bodyPr wrap="square">
            <a:spAutoFit/>
          </a:bodyPr>
          <a:lstStyle/>
          <a:p>
            <a:endParaRPr lang="is-IS" sz="2400" b="1"/>
          </a:p>
          <a:p>
            <a:r>
              <a:rPr lang="is-IS" sz="2400" b="1"/>
              <a:t>It should </a:t>
            </a:r>
            <a:r>
              <a:rPr lang="is-IS" sz="2400"/>
              <a:t>‘</a:t>
            </a:r>
            <a:r>
              <a:rPr lang="is-IS" sz="2400" i="1"/>
              <a:t>inspire pupils‘ curiosity... equip pupils to ask perceptive questions, think critically, weigh evidence, sift arguments and develop perspective and judgment etc.</a:t>
            </a:r>
          </a:p>
          <a:p>
            <a:endParaRPr lang="is-IS" sz="2400" i="1"/>
          </a:p>
          <a:p>
            <a:r>
              <a:rPr lang="is-IS" sz="2400" b="1" i="1"/>
              <a:t>In KS2 pupils should </a:t>
            </a:r>
            <a:r>
              <a:rPr lang="is-IS" sz="2400" i="1"/>
              <a:t>‚‘note connections,contrasts and trends over time and develop appropriate historical terms.... address and somtimes devise historically valid questions.. Construct informed responses that involve thoughtful selection and organiastion of relevant historical information.</a:t>
            </a:r>
          </a:p>
          <a:p>
            <a:endParaRPr lang="is-IS" sz="2400"/>
          </a:p>
          <a:p>
            <a:pPr algn="ctr"/>
            <a:r>
              <a:rPr lang="is-IS" sz="2400" b="1">
                <a:solidFill>
                  <a:srgbClr val="FF0090"/>
                </a:solidFill>
              </a:rPr>
              <a:t>How effectively does your history curriculum meet the purpose and aims of the History NC?</a:t>
            </a:r>
          </a:p>
          <a:p>
            <a:pPr algn="ctr"/>
            <a:endParaRPr lang="en-GB" sz="2400">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p>
        </p:txBody>
      </p:sp>
    </p:spTree>
    <p:extLst>
      <p:ext uri="{BB962C8B-B14F-4D97-AF65-F5344CB8AC3E}">
        <p14:creationId xmlns:p14="http://schemas.microsoft.com/office/powerpoint/2010/main" val="2313765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4DFE-0061-2D4D-9AC0-15975C5F5CC8}"/>
              </a:ext>
            </a:extLst>
          </p:cNvPr>
          <p:cNvSpPr>
            <a:spLocks noGrp="1"/>
          </p:cNvSpPr>
          <p:nvPr>
            <p:ph type="title"/>
          </p:nvPr>
        </p:nvSpPr>
        <p:spPr>
          <a:xfrm>
            <a:off x="114300" y="228601"/>
            <a:ext cx="8401050" cy="1130300"/>
          </a:xfrm>
        </p:spPr>
        <p:txBody>
          <a:bodyPr>
            <a:normAutofit/>
          </a:bodyPr>
          <a:lstStyle/>
          <a:p>
            <a:r>
              <a:rPr lang="en-US" sz="3200" b="1">
                <a:solidFill>
                  <a:srgbClr val="FF0090"/>
                </a:solidFill>
                <a:latin typeface="+mn-lt"/>
              </a:rPr>
              <a:t>Curriculum 2019 and beyond</a:t>
            </a:r>
            <a:r>
              <a:rPr lang="is-IS" sz="3200" b="1">
                <a:solidFill>
                  <a:srgbClr val="FF0090"/>
                </a:solidFill>
                <a:latin typeface="+mn-lt"/>
              </a:rPr>
              <a:t>….</a:t>
            </a:r>
            <a:endParaRPr lang="en-GB" sz="3200">
              <a:latin typeface="+mn-lt"/>
            </a:endParaRPr>
          </a:p>
        </p:txBody>
      </p:sp>
      <p:sp>
        <p:nvSpPr>
          <p:cNvPr id="3" name="Content Placeholder 2">
            <a:extLst>
              <a:ext uri="{FF2B5EF4-FFF2-40B4-BE49-F238E27FC236}">
                <a16:creationId xmlns:a16="http://schemas.microsoft.com/office/drawing/2014/main" id="{D4B7C0B1-3C3F-714C-AC6C-84E47F87B9B0}"/>
              </a:ext>
            </a:extLst>
          </p:cNvPr>
          <p:cNvSpPr>
            <a:spLocks noGrp="1"/>
          </p:cNvSpPr>
          <p:nvPr>
            <p:ph sz="half" idx="1"/>
          </p:nvPr>
        </p:nvSpPr>
        <p:spPr>
          <a:xfrm>
            <a:off x="406400" y="1206500"/>
            <a:ext cx="8401050" cy="4970463"/>
          </a:xfrm>
        </p:spPr>
        <p:txBody>
          <a:bodyPr>
            <a:normAutofit/>
          </a:bodyPr>
          <a:lstStyle/>
          <a:p>
            <a:pPr marL="0" indent="0">
              <a:buNone/>
            </a:pPr>
            <a:r>
              <a:rPr lang="is-IS" sz="2400" b="1">
                <a:solidFill>
                  <a:srgbClr val="FF0090"/>
                </a:solidFill>
              </a:rPr>
              <a:t>And the impact is not about just memorising basic facts, its about:</a:t>
            </a:r>
          </a:p>
          <a:p>
            <a:pPr>
              <a:buFont typeface="Wingdings" pitchFamily="2" charset="2"/>
              <a:buChar char="Ø"/>
            </a:pPr>
            <a:r>
              <a:rPr lang="en-GB" sz="2400"/>
              <a:t>Pupils being able to </a:t>
            </a:r>
            <a:r>
              <a:rPr lang="en-GB" sz="2400" b="1" i="1"/>
              <a:t>recall key KUS</a:t>
            </a:r>
          </a:p>
          <a:p>
            <a:pPr marL="0" indent="0">
              <a:buNone/>
            </a:pPr>
            <a:r>
              <a:rPr lang="en-GB" sz="2400" b="1"/>
              <a:t>and</a:t>
            </a:r>
          </a:p>
          <a:p>
            <a:pPr>
              <a:buFont typeface="Wingdings" pitchFamily="2" charset="2"/>
              <a:buChar char="Ø"/>
            </a:pPr>
            <a:r>
              <a:rPr lang="en-GB" sz="2400"/>
              <a:t>develop understanding through </a:t>
            </a:r>
            <a:r>
              <a:rPr lang="en-GB" sz="2400" b="1" i="1"/>
              <a:t>connecting new knowledge </a:t>
            </a:r>
            <a:r>
              <a:rPr lang="en-GB" sz="2400"/>
              <a:t>with </a:t>
            </a:r>
            <a:r>
              <a:rPr lang="en-GB" sz="2400" b="1" i="1"/>
              <a:t>existing knowledge </a:t>
            </a:r>
            <a:r>
              <a:rPr lang="en-GB" sz="2400"/>
              <a:t>and </a:t>
            </a:r>
            <a:r>
              <a:rPr lang="en-GB" sz="2400" b="1" i="1"/>
              <a:t>applyin</a:t>
            </a:r>
            <a:r>
              <a:rPr lang="en-GB" sz="2400"/>
              <a:t>g this</a:t>
            </a:r>
          </a:p>
          <a:p>
            <a:pPr marL="0" indent="0">
              <a:buNone/>
            </a:pPr>
            <a:r>
              <a:rPr lang="en-GB" sz="2400" b="1"/>
              <a:t>So:</a:t>
            </a:r>
          </a:p>
          <a:p>
            <a:pPr>
              <a:buFont typeface="Wingdings" pitchFamily="2" charset="2"/>
              <a:buChar char="Ø"/>
            </a:pPr>
            <a:r>
              <a:rPr lang="en-GB" sz="2400" b="1"/>
              <a:t> </a:t>
            </a:r>
            <a:r>
              <a:rPr lang="en-GB" sz="2400"/>
              <a:t>challenge isn’t about a harder activity  its about </a:t>
            </a:r>
            <a:r>
              <a:rPr lang="en-GB" sz="2400" b="1"/>
              <a:t>ambitious curriculum goals,</a:t>
            </a:r>
          </a:p>
          <a:p>
            <a:pPr marL="0" indent="0">
              <a:buNone/>
            </a:pPr>
            <a:r>
              <a:rPr lang="en-GB" sz="2400" b="1"/>
              <a:t> and</a:t>
            </a:r>
          </a:p>
          <a:p>
            <a:pPr>
              <a:buFont typeface="Wingdings" pitchFamily="2" charset="2"/>
              <a:buChar char="Ø"/>
            </a:pPr>
            <a:r>
              <a:rPr lang="en-GB" sz="2400"/>
              <a:t> feedback to pupils should be helpful in </a:t>
            </a:r>
            <a:r>
              <a:rPr lang="en-GB" sz="2400" b="1" i="1"/>
              <a:t>developing their  understanding of specific content</a:t>
            </a:r>
            <a:endParaRPr lang="en-GB" b="1" i="1"/>
          </a:p>
          <a:p>
            <a:pPr>
              <a:buFont typeface="Wingdings" pitchFamily="2" charset="2"/>
              <a:buChar char="Ø"/>
            </a:pPr>
            <a:endParaRPr lang="is-IS" b="1"/>
          </a:p>
          <a:p>
            <a:endParaRPr lang="is-IS" b="1"/>
          </a:p>
          <a:p>
            <a:endParaRPr lang="en-GB"/>
          </a:p>
        </p:txBody>
      </p:sp>
    </p:spTree>
    <p:extLst>
      <p:ext uri="{BB962C8B-B14F-4D97-AF65-F5344CB8AC3E}">
        <p14:creationId xmlns:p14="http://schemas.microsoft.com/office/powerpoint/2010/main" val="3131603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 y="254000"/>
            <a:ext cx="6332029" cy="815426"/>
          </a:xfrm>
        </p:spPr>
        <p:txBody>
          <a:bodyPr vert="horz" lIns="91440" tIns="45720" rIns="91440" bIns="45720" rtlCol="0" anchor="ctr">
            <a:normAutofit/>
          </a:bodyPr>
          <a:lstStyle/>
          <a:p>
            <a:r>
              <a:rPr lang="en-US" sz="3200" b="1" kern="1200">
                <a:solidFill>
                  <a:srgbClr val="FF0090"/>
                </a:solidFill>
                <a:latin typeface="+mn-lt"/>
                <a:ea typeface="+mj-ea"/>
                <a:cs typeface="+mj-cs"/>
              </a:rPr>
              <a:t>Subject Leadership</a:t>
            </a:r>
          </a:p>
        </p:txBody>
      </p:sp>
      <p:sp>
        <p:nvSpPr>
          <p:cNvPr id="3" name="Content Placeholder 2"/>
          <p:cNvSpPr>
            <a:spLocks noGrp="1"/>
          </p:cNvSpPr>
          <p:nvPr>
            <p:ph sz="half" idx="1"/>
          </p:nvPr>
        </p:nvSpPr>
        <p:spPr>
          <a:xfrm>
            <a:off x="279401" y="1308100"/>
            <a:ext cx="5864680" cy="4545596"/>
          </a:xfrm>
        </p:spPr>
        <p:txBody>
          <a:bodyPr vert="horz" lIns="91440" tIns="45720" rIns="91440" bIns="45720" rtlCol="0" anchor="ctr">
            <a:normAutofit fontScale="92500" lnSpcReduction="10000"/>
          </a:bodyPr>
          <a:lstStyle/>
          <a:p>
            <a:pPr marL="0" indent="0">
              <a:buNone/>
            </a:pPr>
            <a:r>
              <a:rPr lang="en-US" sz="2400" b="1"/>
              <a:t>If Ofsted asked, how would you respond to these questions?</a:t>
            </a:r>
          </a:p>
          <a:p>
            <a:pPr>
              <a:buClr>
                <a:srgbClr val="FF0090"/>
              </a:buClr>
              <a:buFont typeface="Wingdings" pitchFamily="2" charset="2"/>
              <a:buChar char="Ø"/>
            </a:pPr>
            <a:r>
              <a:rPr lang="en-US" sz="2400"/>
              <a:t>How does your subject support the schools’ curriculum intentions?</a:t>
            </a:r>
            <a:endParaRPr lang="en-US" sz="2400" b="0"/>
          </a:p>
          <a:p>
            <a:pPr>
              <a:buClr>
                <a:srgbClr val="FF0090"/>
              </a:buClr>
              <a:buFont typeface="Wingdings" pitchFamily="2" charset="2"/>
              <a:buChar char="Ø"/>
            </a:pPr>
            <a:r>
              <a:rPr lang="en-US" sz="2400" b="0"/>
              <a:t>How well have your curriculum decisions been translated into practice?</a:t>
            </a:r>
          </a:p>
          <a:p>
            <a:pPr>
              <a:buClr>
                <a:srgbClr val="FF0090"/>
              </a:buClr>
              <a:buFont typeface="Wingdings" pitchFamily="2" charset="2"/>
              <a:buChar char="Ø"/>
            </a:pPr>
            <a:r>
              <a:rPr lang="en-US" sz="2400" b="0"/>
              <a:t>How do you know its had the right impact?</a:t>
            </a:r>
          </a:p>
          <a:p>
            <a:pPr>
              <a:buClr>
                <a:srgbClr val="FF0090"/>
              </a:buClr>
              <a:buFont typeface="Wingdings" pitchFamily="2" charset="2"/>
              <a:buChar char="Ø"/>
            </a:pPr>
            <a:r>
              <a:rPr lang="en-US" sz="2400" b="0"/>
              <a:t>Is each subject area well resourced ?</a:t>
            </a:r>
          </a:p>
          <a:p>
            <a:pPr>
              <a:buClr>
                <a:srgbClr val="FF0090"/>
              </a:buClr>
              <a:buFont typeface="Wingdings" pitchFamily="2" charset="2"/>
              <a:buChar char="Ø"/>
            </a:pPr>
            <a:r>
              <a:rPr lang="en-US" sz="2400"/>
              <a:t>Do teachers/subject leaders have the subject knowledge, skills and expertise to implement the curriculum?</a:t>
            </a:r>
          </a:p>
          <a:p>
            <a:pPr>
              <a:buClr>
                <a:srgbClr val="FF0090"/>
              </a:buClr>
              <a:buFont typeface="Wingdings" pitchFamily="2" charset="2"/>
              <a:buChar char="Ø"/>
            </a:pPr>
            <a:r>
              <a:rPr lang="en-US" sz="2400"/>
              <a:t>How do you develop subject expertise across the school? </a:t>
            </a:r>
          </a:p>
          <a:p>
            <a:endParaRPr lang="en-US" sz="1600"/>
          </a:p>
          <a:p>
            <a:endParaRPr lang="en-US" sz="1600" b="0"/>
          </a:p>
        </p:txBody>
      </p:sp>
      <p:pic>
        <p:nvPicPr>
          <p:cNvPr id="7" name="Graphic 6" descr="Books">
            <a:extLst>
              <a:ext uri="{FF2B5EF4-FFF2-40B4-BE49-F238E27FC236}">
                <a16:creationId xmlns:a16="http://schemas.microsoft.com/office/drawing/2014/main" id="{A0D62AE1-1767-4870-91B0-7B9D785E68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951349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82600"/>
            <a:ext cx="6446328" cy="1199052"/>
          </a:xfrm>
        </p:spPr>
        <p:txBody>
          <a:bodyPr vert="horz" lIns="91440" tIns="45720" rIns="91440" bIns="45720" rtlCol="0" anchor="ctr">
            <a:normAutofit/>
          </a:bodyPr>
          <a:lstStyle/>
          <a:p>
            <a:r>
              <a:rPr lang="en-US" sz="3200" b="1" kern="1200">
                <a:solidFill>
                  <a:srgbClr val="FF0090"/>
                </a:solidFill>
                <a:latin typeface="+mn-lt"/>
                <a:ea typeface="+mj-ea"/>
                <a:cs typeface="+mj-cs"/>
              </a:rPr>
              <a:t>If Ofsted asked, how would you respond to these questions:</a:t>
            </a:r>
          </a:p>
        </p:txBody>
      </p:sp>
      <p:sp>
        <p:nvSpPr>
          <p:cNvPr id="3" name="Content Placeholder 2"/>
          <p:cNvSpPr>
            <a:spLocks noGrp="1"/>
          </p:cNvSpPr>
          <p:nvPr>
            <p:ph sz="half" idx="1"/>
          </p:nvPr>
        </p:nvSpPr>
        <p:spPr>
          <a:xfrm>
            <a:off x="290275" y="1681652"/>
            <a:ext cx="5839292" cy="4515947"/>
          </a:xfrm>
        </p:spPr>
        <p:txBody>
          <a:bodyPr vert="horz" lIns="91440" tIns="45720" rIns="91440" bIns="45720" rtlCol="0" anchor="ctr">
            <a:normAutofit/>
          </a:bodyPr>
          <a:lstStyle/>
          <a:p>
            <a:pPr marL="0" indent="0">
              <a:buNone/>
            </a:pPr>
            <a:r>
              <a:rPr lang="en-US" sz="2400" b="1">
                <a:solidFill>
                  <a:srgbClr val="FF0090"/>
                </a:solidFill>
              </a:rPr>
              <a:t>Teaching </a:t>
            </a:r>
          </a:p>
          <a:p>
            <a:r>
              <a:rPr lang="en-US" sz="2000"/>
              <a:t>How do you ensure that subject delivery develops essential skills and meets your ambitious curriculum goals? </a:t>
            </a:r>
          </a:p>
          <a:p>
            <a:r>
              <a:rPr lang="en-US" sz="2000"/>
              <a:t>How do you ensure that pupils are developing  key knowledge, skills and understanding and not just covering subject ‘content’?</a:t>
            </a:r>
          </a:p>
          <a:p>
            <a:r>
              <a:rPr lang="en-US" sz="2000"/>
              <a:t>Is assessment information used to shape learning and adjust planning?</a:t>
            </a:r>
          </a:p>
          <a:p>
            <a:r>
              <a:rPr lang="en-US" sz="2000"/>
              <a:t>Do pupils have sufficient opportunities to debate, become independent learners and creative thinkers?</a:t>
            </a:r>
          </a:p>
          <a:p>
            <a:endParaRPr lang="en-US" sz="1900"/>
          </a:p>
        </p:txBody>
      </p:sp>
      <p:pic>
        <p:nvPicPr>
          <p:cNvPr id="13" name="Graphic 6" descr="Education">
            <a:extLst>
              <a:ext uri="{FF2B5EF4-FFF2-40B4-BE49-F238E27FC236}">
                <a16:creationId xmlns:a16="http://schemas.microsoft.com/office/drawing/2014/main" id="{6AE148F1-F326-754E-9E6D-DED3119CDC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4288597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593" y="165100"/>
            <a:ext cx="7091842" cy="1516552"/>
          </a:xfrm>
        </p:spPr>
        <p:txBody>
          <a:bodyPr vert="horz" lIns="91440" tIns="45720" rIns="91440" bIns="45720" rtlCol="0" anchor="ctr">
            <a:normAutofit/>
          </a:bodyPr>
          <a:lstStyle/>
          <a:p>
            <a:r>
              <a:rPr lang="en-US" sz="3200" b="1" kern="1200">
                <a:solidFill>
                  <a:srgbClr val="FF0090"/>
                </a:solidFill>
                <a:latin typeface="+mn-lt"/>
                <a:ea typeface="+mj-ea"/>
                <a:cs typeface="+mj-cs"/>
              </a:rPr>
              <a:t>If Ofsted asked, how would you respond to these questions:</a:t>
            </a:r>
          </a:p>
        </p:txBody>
      </p:sp>
      <p:sp>
        <p:nvSpPr>
          <p:cNvPr id="3" name="Content Placeholder 2"/>
          <p:cNvSpPr>
            <a:spLocks noGrp="1"/>
          </p:cNvSpPr>
          <p:nvPr>
            <p:ph sz="half" idx="1"/>
          </p:nvPr>
        </p:nvSpPr>
        <p:spPr>
          <a:xfrm>
            <a:off x="97593" y="1447800"/>
            <a:ext cx="6197145" cy="4738722"/>
          </a:xfrm>
        </p:spPr>
        <p:txBody>
          <a:bodyPr vert="horz" lIns="91440" tIns="45720" rIns="91440" bIns="45720" rtlCol="0" anchor="ctr">
            <a:noAutofit/>
          </a:bodyPr>
          <a:lstStyle/>
          <a:p>
            <a:endParaRPr lang="en-US" sz="2000"/>
          </a:p>
          <a:p>
            <a:endParaRPr lang="en-US" sz="2000"/>
          </a:p>
          <a:p>
            <a:endParaRPr lang="en-US" sz="2000"/>
          </a:p>
          <a:p>
            <a:pPr marL="0" indent="0">
              <a:buNone/>
            </a:pPr>
            <a:endParaRPr lang="en-US" sz="2000" b="1">
              <a:solidFill>
                <a:srgbClr val="FF0090"/>
              </a:solidFill>
            </a:endParaRPr>
          </a:p>
          <a:p>
            <a:pPr>
              <a:buClr>
                <a:srgbClr val="FF0090"/>
              </a:buClr>
              <a:buFont typeface="Wingdings" pitchFamily="2" charset="2"/>
              <a:buChar char="Ø"/>
            </a:pPr>
            <a:endParaRPr lang="en-US" sz="2000"/>
          </a:p>
          <a:p>
            <a:pPr marL="0" indent="0">
              <a:buNone/>
            </a:pPr>
            <a:r>
              <a:rPr lang="en-US" sz="2400" b="1">
                <a:solidFill>
                  <a:srgbClr val="FF0090"/>
                </a:solidFill>
              </a:rPr>
              <a:t>Impact</a:t>
            </a:r>
          </a:p>
          <a:p>
            <a:pPr>
              <a:buClr>
                <a:srgbClr val="FF0090"/>
              </a:buClr>
              <a:buFont typeface="Wingdings" pitchFamily="2" charset="2"/>
              <a:buChar char="Ø"/>
            </a:pPr>
            <a:r>
              <a:rPr lang="en-US" sz="2000"/>
              <a:t>How effectively do </a:t>
            </a:r>
            <a:r>
              <a:rPr lang="en-US" sz="2000" b="1" i="1"/>
              <a:t>all</a:t>
            </a:r>
            <a:r>
              <a:rPr lang="en-US" sz="2000"/>
              <a:t> pupils make progress in developing essential knowledge in each subject? </a:t>
            </a:r>
          </a:p>
          <a:p>
            <a:pPr marL="0" indent="0">
              <a:buClr>
                <a:srgbClr val="FF0090"/>
              </a:buClr>
              <a:buNone/>
            </a:pPr>
            <a:endParaRPr lang="en-US" sz="2000"/>
          </a:p>
          <a:p>
            <a:pPr>
              <a:buClr>
                <a:srgbClr val="FF0090"/>
              </a:buClr>
              <a:buFont typeface="Wingdings" pitchFamily="2" charset="2"/>
              <a:buChar char="Ø"/>
            </a:pPr>
            <a:r>
              <a:rPr lang="en-US" sz="2000"/>
              <a:t>Can pupils recall key knowledge, make connections and use and apply essential skills?</a:t>
            </a:r>
          </a:p>
          <a:p>
            <a:pPr marL="0" indent="0">
              <a:buClr>
                <a:srgbClr val="FF0090"/>
              </a:buClr>
              <a:buNone/>
            </a:pPr>
            <a:endParaRPr lang="en-US" sz="2000"/>
          </a:p>
          <a:p>
            <a:pPr>
              <a:buClr>
                <a:srgbClr val="FF0090"/>
              </a:buClr>
              <a:buFont typeface="Wingdings" pitchFamily="2" charset="2"/>
              <a:buChar char="Ø"/>
            </a:pPr>
            <a:r>
              <a:rPr lang="en-US" sz="2000"/>
              <a:t>How well do SENd /disadvantaged pupils achieve?</a:t>
            </a:r>
          </a:p>
          <a:p>
            <a:pPr marL="0" indent="0">
              <a:buClr>
                <a:srgbClr val="FF0090"/>
              </a:buClr>
              <a:buNone/>
            </a:pPr>
            <a:endParaRPr lang="en-US" sz="2000"/>
          </a:p>
          <a:p>
            <a:pPr>
              <a:buClr>
                <a:srgbClr val="FF0090"/>
              </a:buClr>
              <a:buFont typeface="Wingdings" pitchFamily="2" charset="2"/>
              <a:buChar char="Ø"/>
            </a:pPr>
            <a:r>
              <a:rPr lang="en-US" sz="2000"/>
              <a:t>Are pupils increasingly resilient and confident?</a:t>
            </a:r>
          </a:p>
          <a:p>
            <a:endParaRPr lang="en-US" sz="2000"/>
          </a:p>
          <a:p>
            <a:endParaRPr lang="en-US" sz="2000"/>
          </a:p>
          <a:p>
            <a:endParaRPr lang="en-US" sz="2000"/>
          </a:p>
          <a:p>
            <a:endParaRPr lang="en-US" sz="2000"/>
          </a:p>
          <a:p>
            <a:endParaRPr lang="en-US" sz="2000"/>
          </a:p>
          <a:p>
            <a:endParaRPr lang="en-US" sz="2000"/>
          </a:p>
          <a:p>
            <a:endParaRPr lang="en-US" sz="2000"/>
          </a:p>
        </p:txBody>
      </p:sp>
      <p:pic>
        <p:nvPicPr>
          <p:cNvPr id="13" name="Graphic 12" descr="Head with Gears">
            <a:extLst>
              <a:ext uri="{FF2B5EF4-FFF2-40B4-BE49-F238E27FC236}">
                <a16:creationId xmlns:a16="http://schemas.microsoft.com/office/drawing/2014/main" id="{4DD48309-CA4D-214A-973C-77CB58210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516" y="2972438"/>
            <a:ext cx="1435484" cy="1188557"/>
          </a:xfrm>
          <a:prstGeom prst="rect">
            <a:avLst/>
          </a:prstGeom>
        </p:spPr>
      </p:pic>
    </p:spTree>
    <p:extLst>
      <p:ext uri="{BB962C8B-B14F-4D97-AF65-F5344CB8AC3E}">
        <p14:creationId xmlns:p14="http://schemas.microsoft.com/office/powerpoint/2010/main" val="80083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94809" y="6492875"/>
            <a:ext cx="2057400" cy="365125"/>
          </a:xfrm>
        </p:spPr>
        <p:txBody>
          <a:bodyPr/>
          <a:lstStyle/>
          <a:p>
            <a:pPr algn="ctr"/>
            <a:fld id="{F3842990-B426-B44A-973A-253BFC5036BE}" type="slidenum">
              <a:rPr lang="en-US" smtClean="0"/>
              <a:pPr algn="ctr"/>
              <a:t>68</a:t>
            </a:fld>
            <a:endParaRPr lang="en-US"/>
          </a:p>
        </p:txBody>
      </p:sp>
      <p:pic>
        <p:nvPicPr>
          <p:cNvPr id="5" name="Picture 4" descr="Wings PPT.ai"/>
          <p:cNvPicPr>
            <a:picLocks noChangeAspect="1"/>
          </p:cNvPicPr>
          <p:nvPr/>
        </p:nvPicPr>
        <p:blipFill>
          <a:blip r:embed="rId2"/>
          <a:stretch>
            <a:fillRect/>
          </a:stretch>
        </p:blipFill>
        <p:spPr>
          <a:xfrm>
            <a:off x="691485" y="279400"/>
            <a:ext cx="7964230" cy="5973172"/>
          </a:xfrm>
          <a:prstGeom prst="rect">
            <a:avLst/>
          </a:prstGeom>
        </p:spPr>
      </p:pic>
      <p:pic>
        <p:nvPicPr>
          <p:cNvPr id="6" name="Picture 5" descr="BIG LOGO FOR PPT.ai"/>
          <p:cNvPicPr>
            <a:picLocks noChangeAspect="1"/>
          </p:cNvPicPr>
          <p:nvPr/>
        </p:nvPicPr>
        <p:blipFill>
          <a:blip r:embed="rId3"/>
          <a:stretch>
            <a:fillRect/>
          </a:stretch>
        </p:blipFill>
        <p:spPr>
          <a:xfrm>
            <a:off x="3559713" y="1199922"/>
            <a:ext cx="2023542" cy="2838678"/>
          </a:xfrm>
          <a:prstGeom prst="rect">
            <a:avLst/>
          </a:prstGeom>
        </p:spPr>
      </p:pic>
      <p:sp>
        <p:nvSpPr>
          <p:cNvPr id="2" name="Rectangle 1">
            <a:extLst>
              <a:ext uri="{FF2B5EF4-FFF2-40B4-BE49-F238E27FC236}">
                <a16:creationId xmlns:a16="http://schemas.microsoft.com/office/drawing/2014/main" id="{464D51CB-B81E-6B42-AB06-724E48E2792A}"/>
              </a:ext>
            </a:extLst>
          </p:cNvPr>
          <p:cNvSpPr/>
          <p:nvPr/>
        </p:nvSpPr>
        <p:spPr>
          <a:xfrm>
            <a:off x="2197100" y="3105835"/>
            <a:ext cx="4660900" cy="3231654"/>
          </a:xfrm>
          <a:prstGeom prst="rect">
            <a:avLst/>
          </a:prstGeom>
        </p:spPr>
        <p:txBody>
          <a:bodyPr wrap="square">
            <a:spAutoFit/>
          </a:bodyPr>
          <a:lstStyle/>
          <a:p>
            <a:endParaRPr lang="en-GB"/>
          </a:p>
          <a:p>
            <a:endParaRPr lang="en-GB"/>
          </a:p>
          <a:p>
            <a:endParaRPr lang="en-GB"/>
          </a:p>
          <a:p>
            <a:endParaRPr lang="en-GB"/>
          </a:p>
          <a:p>
            <a:endParaRPr lang="en-GB"/>
          </a:p>
          <a:p>
            <a:endParaRPr lang="en-GB"/>
          </a:p>
          <a:p>
            <a:pPr algn="ctr"/>
            <a:r>
              <a:rPr lang="en-GB" sz="3200" b="1"/>
              <a:t>Inspection Methodology: Implications for monitoring</a:t>
            </a:r>
          </a:p>
        </p:txBody>
      </p:sp>
    </p:spTree>
    <p:extLst>
      <p:ext uri="{BB962C8B-B14F-4D97-AF65-F5344CB8AC3E}">
        <p14:creationId xmlns:p14="http://schemas.microsoft.com/office/powerpoint/2010/main" val="18693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234F-872B-3F4B-9211-A29827DED464}"/>
              </a:ext>
            </a:extLst>
          </p:cNvPr>
          <p:cNvSpPr>
            <a:spLocks noGrp="1"/>
          </p:cNvSpPr>
          <p:nvPr>
            <p:ph type="title"/>
          </p:nvPr>
        </p:nvSpPr>
        <p:spPr>
          <a:xfrm>
            <a:off x="381000" y="965199"/>
            <a:ext cx="3950575" cy="3352801"/>
          </a:xfrm>
        </p:spPr>
        <p:txBody>
          <a:bodyPr vert="horz" lIns="91440" tIns="45720" rIns="91440" bIns="45720" rtlCol="0" anchor="ctr">
            <a:normAutofit/>
          </a:bodyPr>
          <a:lstStyle/>
          <a:p>
            <a:r>
              <a:rPr lang="en-US" sz="4000" b="1">
                <a:solidFill>
                  <a:srgbClr val="FF0090"/>
                </a:solidFill>
                <a:latin typeface="+mn-lt"/>
              </a:rPr>
              <a:t>Inspection Methodology: Deep dives!</a:t>
            </a:r>
            <a:br>
              <a:rPr lang="en-US" sz="3200" b="1"/>
            </a:br>
            <a:endParaRPr lang="en-US" sz="3200" b="1">
              <a:solidFill>
                <a:srgbClr val="FF0090"/>
              </a:solidFill>
              <a:latin typeface="+mn-lt"/>
            </a:endParaRPr>
          </a:p>
        </p:txBody>
      </p:sp>
      <p:pic>
        <p:nvPicPr>
          <p:cNvPr id="5" name="Picture 4">
            <a:extLst>
              <a:ext uri="{FF2B5EF4-FFF2-40B4-BE49-F238E27FC236}">
                <a16:creationId xmlns:a16="http://schemas.microsoft.com/office/drawing/2014/main" id="{01667F3E-37D1-2640-91DA-2AE06917313D}"/>
              </a:ext>
            </a:extLst>
          </p:cNvPr>
          <p:cNvPicPr>
            <a:picLocks noChangeAspect="1"/>
          </p:cNvPicPr>
          <p:nvPr/>
        </p:nvPicPr>
        <p:blipFill rotWithShape="1">
          <a:blip r:embed="rId3"/>
          <a:srcRect r="15287"/>
          <a:stretch/>
        </p:blipFill>
        <p:spPr>
          <a:xfrm>
            <a:off x="4409136" y="457203"/>
            <a:ext cx="4734853" cy="588008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6691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193B-0B22-1442-A304-FDECFE0DBA1A}"/>
              </a:ext>
            </a:extLst>
          </p:cNvPr>
          <p:cNvSpPr>
            <a:spLocks noGrp="1"/>
          </p:cNvSpPr>
          <p:nvPr>
            <p:ph type="title"/>
          </p:nvPr>
        </p:nvSpPr>
        <p:spPr>
          <a:xfrm>
            <a:off x="0" y="688974"/>
            <a:ext cx="8350250" cy="588965"/>
          </a:xfrm>
        </p:spPr>
        <p:txBody>
          <a:bodyPr>
            <a:normAutofit fontScale="90000"/>
          </a:bodyPr>
          <a:lstStyle/>
          <a:p>
            <a:r>
              <a:rPr lang="en-GB" sz="3600" b="1" dirty="0">
                <a:solidFill>
                  <a:srgbClr val="FF0090"/>
                </a:solidFill>
                <a:latin typeface="+mn-lt"/>
              </a:rPr>
              <a:t>Schools should have an inclusive culture </a:t>
            </a:r>
            <a:br>
              <a:rPr lang="en-GB" sz="3200" b="1" dirty="0"/>
            </a:br>
            <a:endParaRPr lang="en-GB" sz="3200" b="1" dirty="0">
              <a:solidFill>
                <a:srgbClr val="FF0090"/>
              </a:solidFill>
              <a:latin typeface="+mn-lt"/>
            </a:endParaRPr>
          </a:p>
        </p:txBody>
      </p:sp>
      <p:sp>
        <p:nvSpPr>
          <p:cNvPr id="3" name="Content Placeholder 2">
            <a:extLst>
              <a:ext uri="{FF2B5EF4-FFF2-40B4-BE49-F238E27FC236}">
                <a16:creationId xmlns:a16="http://schemas.microsoft.com/office/drawing/2014/main" id="{08AFFB91-98BA-0F4D-959D-6A52B4E072B3}"/>
              </a:ext>
            </a:extLst>
          </p:cNvPr>
          <p:cNvSpPr>
            <a:spLocks noGrp="1"/>
          </p:cNvSpPr>
          <p:nvPr>
            <p:ph sz="half" idx="1"/>
          </p:nvPr>
        </p:nvSpPr>
        <p:spPr>
          <a:xfrm>
            <a:off x="406400" y="914400"/>
            <a:ext cx="8108950" cy="5262563"/>
          </a:xfrm>
        </p:spPr>
        <p:txBody>
          <a:bodyPr>
            <a:normAutofit/>
          </a:bodyPr>
          <a:lstStyle/>
          <a:p>
            <a:pPr marL="0" indent="0">
              <a:buNone/>
            </a:pPr>
            <a:endParaRPr lang="en-GB" dirty="0"/>
          </a:p>
          <a:p>
            <a:pPr>
              <a:buFont typeface="Wingdings" pitchFamily="2" charset="2"/>
              <a:buChar char="Ø"/>
            </a:pPr>
            <a:r>
              <a:rPr lang="en-GB" sz="2400" dirty="0"/>
              <a:t>Ofsted will still look at how well the Q of Ed provides for </a:t>
            </a:r>
            <a:r>
              <a:rPr lang="en-GB" sz="2400" b="1" i="1" dirty="0"/>
              <a:t>all</a:t>
            </a:r>
            <a:r>
              <a:rPr lang="en-GB" sz="2400" dirty="0"/>
              <a:t> pupils, including most able, disadvantaged  and those with  SENd</a:t>
            </a:r>
          </a:p>
          <a:p>
            <a:pPr>
              <a:buFont typeface="Wingdings" pitchFamily="2" charset="2"/>
              <a:buChar char="Ø"/>
            </a:pPr>
            <a:r>
              <a:rPr lang="en-GB" sz="2400" dirty="0"/>
              <a:t> How well the curriculum addresses ‘typical gaps’ in KU</a:t>
            </a:r>
          </a:p>
          <a:p>
            <a:pPr marL="0" indent="0">
              <a:buNone/>
            </a:pPr>
            <a:endParaRPr lang="en-GB" sz="2400" dirty="0"/>
          </a:p>
          <a:p>
            <a:pPr>
              <a:buClr>
                <a:srgbClr val="FF0090"/>
              </a:buClr>
              <a:buFont typeface="Wingdings" pitchFamily="2" charset="2"/>
              <a:buChar char="v"/>
            </a:pPr>
            <a:r>
              <a:rPr lang="en-GB" sz="2400" dirty="0"/>
              <a:t>How the curriculum is adapted/designed/ developed to meet SENd needs </a:t>
            </a:r>
          </a:p>
          <a:p>
            <a:pPr marL="0" indent="0">
              <a:buClr>
                <a:srgbClr val="FF0090"/>
              </a:buClr>
              <a:buNone/>
            </a:pPr>
            <a:endParaRPr lang="en-GB" sz="2400" b="1" dirty="0"/>
          </a:p>
          <a:p>
            <a:pPr>
              <a:buClr>
                <a:srgbClr val="FF0090"/>
              </a:buClr>
              <a:buFont typeface="Wingdings" pitchFamily="2" charset="2"/>
              <a:buChar char="v"/>
            </a:pPr>
            <a:r>
              <a:rPr lang="en-GB" sz="2400" dirty="0"/>
              <a:t>‘</a:t>
            </a:r>
            <a:r>
              <a:rPr lang="en-GB" sz="2400" b="1" i="1" dirty="0"/>
              <a:t>address social disadvantage</a:t>
            </a:r>
            <a:r>
              <a:rPr lang="en-GB" sz="2400" i="1" dirty="0"/>
              <a:t>’ </a:t>
            </a:r>
            <a:r>
              <a:rPr lang="en-GB" sz="2400" dirty="0"/>
              <a:t> and pupils are </a:t>
            </a:r>
            <a:r>
              <a:rPr lang="en-GB" sz="2400" b="1" i="1" dirty="0"/>
              <a:t>‘given the  knowledge &amp; cultural capital they need to succeed in life’.</a:t>
            </a:r>
          </a:p>
          <a:p>
            <a:pPr marL="0" indent="0" algn="ctr">
              <a:buNone/>
            </a:pPr>
            <a:endParaRPr lang="en-GB" dirty="0"/>
          </a:p>
        </p:txBody>
      </p:sp>
    </p:spTree>
    <p:extLst>
      <p:ext uri="{BB962C8B-B14F-4D97-AF65-F5344CB8AC3E}">
        <p14:creationId xmlns:p14="http://schemas.microsoft.com/office/powerpoint/2010/main" val="3895092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9822-7B53-2D41-ADC8-8B4336184A05}"/>
              </a:ext>
            </a:extLst>
          </p:cNvPr>
          <p:cNvSpPr>
            <a:spLocks noGrp="1"/>
          </p:cNvSpPr>
          <p:nvPr>
            <p:ph type="title"/>
          </p:nvPr>
        </p:nvSpPr>
        <p:spPr>
          <a:xfrm>
            <a:off x="177800" y="330200"/>
            <a:ext cx="8337550" cy="1360489"/>
          </a:xfrm>
        </p:spPr>
        <p:txBody>
          <a:bodyPr>
            <a:normAutofit/>
          </a:bodyPr>
          <a:lstStyle/>
          <a:p>
            <a:r>
              <a:rPr lang="en-GB" sz="3200" b="1">
                <a:solidFill>
                  <a:srgbClr val="FF0090"/>
                </a:solidFill>
                <a:latin typeface="+mn-lt"/>
              </a:rPr>
              <a:t>Quality of Education</a:t>
            </a:r>
          </a:p>
        </p:txBody>
      </p:sp>
      <p:sp>
        <p:nvSpPr>
          <p:cNvPr id="3" name="Content Placeholder 2">
            <a:extLst>
              <a:ext uri="{FF2B5EF4-FFF2-40B4-BE49-F238E27FC236}">
                <a16:creationId xmlns:a16="http://schemas.microsoft.com/office/drawing/2014/main" id="{87B2FC90-A47F-164F-8D5F-AF49B2F11D51}"/>
              </a:ext>
            </a:extLst>
          </p:cNvPr>
          <p:cNvSpPr>
            <a:spLocks noGrp="1"/>
          </p:cNvSpPr>
          <p:nvPr>
            <p:ph sz="half" idx="1"/>
          </p:nvPr>
        </p:nvSpPr>
        <p:spPr>
          <a:xfrm>
            <a:off x="266700" y="1587500"/>
            <a:ext cx="8248650" cy="4589463"/>
          </a:xfrm>
        </p:spPr>
        <p:txBody>
          <a:bodyPr>
            <a:normAutofit/>
          </a:bodyPr>
          <a:lstStyle/>
          <a:p>
            <a:pPr>
              <a:buFont typeface="Wingdings" pitchFamily="2" charset="2"/>
              <a:buChar char="Ø"/>
            </a:pPr>
            <a:r>
              <a:rPr lang="en-GB"/>
              <a:t>The lines of enquiry are beyond the superficial</a:t>
            </a:r>
          </a:p>
          <a:p>
            <a:pPr>
              <a:buFont typeface="Wingdings" pitchFamily="2" charset="2"/>
              <a:buChar char="Ø"/>
            </a:pPr>
            <a:r>
              <a:rPr lang="en-GB"/>
              <a:t>Testing out what you say about the curriculum intentions, delivery and impact</a:t>
            </a:r>
          </a:p>
          <a:p>
            <a:pPr marL="0" indent="0">
              <a:buNone/>
            </a:pPr>
            <a:r>
              <a:rPr lang="en-GB"/>
              <a:t>and </a:t>
            </a:r>
          </a:p>
          <a:p>
            <a:pPr>
              <a:buFont typeface="Wingdings" pitchFamily="2" charset="2"/>
              <a:buChar char="Ø"/>
            </a:pPr>
            <a:r>
              <a:rPr lang="en-GB"/>
              <a:t>how you have used assessment to make necessary adjustments to the curriculum </a:t>
            </a:r>
          </a:p>
          <a:p>
            <a:pPr algn="ctr">
              <a:buFont typeface="Wingdings" pitchFamily="2" charset="2"/>
              <a:buChar char="Ø"/>
            </a:pPr>
            <a:endParaRPr lang="en-GB" b="1">
              <a:solidFill>
                <a:srgbClr val="FF0090"/>
              </a:solidFill>
            </a:endParaRPr>
          </a:p>
          <a:p>
            <a:pPr algn="ctr">
              <a:buFont typeface="Wingdings" pitchFamily="2" charset="2"/>
              <a:buChar char="Ø"/>
            </a:pPr>
            <a:r>
              <a:rPr lang="en-GB" b="1">
                <a:solidFill>
                  <a:srgbClr val="FF0090"/>
                </a:solidFill>
              </a:rPr>
              <a:t>Through deep diving into 2/3 subjects.</a:t>
            </a:r>
          </a:p>
          <a:p>
            <a:pPr marL="0" indent="0">
              <a:buNone/>
            </a:pPr>
            <a:r>
              <a:rPr lang="en-GB"/>
              <a:t> </a:t>
            </a:r>
          </a:p>
          <a:p>
            <a:endParaRPr lang="en-GB"/>
          </a:p>
        </p:txBody>
      </p:sp>
    </p:spTree>
    <p:extLst>
      <p:ext uri="{BB962C8B-B14F-4D97-AF65-F5344CB8AC3E}">
        <p14:creationId xmlns:p14="http://schemas.microsoft.com/office/powerpoint/2010/main" val="41583435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898321" cy="4930246"/>
          </a:xfrm>
        </p:spPr>
        <p:txBody>
          <a:bodyPr vert="horz" lIns="91440" tIns="45720" rIns="91440" bIns="45720" rtlCol="0" anchor="ctr">
            <a:normAutofit/>
          </a:bodyPr>
          <a:lstStyle/>
          <a:p>
            <a:r>
              <a:rPr lang="en-US" sz="3700" b="0" kern="1200">
                <a:solidFill>
                  <a:schemeClr val="accent1"/>
                </a:solidFill>
                <a:latin typeface="+mj-lt"/>
                <a:ea typeface="+mj-ea"/>
                <a:cs typeface="+mj-cs"/>
              </a:rPr>
              <a:t> </a:t>
            </a:r>
            <a:r>
              <a:rPr lang="en-US" sz="3200" b="1" kern="1200">
                <a:solidFill>
                  <a:srgbClr val="FF0090"/>
                </a:solidFill>
                <a:latin typeface="+mn-lt"/>
                <a:ea typeface="+mj-ea"/>
                <a:cs typeface="+mj-cs"/>
              </a:rPr>
              <a:t>Subject leaders</a:t>
            </a:r>
            <a:br>
              <a:rPr lang="en-US" sz="3700" b="0" kern="1200">
                <a:solidFill>
                  <a:schemeClr val="accent1"/>
                </a:solidFill>
                <a:latin typeface="+mj-lt"/>
                <a:ea typeface="+mj-ea"/>
                <a:cs typeface="+mj-cs"/>
              </a:rPr>
            </a:br>
            <a:r>
              <a:rPr lang="en-US" sz="2800" i="1" kern="1200">
                <a:latin typeface="+mn-lt"/>
                <a:ea typeface="+mj-ea"/>
                <a:cs typeface="+mj-cs"/>
              </a:rPr>
              <a:t>The inspection conversation will therefore be based on</a:t>
            </a:r>
            <a:r>
              <a:rPr lang="en-US" sz="3200" i="1" kern="1200">
                <a:latin typeface="+mn-lt"/>
                <a:ea typeface="+mj-ea"/>
                <a:cs typeface="+mj-cs"/>
              </a:rPr>
              <a:t>:</a:t>
            </a:r>
            <a:br>
              <a:rPr lang="en-US" sz="3200" i="1" kern="1200">
                <a:solidFill>
                  <a:srgbClr val="FF0090"/>
                </a:solidFill>
                <a:latin typeface="+mn-lt"/>
                <a:ea typeface="+mj-ea"/>
                <a:cs typeface="+mj-cs"/>
              </a:rPr>
            </a:br>
            <a:br>
              <a:rPr lang="en-US" sz="3200" b="0" kern="1200">
                <a:solidFill>
                  <a:srgbClr val="FF0090"/>
                </a:solidFill>
                <a:latin typeface="+mn-lt"/>
                <a:ea typeface="+mj-ea"/>
                <a:cs typeface="+mj-cs"/>
              </a:rPr>
            </a:br>
            <a:endParaRPr lang="en-US" sz="3200" b="1" kern="1200">
              <a:solidFill>
                <a:srgbClr val="FF0090"/>
              </a:solidFill>
              <a:latin typeface="+mn-lt"/>
              <a:ea typeface="+mj-ea"/>
              <a:cs typeface="+mj-cs"/>
            </a:endParaRPr>
          </a:p>
        </p:txBody>
      </p:sp>
      <p:sp>
        <p:nvSpPr>
          <p:cNvPr id="3" name="Content Placeholder 2"/>
          <p:cNvSpPr>
            <a:spLocks noGrp="1"/>
          </p:cNvSpPr>
          <p:nvPr>
            <p:ph sz="half" idx="1"/>
          </p:nvPr>
        </p:nvSpPr>
        <p:spPr>
          <a:xfrm>
            <a:off x="3732023" y="963877"/>
            <a:ext cx="5170804" cy="4930246"/>
          </a:xfrm>
        </p:spPr>
        <p:txBody>
          <a:bodyPr vert="horz" lIns="91440" tIns="45720" rIns="91440" bIns="45720" rtlCol="0" anchor="ctr">
            <a:normAutofit/>
          </a:bodyPr>
          <a:lstStyle/>
          <a:p>
            <a:pPr marL="0" indent="0">
              <a:buNone/>
            </a:pPr>
            <a:r>
              <a:rPr lang="en-US" sz="2100"/>
              <a:t> </a:t>
            </a:r>
            <a:endParaRPr lang="en-US" sz="2100" b="1"/>
          </a:p>
          <a:p>
            <a:r>
              <a:rPr lang="en-US" sz="2100"/>
              <a:t> The subject curriculum substance and the curriculum goals;</a:t>
            </a:r>
          </a:p>
          <a:p>
            <a:r>
              <a:rPr lang="en-US" sz="2100"/>
              <a:t>Understanding of long-medium term  thinking, planning and rationale for content choice and sequence</a:t>
            </a:r>
          </a:p>
          <a:p>
            <a:r>
              <a:rPr lang="en-US" sz="2100"/>
              <a:t> understanding about how effectively and consistently it is implemented;</a:t>
            </a:r>
          </a:p>
          <a:p>
            <a:r>
              <a:rPr lang="en-US" sz="2100"/>
              <a:t> pupils‘ knowledge and skills</a:t>
            </a:r>
          </a:p>
          <a:p>
            <a:pPr marL="0" indent="0">
              <a:buNone/>
            </a:pPr>
            <a:r>
              <a:rPr lang="en-US" sz="2100"/>
              <a:t>and also on</a:t>
            </a:r>
          </a:p>
          <a:p>
            <a:r>
              <a:rPr lang="en-US" sz="2100"/>
              <a:t>pupils‘ ability to recall and make links in learning across subjects.</a:t>
            </a:r>
          </a:p>
          <a:p>
            <a:pPr marL="0"/>
            <a:endParaRPr lang="en-US" sz="2100" b="1"/>
          </a:p>
        </p:txBody>
      </p:sp>
    </p:spTree>
    <p:extLst>
      <p:ext uri="{BB962C8B-B14F-4D97-AF65-F5344CB8AC3E}">
        <p14:creationId xmlns:p14="http://schemas.microsoft.com/office/powerpoint/2010/main" val="1653156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9822-7B53-2D41-ADC8-8B4336184A05}"/>
              </a:ext>
            </a:extLst>
          </p:cNvPr>
          <p:cNvSpPr>
            <a:spLocks noGrp="1"/>
          </p:cNvSpPr>
          <p:nvPr>
            <p:ph type="title"/>
          </p:nvPr>
        </p:nvSpPr>
        <p:spPr>
          <a:xfrm>
            <a:off x="840699" y="687480"/>
            <a:ext cx="5605629" cy="432982"/>
          </a:xfrm>
        </p:spPr>
        <p:txBody>
          <a:bodyPr vert="horz" lIns="91440" tIns="45720" rIns="91440" bIns="45720" rtlCol="0" anchor="ctr">
            <a:normAutofit fontScale="90000"/>
          </a:bodyPr>
          <a:lstStyle/>
          <a:p>
            <a:r>
              <a:rPr lang="en-US" sz="3200" b="1" kern="1200">
                <a:solidFill>
                  <a:srgbClr val="FF0090"/>
                </a:solidFill>
                <a:latin typeface="+mn-lt"/>
                <a:ea typeface="+mj-ea"/>
                <a:cs typeface="+mj-cs"/>
              </a:rPr>
              <a:t>Quality of Education</a:t>
            </a:r>
          </a:p>
        </p:txBody>
      </p:sp>
      <p:sp>
        <p:nvSpPr>
          <p:cNvPr id="3" name="Content Placeholder 2">
            <a:extLst>
              <a:ext uri="{FF2B5EF4-FFF2-40B4-BE49-F238E27FC236}">
                <a16:creationId xmlns:a16="http://schemas.microsoft.com/office/drawing/2014/main" id="{87B2FC90-A47F-164F-8D5F-AF49B2F11D51}"/>
              </a:ext>
            </a:extLst>
          </p:cNvPr>
          <p:cNvSpPr>
            <a:spLocks noGrp="1"/>
          </p:cNvSpPr>
          <p:nvPr>
            <p:ph sz="half" idx="1"/>
          </p:nvPr>
        </p:nvSpPr>
        <p:spPr>
          <a:xfrm>
            <a:off x="279913" y="1120462"/>
            <a:ext cx="5605629" cy="5190185"/>
          </a:xfrm>
        </p:spPr>
        <p:txBody>
          <a:bodyPr vert="horz" lIns="91440" tIns="45720" rIns="91440" bIns="45720" rtlCol="0" anchor="ctr">
            <a:normAutofit/>
          </a:bodyPr>
          <a:lstStyle/>
          <a:p>
            <a:pPr>
              <a:buFont typeface="Wingdings" pitchFamily="2" charset="2"/>
              <a:buChar char="Ø"/>
            </a:pPr>
            <a:r>
              <a:rPr lang="en-US" sz="2400"/>
              <a:t>Judgments are less about the quality of teaching seen on the inspection, but how well pupils can recall key KUS,  and make links</a:t>
            </a:r>
          </a:p>
          <a:p>
            <a:pPr marL="0" indent="0">
              <a:buNone/>
            </a:pPr>
            <a:r>
              <a:rPr lang="en-US" sz="2400"/>
              <a:t>and</a:t>
            </a:r>
          </a:p>
          <a:p>
            <a:pPr>
              <a:buFont typeface="Wingdings" pitchFamily="2" charset="2"/>
              <a:buChar char="Ø"/>
            </a:pPr>
            <a:r>
              <a:rPr lang="en-US" sz="2400"/>
              <a:t>how lessons visited ft into the curriculum sequence and leaders and teachers understanding of this</a:t>
            </a:r>
          </a:p>
          <a:p>
            <a:pPr>
              <a:buFont typeface="Wingdings" pitchFamily="2" charset="2"/>
              <a:buChar char="Ø"/>
            </a:pPr>
            <a:r>
              <a:rPr lang="en-US" sz="2400"/>
              <a:t>Then taking this information back through the framework.</a:t>
            </a:r>
          </a:p>
          <a:p>
            <a:pPr marL="0" indent="0">
              <a:buNone/>
            </a:pPr>
            <a:r>
              <a:rPr lang="en-US" sz="2100"/>
              <a:t> </a:t>
            </a:r>
          </a:p>
        </p:txBody>
      </p:sp>
      <p:pic>
        <p:nvPicPr>
          <p:cNvPr id="7" name="Graphic 6" descr="Line Arrow: Straight">
            <a:extLst>
              <a:ext uri="{FF2B5EF4-FFF2-40B4-BE49-F238E27FC236}">
                <a16:creationId xmlns:a16="http://schemas.microsoft.com/office/drawing/2014/main" id="{6775D151-D85D-4A06-8AEF-C699770CE8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0714542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9822-7B53-2D41-ADC8-8B4336184A05}"/>
              </a:ext>
            </a:extLst>
          </p:cNvPr>
          <p:cNvSpPr>
            <a:spLocks noGrp="1"/>
          </p:cNvSpPr>
          <p:nvPr>
            <p:ph type="title"/>
          </p:nvPr>
        </p:nvSpPr>
        <p:spPr>
          <a:xfrm>
            <a:off x="90152" y="-167425"/>
            <a:ext cx="8425198" cy="1236371"/>
          </a:xfrm>
        </p:spPr>
        <p:txBody>
          <a:bodyPr vert="horz" lIns="91440" tIns="45720" rIns="91440" bIns="45720" rtlCol="0" anchor="ctr">
            <a:normAutofit/>
          </a:bodyPr>
          <a:lstStyle/>
          <a:p>
            <a:br>
              <a:rPr lang="en-US" sz="3200" b="1">
                <a:solidFill>
                  <a:srgbClr val="FF0090"/>
                </a:solidFill>
                <a:latin typeface="+mn-lt"/>
              </a:rPr>
            </a:br>
            <a:r>
              <a:rPr lang="en-US" sz="3200" b="1">
                <a:solidFill>
                  <a:srgbClr val="FF0090"/>
                </a:solidFill>
                <a:latin typeface="+mn-lt"/>
              </a:rPr>
              <a:t>A History Deep Dive </a:t>
            </a:r>
          </a:p>
        </p:txBody>
      </p:sp>
      <p:graphicFrame>
        <p:nvGraphicFramePr>
          <p:cNvPr id="5" name="Content Placeholder 2">
            <a:extLst>
              <a:ext uri="{FF2B5EF4-FFF2-40B4-BE49-F238E27FC236}">
                <a16:creationId xmlns:a16="http://schemas.microsoft.com/office/drawing/2014/main" id="{7BA4D97B-94B5-4107-B581-A449EF4CBFB9}"/>
              </a:ext>
            </a:extLst>
          </p:cNvPr>
          <p:cNvGraphicFramePr>
            <a:graphicFrameLocks noGrp="1"/>
          </p:cNvGraphicFramePr>
          <p:nvPr>
            <p:ph sz="half" idx="1"/>
            <p:extLst>
              <p:ext uri="{D42A27DB-BD31-4B8C-83A1-F6EECF244321}">
                <p14:modId xmlns:p14="http://schemas.microsoft.com/office/powerpoint/2010/main" val="828171047"/>
              </p:ext>
            </p:extLst>
          </p:nvPr>
        </p:nvGraphicFramePr>
        <p:xfrm>
          <a:off x="90153" y="1068946"/>
          <a:ext cx="8809148" cy="5267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943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9822-7B53-2D41-ADC8-8B4336184A05}"/>
              </a:ext>
            </a:extLst>
          </p:cNvPr>
          <p:cNvSpPr>
            <a:spLocks noGrp="1"/>
          </p:cNvSpPr>
          <p:nvPr>
            <p:ph type="title"/>
          </p:nvPr>
        </p:nvSpPr>
        <p:spPr>
          <a:xfrm>
            <a:off x="177800" y="-1589"/>
            <a:ext cx="8337550" cy="1360489"/>
          </a:xfrm>
        </p:spPr>
        <p:txBody>
          <a:bodyPr>
            <a:normAutofit/>
          </a:bodyPr>
          <a:lstStyle/>
          <a:p>
            <a:r>
              <a:rPr lang="en-GB" sz="3200" b="1">
                <a:solidFill>
                  <a:srgbClr val="FF0090"/>
                </a:solidFill>
                <a:latin typeface="+mn-lt"/>
              </a:rPr>
              <a:t>Quality of Education</a:t>
            </a:r>
          </a:p>
        </p:txBody>
      </p:sp>
      <p:sp>
        <p:nvSpPr>
          <p:cNvPr id="3" name="Content Placeholder 2">
            <a:extLst>
              <a:ext uri="{FF2B5EF4-FFF2-40B4-BE49-F238E27FC236}">
                <a16:creationId xmlns:a16="http://schemas.microsoft.com/office/drawing/2014/main" id="{87B2FC90-A47F-164F-8D5F-AF49B2F11D51}"/>
              </a:ext>
            </a:extLst>
          </p:cNvPr>
          <p:cNvSpPr>
            <a:spLocks noGrp="1"/>
          </p:cNvSpPr>
          <p:nvPr>
            <p:ph sz="half" idx="1"/>
          </p:nvPr>
        </p:nvSpPr>
        <p:spPr>
          <a:xfrm>
            <a:off x="177800" y="1066800"/>
            <a:ext cx="8337550" cy="5110163"/>
          </a:xfrm>
        </p:spPr>
        <p:txBody>
          <a:bodyPr>
            <a:normAutofit/>
          </a:bodyPr>
          <a:lstStyle/>
          <a:p>
            <a:pPr>
              <a:buFont typeface="Wingdings" pitchFamily="2" charset="2"/>
              <a:buChar char="v"/>
            </a:pPr>
            <a:r>
              <a:rPr lang="en-GB" sz="2400"/>
              <a:t>So if  pupils can’t talk about their learning in detail or recall key aspects then perhaps pedagogy/ learning sequence isn’t right</a:t>
            </a:r>
          </a:p>
          <a:p>
            <a:pPr marL="0" indent="0">
              <a:buNone/>
            </a:pPr>
            <a:endParaRPr lang="en-GB" sz="2400"/>
          </a:p>
          <a:p>
            <a:pPr marL="0" indent="0">
              <a:buNone/>
            </a:pPr>
            <a:endParaRPr lang="en-GB" sz="2400"/>
          </a:p>
          <a:p>
            <a:pPr>
              <a:buFont typeface="Wingdings" pitchFamily="2" charset="2"/>
              <a:buChar char="v"/>
            </a:pPr>
            <a:r>
              <a:rPr lang="en-GB" sz="2400"/>
              <a:t> If pedagogy/sequence  isn’t right, then what has leadership  done to develop teachers’ subject knowledge through focussed  CPD?</a:t>
            </a:r>
          </a:p>
          <a:p>
            <a:pPr marL="0" indent="0">
              <a:buNone/>
            </a:pPr>
            <a:endParaRPr lang="en-GB" sz="2400"/>
          </a:p>
          <a:p>
            <a:pPr marL="0" indent="0">
              <a:buNone/>
            </a:pPr>
            <a:endParaRPr lang="en-GB" sz="2400"/>
          </a:p>
          <a:p>
            <a:pPr>
              <a:buFont typeface="Wingdings" pitchFamily="2" charset="2"/>
              <a:buChar char="v"/>
            </a:pPr>
            <a:r>
              <a:rPr lang="en-GB" sz="2400"/>
              <a:t>How well have leaders and teachers used assessment to inform  curriculum delivery and develop understanding? </a:t>
            </a:r>
          </a:p>
          <a:p>
            <a:endParaRPr lang="en-GB" sz="2400"/>
          </a:p>
          <a:p>
            <a:pPr marL="0" indent="0">
              <a:buNone/>
            </a:pPr>
            <a:endParaRPr lang="en-GB"/>
          </a:p>
        </p:txBody>
      </p:sp>
      <p:sp>
        <p:nvSpPr>
          <p:cNvPr id="5" name="Down Arrow 4">
            <a:extLst>
              <a:ext uri="{FF2B5EF4-FFF2-40B4-BE49-F238E27FC236}">
                <a16:creationId xmlns:a16="http://schemas.microsoft.com/office/drawing/2014/main" id="{949FE752-93CA-0142-B4DE-EE688082CD77}"/>
              </a:ext>
            </a:extLst>
          </p:cNvPr>
          <p:cNvSpPr/>
          <p:nvPr/>
        </p:nvSpPr>
        <p:spPr>
          <a:xfrm flipH="1">
            <a:off x="3545332" y="1788819"/>
            <a:ext cx="102666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 name="Down Arrow 6">
            <a:extLst>
              <a:ext uri="{FF2B5EF4-FFF2-40B4-BE49-F238E27FC236}">
                <a16:creationId xmlns:a16="http://schemas.microsoft.com/office/drawing/2014/main" id="{C34A47B6-1D5D-5C4F-A2B8-D12273C29670}"/>
              </a:ext>
            </a:extLst>
          </p:cNvPr>
          <p:cNvSpPr/>
          <p:nvPr/>
        </p:nvSpPr>
        <p:spPr>
          <a:xfrm flipH="1">
            <a:off x="3545332" y="3738416"/>
            <a:ext cx="102666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55090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EDEE-D1F8-C34F-9744-86B2D245E439}"/>
              </a:ext>
            </a:extLst>
          </p:cNvPr>
          <p:cNvSpPr>
            <a:spLocks noGrp="1"/>
          </p:cNvSpPr>
          <p:nvPr>
            <p:ph type="title"/>
          </p:nvPr>
        </p:nvSpPr>
        <p:spPr>
          <a:xfrm>
            <a:off x="127000" y="365126"/>
            <a:ext cx="8388350" cy="1325563"/>
          </a:xfrm>
        </p:spPr>
        <p:txBody>
          <a:bodyPr/>
          <a:lstStyle/>
          <a:p>
            <a:r>
              <a:rPr lang="en-US" sz="3200" b="1">
                <a:solidFill>
                  <a:srgbClr val="FF0090"/>
                </a:solidFill>
                <a:latin typeface="+mn-lt"/>
              </a:rPr>
              <a:t>Quality of Education: Summary</a:t>
            </a:r>
            <a:endParaRPr lang="en-GB"/>
          </a:p>
        </p:txBody>
      </p:sp>
      <p:sp>
        <p:nvSpPr>
          <p:cNvPr id="4" name="Rectangle 3">
            <a:extLst>
              <a:ext uri="{FF2B5EF4-FFF2-40B4-BE49-F238E27FC236}">
                <a16:creationId xmlns:a16="http://schemas.microsoft.com/office/drawing/2014/main" id="{403F26F7-CBE7-F942-8483-B50B7C375616}"/>
              </a:ext>
            </a:extLst>
          </p:cNvPr>
          <p:cNvSpPr/>
          <p:nvPr/>
        </p:nvSpPr>
        <p:spPr>
          <a:xfrm>
            <a:off x="228600" y="1498600"/>
            <a:ext cx="8661400" cy="6186309"/>
          </a:xfrm>
          <a:prstGeom prst="rect">
            <a:avLst/>
          </a:prstGeom>
        </p:spPr>
        <p:txBody>
          <a:bodyPr wrap="square">
            <a:spAutoFit/>
          </a:bodyPr>
          <a:lstStyle/>
          <a:p>
            <a:r>
              <a:rPr lang="is-IS" sz="2400" b="1" i="1"/>
              <a:t>Therefore careful thought is required to the sequence of the curriculum and how you:</a:t>
            </a:r>
            <a:endParaRPr lang="is-IS" sz="2400"/>
          </a:p>
          <a:p>
            <a:pPr marL="342900" indent="-342900">
              <a:buFont typeface="Wingdings" pitchFamily="2" charset="2"/>
              <a:buChar char="ü"/>
            </a:pPr>
            <a:r>
              <a:rPr lang="is-IS" sz="2400"/>
              <a:t> meet the aims and vision of the curriculum for each subject </a:t>
            </a:r>
          </a:p>
          <a:p>
            <a:pPr marL="342900" indent="-342900">
              <a:buFont typeface="Wingdings" pitchFamily="2" charset="2"/>
              <a:buChar char="ü"/>
            </a:pPr>
            <a:r>
              <a:rPr lang="is-IS" sz="2400"/>
              <a:t> empower teachers to become subject experts</a:t>
            </a:r>
          </a:p>
          <a:p>
            <a:pPr marL="342900" indent="-342900">
              <a:buFont typeface="Wingdings" pitchFamily="2" charset="2"/>
              <a:buChar char="ü"/>
            </a:pPr>
            <a:r>
              <a:rPr lang="is-IS" sz="2400"/>
              <a:t>ensure teachers know what went before and what comes after in order to promote discusssion and develop fluency</a:t>
            </a:r>
          </a:p>
          <a:p>
            <a:pPr marL="342900" indent="-342900">
              <a:buFont typeface="Wingdings" pitchFamily="2" charset="2"/>
              <a:buChar char="ü"/>
            </a:pPr>
            <a:r>
              <a:rPr lang="is-IS" sz="2400"/>
              <a:t>build in opportuntites to retrieve and recall learning</a:t>
            </a:r>
          </a:p>
          <a:p>
            <a:pPr marL="342900" indent="-342900">
              <a:buFont typeface="Wingdings" pitchFamily="2" charset="2"/>
              <a:buChar char="ü"/>
            </a:pPr>
            <a:r>
              <a:rPr lang="is-IS" sz="2400"/>
              <a:t>continually check understanding  </a:t>
            </a:r>
          </a:p>
          <a:p>
            <a:pPr marL="342900" indent="-342900">
              <a:buFont typeface="Wingdings" pitchFamily="2" charset="2"/>
              <a:buChar char="ü"/>
            </a:pPr>
            <a:r>
              <a:rPr lang="is-IS" sz="2400"/>
              <a:t>use this informaton to adapt planning and teaching</a:t>
            </a:r>
          </a:p>
          <a:p>
            <a:pPr marL="342900" indent="-342900">
              <a:buFont typeface="Wingdings" pitchFamily="2" charset="2"/>
              <a:buChar char="ü"/>
            </a:pPr>
            <a:r>
              <a:rPr lang="is-IS" sz="2400"/>
              <a:t>ensure pupils </a:t>
            </a:r>
            <a:r>
              <a:rPr lang="is-IS" sz="2400" b="1"/>
              <a:t>make connections, deepen learning and remember !</a:t>
            </a:r>
          </a:p>
          <a:p>
            <a:pPr algn="ctr"/>
            <a:endParaRPr lang="en-GB" sz="2400">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solidFill>
                <a:srgbClr val="C00000"/>
              </a:solidFill>
            </a:endParaRPr>
          </a:p>
          <a:p>
            <a:endParaRPr lang="en-GB"/>
          </a:p>
        </p:txBody>
      </p:sp>
    </p:spTree>
    <p:extLst>
      <p:ext uri="{BB962C8B-B14F-4D97-AF65-F5344CB8AC3E}">
        <p14:creationId xmlns:p14="http://schemas.microsoft.com/office/powerpoint/2010/main" val="511379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43B0-D8C1-4445-A4D5-746D7D242F80}"/>
              </a:ext>
            </a:extLst>
          </p:cNvPr>
          <p:cNvSpPr>
            <a:spLocks noGrp="1"/>
          </p:cNvSpPr>
          <p:nvPr>
            <p:ph type="title"/>
          </p:nvPr>
        </p:nvSpPr>
        <p:spPr>
          <a:xfrm>
            <a:off x="5534024" y="2159000"/>
            <a:ext cx="3423045" cy="1269999"/>
          </a:xfrm>
        </p:spPr>
        <p:txBody>
          <a:bodyPr vert="horz" lIns="91440" tIns="45720" rIns="91440" bIns="45720" rtlCol="0" anchor="t">
            <a:noAutofit/>
          </a:bodyPr>
          <a:lstStyle/>
          <a:p>
            <a:pPr algn="r"/>
            <a:r>
              <a:rPr lang="en-US" sz="2800" b="1" kern="1200">
                <a:solidFill>
                  <a:srgbClr val="FF0090"/>
                </a:solidFill>
                <a:latin typeface="+mn-lt"/>
                <a:ea typeface="+mj-ea"/>
                <a:cs typeface="+mj-cs"/>
              </a:rPr>
              <a:t>Your Monitoring should  reflect the </a:t>
            </a:r>
            <a:r>
              <a:rPr lang="en-US" sz="2800" b="1" i="1" kern="1200">
                <a:solidFill>
                  <a:srgbClr val="FF0090"/>
                </a:solidFill>
                <a:latin typeface="+mn-lt"/>
                <a:ea typeface="+mj-ea"/>
                <a:cs typeface="+mj-cs"/>
              </a:rPr>
              <a:t>Deep Dive </a:t>
            </a:r>
            <a:r>
              <a:rPr lang="en-US" sz="2800" b="1" kern="1200">
                <a:solidFill>
                  <a:srgbClr val="FF0090"/>
                </a:solidFill>
                <a:latin typeface="+mn-lt"/>
                <a:ea typeface="+mj-ea"/>
                <a:cs typeface="+mj-cs"/>
              </a:rPr>
              <a:t>approach!</a:t>
            </a:r>
          </a:p>
        </p:txBody>
      </p:sp>
      <p:pic>
        <p:nvPicPr>
          <p:cNvPr id="5" name="Content Placeholder 4">
            <a:extLst>
              <a:ext uri="{FF2B5EF4-FFF2-40B4-BE49-F238E27FC236}">
                <a16:creationId xmlns:a16="http://schemas.microsoft.com/office/drawing/2014/main" id="{8E580A6D-574C-D449-AE23-45DF8FB48DD3}"/>
              </a:ext>
            </a:extLst>
          </p:cNvPr>
          <p:cNvPicPr>
            <a:picLocks noGrp="1" noChangeAspect="1"/>
          </p:cNvPicPr>
          <p:nvPr>
            <p:ph sz="half" idx="1"/>
          </p:nvPr>
        </p:nvPicPr>
        <p:blipFill rotWithShape="1">
          <a:blip r:embed="rId3">
            <a:alphaModFix/>
          </a:blip>
          <a:srcRect l="24153" r="17840" b="-1"/>
          <a:stretch/>
        </p:blipFill>
        <p:spPr>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617466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69ED-CB94-B749-A55F-E050E86CED76}"/>
              </a:ext>
            </a:extLst>
          </p:cNvPr>
          <p:cNvSpPr>
            <a:spLocks noGrp="1"/>
          </p:cNvSpPr>
          <p:nvPr>
            <p:ph type="title"/>
          </p:nvPr>
        </p:nvSpPr>
        <p:spPr>
          <a:xfrm>
            <a:off x="91440" y="1"/>
            <a:ext cx="8423910" cy="1489166"/>
          </a:xfrm>
        </p:spPr>
        <p:txBody>
          <a:bodyPr>
            <a:normAutofit/>
          </a:bodyPr>
          <a:lstStyle/>
          <a:p>
            <a:r>
              <a:rPr lang="en-GB" sz="3200" b="1">
                <a:solidFill>
                  <a:srgbClr val="FF0090"/>
                </a:solidFill>
                <a:latin typeface="+mn-lt"/>
              </a:rPr>
              <a:t>and finally a to do list!</a:t>
            </a:r>
          </a:p>
        </p:txBody>
      </p:sp>
      <p:sp>
        <p:nvSpPr>
          <p:cNvPr id="3" name="Content Placeholder 2">
            <a:extLst>
              <a:ext uri="{FF2B5EF4-FFF2-40B4-BE49-F238E27FC236}">
                <a16:creationId xmlns:a16="http://schemas.microsoft.com/office/drawing/2014/main" id="{FEC132B5-B584-3247-83D0-D32893194290}"/>
              </a:ext>
            </a:extLst>
          </p:cNvPr>
          <p:cNvSpPr>
            <a:spLocks noGrp="1"/>
          </p:cNvSpPr>
          <p:nvPr>
            <p:ph sz="half" idx="1"/>
          </p:nvPr>
        </p:nvSpPr>
        <p:spPr>
          <a:xfrm>
            <a:off x="91440" y="1175657"/>
            <a:ext cx="8423910" cy="5001307"/>
          </a:xfrm>
        </p:spPr>
        <p:txBody>
          <a:bodyPr>
            <a:normAutofit lnSpcReduction="10000"/>
          </a:bodyPr>
          <a:lstStyle/>
          <a:p>
            <a:r>
              <a:rPr lang="en-GB" sz="2400"/>
              <a:t>Ensure all staff and governors are up to speed with the changes</a:t>
            </a:r>
          </a:p>
          <a:p>
            <a:r>
              <a:rPr lang="en-GB" sz="2400"/>
              <a:t>Make sure that each subject is mapped out and is logically sequenced </a:t>
            </a:r>
          </a:p>
          <a:p>
            <a:r>
              <a:rPr lang="en-GB" sz="2400"/>
              <a:t>Make sure you can evidence the impact of each subject</a:t>
            </a:r>
          </a:p>
          <a:p>
            <a:r>
              <a:rPr lang="en-GB" sz="2400"/>
              <a:t>Develop subject leaders monitoring skills and understanding of deep dives</a:t>
            </a:r>
          </a:p>
          <a:p>
            <a:r>
              <a:rPr lang="en-GB" sz="2400"/>
              <a:t>Audit staff  subject knowledge and skills to plan CPD </a:t>
            </a:r>
          </a:p>
          <a:p>
            <a:r>
              <a:rPr lang="en-GB" sz="2400"/>
              <a:t>Build into planning regular, short recall activities </a:t>
            </a:r>
          </a:p>
          <a:p>
            <a:r>
              <a:rPr lang="en-GB" sz="2400"/>
              <a:t>Review how you use internal data</a:t>
            </a:r>
          </a:p>
          <a:p>
            <a:r>
              <a:rPr lang="en-GB" sz="2400"/>
              <a:t>Increase use of pupil voice</a:t>
            </a:r>
          </a:p>
          <a:p>
            <a:r>
              <a:rPr lang="en-GB" sz="2400"/>
              <a:t>Review how the GB interact with internal data and monitor the work of the school</a:t>
            </a:r>
          </a:p>
          <a:p>
            <a:endParaRPr lang="en-GB"/>
          </a:p>
        </p:txBody>
      </p:sp>
    </p:spTree>
    <p:extLst>
      <p:ext uri="{BB962C8B-B14F-4D97-AF65-F5344CB8AC3E}">
        <p14:creationId xmlns:p14="http://schemas.microsoft.com/office/powerpoint/2010/main" val="4279649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2266" y="0"/>
            <a:ext cx="9144000" cy="6858000"/>
          </a:xfrm>
          <a:prstGeom prst="rect">
            <a:avLst/>
          </a:prstGeom>
          <a:solidFill>
            <a:srgbClr val="FFA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Owl icon PPT.ai"/>
          <p:cNvPicPr>
            <a:picLocks noChangeAspect="1"/>
          </p:cNvPicPr>
          <p:nvPr/>
        </p:nvPicPr>
        <p:blipFill>
          <a:blip r:embed="rId3"/>
          <a:stretch>
            <a:fillRect/>
          </a:stretch>
        </p:blipFill>
        <p:spPr>
          <a:xfrm>
            <a:off x="6858000" y="406400"/>
            <a:ext cx="1803400" cy="1803400"/>
          </a:xfrm>
          <a:prstGeom prst="rect">
            <a:avLst/>
          </a:prstGeom>
        </p:spPr>
      </p:pic>
      <p:sp>
        <p:nvSpPr>
          <p:cNvPr id="7" name="TextBox 6"/>
          <p:cNvSpPr txBox="1"/>
          <p:nvPr/>
        </p:nvSpPr>
        <p:spPr>
          <a:xfrm>
            <a:off x="762000" y="3938587"/>
            <a:ext cx="5410200" cy="2031325"/>
          </a:xfrm>
          <a:prstGeom prst="rect">
            <a:avLst/>
          </a:prstGeom>
          <a:noFill/>
        </p:spPr>
        <p:txBody>
          <a:bodyPr wrap="square" rtlCol="0">
            <a:spAutoFit/>
          </a:bodyPr>
          <a:lstStyle/>
          <a:p>
            <a:r>
              <a:rPr lang="en-US" b="1">
                <a:solidFill>
                  <a:schemeClr val="bg1"/>
                </a:solidFill>
              </a:rPr>
              <a:t>Dr Julia Coop</a:t>
            </a:r>
          </a:p>
          <a:p>
            <a:r>
              <a:rPr lang="en-US" b="1">
                <a:solidFill>
                  <a:schemeClr val="bg1"/>
                </a:solidFill>
              </a:rPr>
              <a:t>Managing Director</a:t>
            </a:r>
          </a:p>
          <a:p>
            <a:endParaRPr lang="en-US" sz="1600">
              <a:solidFill>
                <a:schemeClr val="bg1"/>
              </a:solidFill>
            </a:endParaRPr>
          </a:p>
          <a:p>
            <a:r>
              <a:rPr lang="en-US" sz="2800" b="1">
                <a:solidFill>
                  <a:schemeClr val="bg1"/>
                </a:solidFill>
              </a:rPr>
              <a:t>info@athene-ed.com</a:t>
            </a:r>
          </a:p>
          <a:p>
            <a:endParaRPr lang="en-US">
              <a:solidFill>
                <a:schemeClr val="bg1"/>
              </a:solidFill>
            </a:endParaRPr>
          </a:p>
          <a:p>
            <a:r>
              <a:rPr lang="en-US" sz="2800" b="1">
                <a:solidFill>
                  <a:schemeClr val="bg1"/>
                </a:solidFill>
              </a:rPr>
              <a:t>www.athene-ed.com</a:t>
            </a:r>
          </a:p>
        </p:txBody>
      </p:sp>
      <p:pic>
        <p:nvPicPr>
          <p:cNvPr id="8" name="Picture 7" descr="Strapline pink.ai"/>
          <p:cNvPicPr>
            <a:picLocks noChangeAspect="1"/>
          </p:cNvPicPr>
          <p:nvPr/>
        </p:nvPicPr>
        <p:blipFill>
          <a:blip r:embed="rId4"/>
          <a:stretch>
            <a:fillRect/>
          </a:stretch>
        </p:blipFill>
        <p:spPr>
          <a:xfrm>
            <a:off x="660707" y="799981"/>
            <a:ext cx="3159702" cy="2743364"/>
          </a:xfrm>
          <a:prstGeom prst="rect">
            <a:avLst/>
          </a:prstGeom>
        </p:spPr>
      </p:pic>
    </p:spTree>
    <p:extLst>
      <p:ext uri="{BB962C8B-B14F-4D97-AF65-F5344CB8AC3E}">
        <p14:creationId xmlns:p14="http://schemas.microsoft.com/office/powerpoint/2010/main" val="106325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5621-211C-4D4A-A287-2433CAFD0CFA}"/>
              </a:ext>
            </a:extLst>
          </p:cNvPr>
          <p:cNvSpPr>
            <a:spLocks noGrp="1"/>
          </p:cNvSpPr>
          <p:nvPr>
            <p:ph type="title"/>
          </p:nvPr>
        </p:nvSpPr>
        <p:spPr>
          <a:xfrm>
            <a:off x="0" y="254001"/>
            <a:ext cx="8515350" cy="1016000"/>
          </a:xfrm>
        </p:spPr>
        <p:txBody>
          <a:bodyPr>
            <a:normAutofit/>
          </a:bodyPr>
          <a:lstStyle/>
          <a:p>
            <a:r>
              <a:rPr lang="en-GB" sz="3200" b="1" dirty="0">
                <a:solidFill>
                  <a:srgbClr val="FF0090"/>
                </a:solidFill>
                <a:latin typeface="+mn-lt"/>
              </a:rPr>
              <a:t>Inclusion:</a:t>
            </a:r>
            <a:endParaRPr lang="en-GB" sz="3200" b="1" dirty="0">
              <a:latin typeface="+mn-lt"/>
            </a:endParaRPr>
          </a:p>
        </p:txBody>
      </p:sp>
      <p:sp>
        <p:nvSpPr>
          <p:cNvPr id="3" name="Content Placeholder 2">
            <a:extLst>
              <a:ext uri="{FF2B5EF4-FFF2-40B4-BE49-F238E27FC236}">
                <a16:creationId xmlns:a16="http://schemas.microsoft.com/office/drawing/2014/main" id="{62AFE6E9-7C02-5F4F-A96D-6A791B071250}"/>
              </a:ext>
            </a:extLst>
          </p:cNvPr>
          <p:cNvSpPr>
            <a:spLocks noGrp="1"/>
          </p:cNvSpPr>
          <p:nvPr>
            <p:ph sz="half" idx="1"/>
          </p:nvPr>
        </p:nvSpPr>
        <p:spPr>
          <a:xfrm>
            <a:off x="190500" y="927464"/>
            <a:ext cx="8515350" cy="5173300"/>
          </a:xfrm>
        </p:spPr>
        <p:txBody>
          <a:bodyPr>
            <a:normAutofit/>
          </a:bodyPr>
          <a:lstStyle/>
          <a:p>
            <a:pPr marL="0" indent="0">
              <a:buNone/>
            </a:pPr>
            <a:r>
              <a:rPr lang="en-GB" sz="2600" b="1" dirty="0"/>
              <a:t>Inspectors may check that the curriculum :</a:t>
            </a:r>
          </a:p>
          <a:p>
            <a:pPr marL="0" indent="0" algn="ctr">
              <a:buNone/>
            </a:pPr>
            <a:r>
              <a:rPr lang="en-GB" sz="2600" dirty="0"/>
              <a:t> ‘</a:t>
            </a:r>
            <a:r>
              <a:rPr lang="en-GB" sz="2600" i="1" dirty="0"/>
              <a:t>does not offer disadvantaged pupils or pupils with SEND a reduced curriculum’ p41 </a:t>
            </a:r>
          </a:p>
          <a:p>
            <a:pPr marL="0" indent="0">
              <a:buNone/>
            </a:pPr>
            <a:r>
              <a:rPr lang="en-GB" sz="2600" b="1" dirty="0"/>
              <a:t>and will be:</a:t>
            </a:r>
          </a:p>
          <a:p>
            <a:pPr marL="0" indent="0" algn="ctr">
              <a:buNone/>
            </a:pPr>
            <a:r>
              <a:rPr lang="en-GB" sz="2600" dirty="0"/>
              <a:t> </a:t>
            </a:r>
            <a:r>
              <a:rPr lang="en-GB" sz="2600" b="1" dirty="0"/>
              <a:t>‘</a:t>
            </a:r>
            <a:r>
              <a:rPr lang="en-GB" sz="2600" i="1" dirty="0"/>
              <a:t>particularly alert to narrowing the curriculum in KS2’ p42</a:t>
            </a:r>
            <a:endParaRPr lang="en-GB" sz="2600" b="1" i="1" dirty="0">
              <a:solidFill>
                <a:srgbClr val="FF0090"/>
              </a:solidFill>
            </a:endParaRPr>
          </a:p>
          <a:p>
            <a:pPr marL="0" indent="0">
              <a:buNone/>
            </a:pPr>
            <a:r>
              <a:rPr lang="en-GB" sz="2600" b="1" dirty="0"/>
              <a:t>and:</a:t>
            </a:r>
          </a:p>
          <a:p>
            <a:pPr marL="0" indent="0">
              <a:buNone/>
            </a:pPr>
            <a:r>
              <a:rPr lang="en-GB" sz="2600" b="1" dirty="0"/>
              <a:t>    ‘</a:t>
            </a:r>
            <a:r>
              <a:rPr lang="en-GB" sz="2600" i="1" dirty="0"/>
              <a:t>how assessment is used ..not increasing workload by necessitating too much 1:1 teaching or over demanding programmes’ .. P 45</a:t>
            </a:r>
          </a:p>
          <a:p>
            <a:pPr>
              <a:buClr>
                <a:srgbClr val="FF0090"/>
              </a:buClr>
              <a:buFont typeface="Wingdings" pitchFamily="2" charset="2"/>
              <a:buChar char="v"/>
            </a:pPr>
            <a:r>
              <a:rPr lang="en-GB" sz="2600" dirty="0"/>
              <a:t>teachers respond and adapt teaching as necessary without </a:t>
            </a:r>
            <a:r>
              <a:rPr lang="en-GB" sz="2600" b="1" dirty="0"/>
              <a:t>unnecessarily elaborate or individualised approaches.</a:t>
            </a:r>
          </a:p>
          <a:p>
            <a:endParaRPr lang="en-GB" dirty="0"/>
          </a:p>
        </p:txBody>
      </p:sp>
    </p:spTree>
    <p:extLst>
      <p:ext uri="{BB962C8B-B14F-4D97-AF65-F5344CB8AC3E}">
        <p14:creationId xmlns:p14="http://schemas.microsoft.com/office/powerpoint/2010/main" val="111238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200" b="1" kern="1200" dirty="0">
                <a:solidFill>
                  <a:srgbClr val="FF0090"/>
                </a:solidFill>
                <a:latin typeface="+mn-lt"/>
                <a:ea typeface="+mj-ea"/>
                <a:cs typeface="+mj-cs"/>
              </a:rPr>
              <a:t>HMCI findings from research into the primary curriculum</a:t>
            </a:r>
          </a:p>
        </p:txBody>
      </p:sp>
      <p:sp>
        <p:nvSpPr>
          <p:cNvPr id="3" name="Content Placeholder 2"/>
          <p:cNvSpPr>
            <a:spLocks noGrp="1"/>
          </p:cNvSpPr>
          <p:nvPr>
            <p:ph sz="half" idx="1"/>
          </p:nvPr>
        </p:nvSpPr>
        <p:spPr>
          <a:xfrm>
            <a:off x="3732023" y="963877"/>
            <a:ext cx="4783327" cy="4930246"/>
          </a:xfrm>
        </p:spPr>
        <p:txBody>
          <a:bodyPr vert="horz" lIns="91440" tIns="45720" rIns="91440" bIns="45720" rtlCol="0" anchor="ctr">
            <a:normAutofit lnSpcReduction="10000"/>
          </a:bodyPr>
          <a:lstStyle/>
          <a:p>
            <a:pPr>
              <a:buFont typeface="Wingdings" pitchFamily="2" charset="2"/>
              <a:buChar char="v"/>
            </a:pPr>
            <a:r>
              <a:rPr lang="en-GB" sz="2400" b="1" i="1" dirty="0">
                <a:solidFill>
                  <a:srgbClr val="FF0090"/>
                </a:solidFill>
              </a:rPr>
              <a:t>Inspectors will meet with the SENCo </a:t>
            </a:r>
          </a:p>
          <a:p>
            <a:pPr marL="0" indent="0">
              <a:buNone/>
            </a:pPr>
            <a:r>
              <a:rPr lang="en-US" sz="2100" b="0" dirty="0"/>
              <a:t>research states that:</a:t>
            </a:r>
          </a:p>
          <a:p>
            <a:r>
              <a:rPr lang="en-US" sz="2100" b="0" dirty="0"/>
              <a:t>In the drive to improve outcomes for disadvantaged pupils they often miss aspects of the curriculum</a:t>
            </a:r>
          </a:p>
          <a:p>
            <a:r>
              <a:rPr lang="en-US" sz="2100" b="0" dirty="0"/>
              <a:t>Low-attaining pupils need basic skills, as all pupils do, but they shouldn’t as a consequence be shut out of parts of the essential body of knowledge for any pupil.</a:t>
            </a:r>
          </a:p>
          <a:p>
            <a:pPr marL="0"/>
            <a:endParaRPr lang="en-US" sz="2100" b="0" dirty="0"/>
          </a:p>
          <a:p>
            <a:pPr marL="0" indent="0">
              <a:buNone/>
            </a:pPr>
            <a:r>
              <a:rPr lang="en-US" sz="2100" b="1" dirty="0"/>
              <a:t>A pause for thought</a:t>
            </a:r>
          </a:p>
          <a:p>
            <a:pPr>
              <a:buClr>
                <a:srgbClr val="FF0090"/>
              </a:buClr>
              <a:buFont typeface="Wingdings" pitchFamily="2" charset="2"/>
              <a:buChar char="Ø"/>
            </a:pPr>
            <a:r>
              <a:rPr lang="en-US" sz="2100" b="1" dirty="0"/>
              <a:t>How might this impact on how you currently arrange to close the gaps?</a:t>
            </a:r>
          </a:p>
        </p:txBody>
      </p:sp>
    </p:spTree>
    <p:extLst>
      <p:ext uri="{BB962C8B-B14F-4D97-AF65-F5344CB8AC3E}">
        <p14:creationId xmlns:p14="http://schemas.microsoft.com/office/powerpoint/2010/main" val="5246033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8747</Words>
  <Application>Microsoft Macintosh PowerPoint</Application>
  <PresentationFormat>On-screen Show (4:3)</PresentationFormat>
  <Paragraphs>956</Paragraphs>
  <Slides>78</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Arial</vt:lpstr>
      <vt:lpstr>Calibri</vt:lpstr>
      <vt:lpstr>Calibri Light</vt:lpstr>
      <vt:lpstr>Comic Sans MS</vt:lpstr>
      <vt:lpstr>Geneva</vt:lpstr>
      <vt:lpstr>Times New Roman</vt:lpstr>
      <vt:lpstr>Wingdings</vt:lpstr>
      <vt:lpstr>Office Theme</vt:lpstr>
      <vt:lpstr>The New EIF  Implications HEP Dr Julia Coop</vt:lpstr>
      <vt:lpstr>PowerPoint Presentation</vt:lpstr>
      <vt:lpstr>PowerPoint Presentation</vt:lpstr>
      <vt:lpstr>EIF: Some Key Points</vt:lpstr>
      <vt:lpstr>New Key Themes:  </vt:lpstr>
      <vt:lpstr>Quality of Education: Key Points  </vt:lpstr>
      <vt:lpstr>Schools should have an inclusive culture  </vt:lpstr>
      <vt:lpstr>Inclusion:</vt:lpstr>
      <vt:lpstr>HMCI findings from research into the primary curriculum</vt:lpstr>
      <vt:lpstr>Quality of Education: Impact </vt:lpstr>
      <vt:lpstr>Inadequate Criteria! </vt:lpstr>
      <vt:lpstr>Moving away from internal data on inspection: Implications </vt:lpstr>
      <vt:lpstr>Moving away from internal data on inspection: Implications: </vt:lpstr>
      <vt:lpstr>Section 8: Key Points  </vt:lpstr>
      <vt:lpstr>Behaviour and Attitudes: Classroom level</vt:lpstr>
      <vt:lpstr>Behaviour and Attitudes</vt:lpstr>
      <vt:lpstr>Behaviour and Attitudes: Data!</vt:lpstr>
      <vt:lpstr>Behaviour and Attitudes: Data!</vt:lpstr>
      <vt:lpstr>Section 8: Key Points  </vt:lpstr>
      <vt:lpstr>Personal Development  (Quality &amp; Intent of Curriculum b)</vt:lpstr>
      <vt:lpstr>Personal Development</vt:lpstr>
      <vt:lpstr>Personal Development</vt:lpstr>
      <vt:lpstr>Section 8: Key Points  </vt:lpstr>
      <vt:lpstr>Leadership and Management</vt:lpstr>
      <vt:lpstr>Leadership and Management: Off Rolling</vt:lpstr>
      <vt:lpstr>Leadership and Management: Off Rolling</vt:lpstr>
      <vt:lpstr>Leadership and Management: Safeguarding</vt:lpstr>
      <vt:lpstr>Leadership and Management: Safeguarding</vt:lpstr>
      <vt:lpstr>Leadership and Management: Workload</vt:lpstr>
      <vt:lpstr>Section 8: Key Points  </vt:lpstr>
      <vt:lpstr>PowerPoint Presentation</vt:lpstr>
      <vt:lpstr>   Pre-inspection phone call: A Single joined up conversation  </vt:lpstr>
      <vt:lpstr>Pre-inspection phone call: Element 1</vt:lpstr>
      <vt:lpstr>Pre-inspection phone call: Element 1</vt:lpstr>
      <vt:lpstr>Pre-inspection phone call: A Single joined up conversation</vt:lpstr>
      <vt:lpstr>Pre-inspection phone call: A Single joined up conversation</vt:lpstr>
      <vt:lpstr>PowerPoint Presentation</vt:lpstr>
      <vt:lpstr>Quality of Education: Intent</vt:lpstr>
      <vt:lpstr> </vt:lpstr>
      <vt:lpstr>  Curriculum Intent </vt:lpstr>
      <vt:lpstr>  Curriculum Intent </vt:lpstr>
      <vt:lpstr>  Curriculum Intent </vt:lpstr>
      <vt:lpstr>Cultural Capitol</vt:lpstr>
      <vt:lpstr>Intent : Top Level View </vt:lpstr>
      <vt:lpstr>Intent</vt:lpstr>
      <vt:lpstr>PowerPoint Presentation</vt:lpstr>
      <vt:lpstr>PowerPoint Presentation</vt:lpstr>
      <vt:lpstr>PowerPoint Presentation</vt:lpstr>
      <vt:lpstr>PowerPoint Presentation</vt:lpstr>
      <vt:lpstr>Curriculum 2019 and beyond….</vt:lpstr>
      <vt:lpstr>Implementation </vt:lpstr>
      <vt:lpstr>Implementation EYFS </vt:lpstr>
      <vt:lpstr>Memory: Underlying research  </vt:lpstr>
      <vt:lpstr>PowerPoint Presentation</vt:lpstr>
      <vt:lpstr>PowerPoint Presentation</vt:lpstr>
      <vt:lpstr>Learning and memory</vt:lpstr>
      <vt:lpstr>Learning and memory</vt:lpstr>
      <vt:lpstr>Learning and Forgetting </vt:lpstr>
      <vt:lpstr>  Non-Core subject Implementation A Mastery Model</vt:lpstr>
      <vt:lpstr>PowerPoint Presentation</vt:lpstr>
      <vt:lpstr>Curriculum 2019 and beyond….</vt:lpstr>
      <vt:lpstr>Curriculum 2019 and beyond….</vt:lpstr>
      <vt:lpstr>Curriculum 2019 and beyond….</vt:lpstr>
      <vt:lpstr>Curriculum 2019 and beyond….</vt:lpstr>
      <vt:lpstr>Subject Leadership</vt:lpstr>
      <vt:lpstr>If Ofsted asked, how would you respond to these questions:</vt:lpstr>
      <vt:lpstr>If Ofsted asked, how would you respond to these questions:</vt:lpstr>
      <vt:lpstr>PowerPoint Presentation</vt:lpstr>
      <vt:lpstr>Inspection Methodology: Deep dives! </vt:lpstr>
      <vt:lpstr>Quality of Education</vt:lpstr>
      <vt:lpstr> Subject leaders The inspection conversation will therefore be based on:  </vt:lpstr>
      <vt:lpstr>Quality of Education</vt:lpstr>
      <vt:lpstr> A History Deep Dive </vt:lpstr>
      <vt:lpstr>Quality of Education</vt:lpstr>
      <vt:lpstr>Quality of Education: Summary</vt:lpstr>
      <vt:lpstr>Your Monitoring should  reflect the Deep Dive approach!</vt:lpstr>
      <vt:lpstr>and finally a to do list!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EIF  Implications Ealing  Dr Julia Coop</dc:title>
  <dc:creator>Julia Coop</dc:creator>
  <cp:lastModifiedBy>Julia Coop</cp:lastModifiedBy>
  <cp:revision>18</cp:revision>
  <cp:lastPrinted>2019-09-12T08:53:55Z</cp:lastPrinted>
  <dcterms:created xsi:type="dcterms:W3CDTF">2019-09-11T11:55:56Z</dcterms:created>
  <dcterms:modified xsi:type="dcterms:W3CDTF">2019-09-12T08:55:17Z</dcterms:modified>
</cp:coreProperties>
</file>