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9906000"/>
  <p:notesSz cx="6858000" cy="9144000"/>
  <p:embeddedFontLst>
    <p:embeddedFont>
      <p:font typeface="Poppins"/>
      <p:regular r:id="rId49"/>
      <p:bold r:id="rId50"/>
      <p:italic r:id="rId51"/>
      <p:boldItalic r:id="rId52"/>
    </p:embeddedFont>
    <p:embeddedFont>
      <p:font typeface="Poppins 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7" roundtripDataSignature="AMtx7mjlM3Us6mdB6LAssTPynmrZE6ek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Poppi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oppins-italic.fntdata"/><Relationship Id="rId50" Type="http://schemas.openxmlformats.org/officeDocument/2006/relationships/font" Target="fonts/Poppins-bold.fntdata"/><Relationship Id="rId53" Type="http://schemas.openxmlformats.org/officeDocument/2006/relationships/font" Target="fonts/PoppinsLight-regular.fntdata"/><Relationship Id="rId52" Type="http://schemas.openxmlformats.org/officeDocument/2006/relationships/font" Target="fonts/Poppins-boldItalic.fntdata"/><Relationship Id="rId11" Type="http://schemas.openxmlformats.org/officeDocument/2006/relationships/slide" Target="slides/slide7.xml"/><Relationship Id="rId55" Type="http://schemas.openxmlformats.org/officeDocument/2006/relationships/font" Target="fonts/PoppinsLight-italic.fntdata"/><Relationship Id="rId10" Type="http://schemas.openxmlformats.org/officeDocument/2006/relationships/slide" Target="slides/slide6.xml"/><Relationship Id="rId54" Type="http://schemas.openxmlformats.org/officeDocument/2006/relationships/font" Target="fonts/PoppinsLight-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Poppins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3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3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3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3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3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3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40: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41: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42: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4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44: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742950" y="1122363"/>
            <a:ext cx="84201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5"/>
          <p:cNvSpPr txBox="1"/>
          <p:nvPr>
            <p:ph idx="1" type="body"/>
          </p:nvPr>
        </p:nvSpPr>
        <p:spPr>
          <a:xfrm rot="5400000">
            <a:off x="2777332" y="-270669"/>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5251054" y="2203053"/>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6"/>
          <p:cNvSpPr txBox="1"/>
          <p:nvPr>
            <p:ph idx="1" type="body"/>
          </p:nvPr>
        </p:nvSpPr>
        <p:spPr>
          <a:xfrm rot="5400000">
            <a:off x="917179" y="128985"/>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8"/>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8"/>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9"/>
          <p:cNvSpPr txBox="1"/>
          <p:nvPr>
            <p:ph type="title"/>
          </p:nvPr>
        </p:nvSpPr>
        <p:spPr>
          <a:xfrm>
            <a:off x="675879" y="1709740"/>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9"/>
          <p:cNvSpPr txBox="1"/>
          <p:nvPr>
            <p:ph idx="1" type="body"/>
          </p:nvPr>
        </p:nvSpPr>
        <p:spPr>
          <a:xfrm>
            <a:off x="675879" y="4589465"/>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9"/>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0"/>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0"/>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0"/>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0"/>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68232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1"/>
          <p:cNvSpPr txBox="1"/>
          <p:nvPr>
            <p:ph idx="1" type="body"/>
          </p:nvPr>
        </p:nvSpPr>
        <p:spPr>
          <a:xfrm>
            <a:off x="682329" y="1681163"/>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1"/>
          <p:cNvSpPr txBox="1"/>
          <p:nvPr>
            <p:ph idx="2" type="body"/>
          </p:nvPr>
        </p:nvSpPr>
        <p:spPr>
          <a:xfrm>
            <a:off x="682329" y="2505075"/>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3"/>
          <p:cNvSpPr txBox="1"/>
          <p:nvPr>
            <p:ph idx="1" type="body"/>
          </p:nvPr>
        </p:nvSpPr>
        <p:spPr>
          <a:xfrm>
            <a:off x="4211340" y="987427"/>
            <a:ext cx="5014913"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4"/>
          <p:cNvSpPr/>
          <p:nvPr>
            <p:ph idx="2" type="pic"/>
          </p:nvPr>
        </p:nvSpPr>
        <p:spPr>
          <a:xfrm>
            <a:off x="4211340" y="987427"/>
            <a:ext cx="5014913" cy="4873625"/>
          </a:xfrm>
          <a:prstGeom prst="rect">
            <a:avLst/>
          </a:prstGeom>
          <a:noFill/>
          <a:ln>
            <a:noFill/>
          </a:ln>
        </p:spPr>
      </p:sp>
      <p:sp>
        <p:nvSpPr>
          <p:cNvPr id="68" name="Google Shape;68;p54"/>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hyperlink" Target="https://www.youtube.com/watch?v=PpU1rKA6l4M" TargetMode="External"/><Relationship Id="rId5" Type="http://schemas.openxmlformats.org/officeDocument/2006/relationships/hyperlink" Target="https://www.youtube.com/watch?v=ktjrwI0OFg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21.jpg"/><Relationship Id="rId5"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png"/><Relationship Id="rId4"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pn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826718" y="501042"/>
            <a:ext cx="3407079" cy="2148213"/>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Poppins"/>
              <a:ea typeface="Poppins"/>
              <a:cs typeface="Poppins"/>
              <a:sym typeface="Poppins"/>
            </a:endParaRPr>
          </a:p>
        </p:txBody>
      </p:sp>
      <p:sp>
        <p:nvSpPr>
          <p:cNvPr id="89" name="Google Shape;89;p1"/>
          <p:cNvSpPr/>
          <p:nvPr/>
        </p:nvSpPr>
        <p:spPr>
          <a:xfrm>
            <a:off x="-255696" y="2320446"/>
            <a:ext cx="3407079" cy="2148213"/>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alibri"/>
              <a:ea typeface="Calibri"/>
              <a:cs typeface="Calibri"/>
              <a:sym typeface="Calibri"/>
            </a:endParaRPr>
          </a:p>
        </p:txBody>
      </p:sp>
      <p:sp>
        <p:nvSpPr>
          <p:cNvPr id="90" name="Google Shape;90;p1"/>
          <p:cNvSpPr/>
          <p:nvPr/>
        </p:nvSpPr>
        <p:spPr>
          <a:xfrm rot="5400000">
            <a:off x="3933716" y="5783893"/>
            <a:ext cx="3407079" cy="2148213"/>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alibri"/>
              <a:ea typeface="Calibri"/>
              <a:cs typeface="Calibri"/>
              <a:sym typeface="Calibri"/>
            </a:endParaRPr>
          </a:p>
        </p:txBody>
      </p:sp>
      <p:sp>
        <p:nvSpPr>
          <p:cNvPr id="91" name="Google Shape;91;p1"/>
          <p:cNvSpPr/>
          <p:nvPr/>
        </p:nvSpPr>
        <p:spPr>
          <a:xfrm>
            <a:off x="6117398" y="3781859"/>
            <a:ext cx="3407079" cy="2148213"/>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b="0" l="0" r="0" t="0"/>
          <a:stretch/>
        </p:blipFill>
        <p:spPr>
          <a:xfrm>
            <a:off x="6576447" y="3949960"/>
            <a:ext cx="2576795" cy="1814583"/>
          </a:xfrm>
          <a:prstGeom prst="rect">
            <a:avLst/>
          </a:prstGeom>
          <a:noFill/>
          <a:ln>
            <a:noFill/>
          </a:ln>
        </p:spPr>
      </p:pic>
      <p:sp>
        <p:nvSpPr>
          <p:cNvPr id="93" name="Google Shape;93;p1"/>
          <p:cNvSpPr txBox="1"/>
          <p:nvPr/>
        </p:nvSpPr>
        <p:spPr>
          <a:xfrm>
            <a:off x="826717" y="1190427"/>
            <a:ext cx="340707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Poppins Light"/>
                <a:ea typeface="Poppins Light"/>
                <a:cs typeface="Poppins Light"/>
                <a:sym typeface="Poppins Light"/>
              </a:rPr>
              <a:t>Back On</a:t>
            </a:r>
            <a:endParaRPr b="0" i="0" sz="4400" u="none" cap="none" strike="noStrike">
              <a:solidFill>
                <a:schemeClr val="lt1"/>
              </a:solidFill>
              <a:latin typeface="Poppins Light"/>
              <a:ea typeface="Poppins Light"/>
              <a:cs typeface="Poppins Light"/>
              <a:sym typeface="Poppins Light"/>
            </a:endParaRPr>
          </a:p>
        </p:txBody>
      </p:sp>
      <p:sp>
        <p:nvSpPr>
          <p:cNvPr id="94" name="Google Shape;94;p1"/>
          <p:cNvSpPr txBox="1"/>
          <p:nvPr/>
        </p:nvSpPr>
        <p:spPr>
          <a:xfrm>
            <a:off x="-150314" y="2921792"/>
            <a:ext cx="33016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lt1"/>
                </a:solidFill>
                <a:latin typeface="Poppins Light"/>
                <a:ea typeface="Poppins Light"/>
                <a:cs typeface="Poppins Light"/>
                <a:sym typeface="Poppins Light"/>
              </a:rPr>
              <a:t>TRACK</a:t>
            </a:r>
            <a:endParaRPr b="0" i="0" sz="3200" u="none" cap="none" strike="noStrike">
              <a:solidFill>
                <a:schemeClr val="lt1"/>
              </a:solidFill>
              <a:latin typeface="Poppins Light"/>
              <a:ea typeface="Poppins Light"/>
              <a:cs typeface="Poppins Light"/>
              <a:sym typeface="Poppi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nvSpPr>
        <p:spPr>
          <a:xfrm>
            <a:off x="270795" y="1253057"/>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What exactly have you been doing that has upset others?</a:t>
            </a:r>
            <a:endParaRPr b="1" sz="3600">
              <a:solidFill>
                <a:schemeClr val="dk1"/>
              </a:solidFill>
              <a:latin typeface="Poppins Light"/>
              <a:ea typeface="Poppins Light"/>
              <a:cs typeface="Poppins Light"/>
              <a:sym typeface="Poppins Light"/>
            </a:endParaRPr>
          </a:p>
        </p:txBody>
      </p:sp>
      <p:pic>
        <p:nvPicPr>
          <p:cNvPr id="189" name="Google Shape;189;p10"/>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90" name="Google Shape;190;p10"/>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91" name="Google Shape;191;p10"/>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92" name="Google Shape;192;p10"/>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93" name="Google Shape;193;p10"/>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94" name="Google Shape;194;p10"/>
          <p:cNvSpPr txBox="1"/>
          <p:nvPr/>
        </p:nvSpPr>
        <p:spPr>
          <a:xfrm>
            <a:off x="561975" y="2673377"/>
            <a:ext cx="65151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Poppins Light"/>
                <a:ea typeface="Poppins Light"/>
                <a:cs typeface="Poppins Light"/>
                <a:sym typeface="Poppins Light"/>
              </a:rPr>
              <a:t>In the Back-on-Track booklet – complete the first two pages:</a:t>
            </a:r>
            <a:endParaRPr/>
          </a:p>
          <a:p>
            <a:pPr indent="0" lvl="0" marL="0" marR="0" rtl="0" algn="l">
              <a:spcBef>
                <a:spcPts val="0"/>
              </a:spcBef>
              <a:spcAft>
                <a:spcPts val="0"/>
              </a:spcAft>
              <a:buNone/>
            </a:pPr>
            <a:r>
              <a:t/>
            </a:r>
            <a:endParaRPr sz="1800">
              <a:solidFill>
                <a:schemeClr val="dk1"/>
              </a:solidFill>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Poppins Light"/>
                <a:ea typeface="Poppins Light"/>
                <a:cs typeface="Poppins Light"/>
                <a:sym typeface="Poppins Light"/>
              </a:rPr>
              <a:t>What have you done?</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Poppins Light"/>
                <a:ea typeface="Poppins Light"/>
                <a:cs typeface="Poppins Light"/>
                <a:sym typeface="Poppins Light"/>
              </a:rPr>
              <a:t>Who has been affected?</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Poppins Light"/>
                <a:ea typeface="Poppins Light"/>
                <a:cs typeface="Poppins Light"/>
                <a:sym typeface="Poppins Light"/>
              </a:rPr>
              <a:t>How have they been affected?</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Poppins Light"/>
                <a:ea typeface="Poppins Light"/>
                <a:cs typeface="Poppins Light"/>
                <a:sym typeface="Poppins Light"/>
              </a:rPr>
              <a:t>How did what you did, make these people feel?</a:t>
            </a:r>
            <a:endParaRPr sz="1800">
              <a:solidFill>
                <a:schemeClr val="dk1"/>
              </a:solidFill>
              <a:latin typeface="Poppins Light"/>
              <a:ea typeface="Poppins Light"/>
              <a:cs typeface="Poppins Light"/>
              <a:sym typeface="Poppins Light"/>
            </a:endParaRPr>
          </a:p>
        </p:txBody>
      </p:sp>
      <p:pic>
        <p:nvPicPr>
          <p:cNvPr descr="See the source image" id="195" name="Google Shape;195;p10"/>
          <p:cNvPicPr preferRelativeResize="0"/>
          <p:nvPr/>
        </p:nvPicPr>
        <p:blipFill rotWithShape="1">
          <a:blip r:embed="rId4">
            <a:alphaModFix/>
          </a:blip>
          <a:srcRect b="0" l="0" r="0" t="0"/>
          <a:stretch/>
        </p:blipFill>
        <p:spPr>
          <a:xfrm>
            <a:off x="2186907" y="4742659"/>
            <a:ext cx="3463925" cy="19438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nvSpPr>
        <p:spPr>
          <a:xfrm>
            <a:off x="401345" y="1150726"/>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How could others been feeling because of your actions?</a:t>
            </a:r>
            <a:endParaRPr b="1" sz="3600">
              <a:solidFill>
                <a:schemeClr val="dk1"/>
              </a:solidFill>
              <a:latin typeface="Poppins Light"/>
              <a:ea typeface="Poppins Light"/>
              <a:cs typeface="Poppins Light"/>
              <a:sym typeface="Poppins Light"/>
            </a:endParaRPr>
          </a:p>
        </p:txBody>
      </p:sp>
      <p:pic>
        <p:nvPicPr>
          <p:cNvPr id="201" name="Google Shape;201;p11"/>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02" name="Google Shape;202;p11"/>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03" name="Google Shape;203;p11"/>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04" name="Google Shape;204;p11"/>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05" name="Google Shape;205;p11"/>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206" name="Google Shape;206;p11"/>
          <p:cNvPicPr preferRelativeResize="0"/>
          <p:nvPr/>
        </p:nvPicPr>
        <p:blipFill rotWithShape="1">
          <a:blip r:embed="rId4">
            <a:alphaModFix/>
          </a:blip>
          <a:srcRect b="0" l="0" r="0" t="0"/>
          <a:stretch/>
        </p:blipFill>
        <p:spPr>
          <a:xfrm>
            <a:off x="0" y="2413682"/>
            <a:ext cx="7600950" cy="4444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nvSpPr>
        <p:spPr>
          <a:xfrm>
            <a:off x="270795" y="1253057"/>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How to deal with anger that comes from inside</a:t>
            </a:r>
            <a:endParaRPr b="1" sz="3600">
              <a:solidFill>
                <a:schemeClr val="dk1"/>
              </a:solidFill>
              <a:latin typeface="Poppins Light"/>
              <a:ea typeface="Poppins Light"/>
              <a:cs typeface="Poppins Light"/>
              <a:sym typeface="Poppins Light"/>
            </a:endParaRPr>
          </a:p>
        </p:txBody>
      </p:sp>
      <p:pic>
        <p:nvPicPr>
          <p:cNvPr id="212" name="Google Shape;212;p12"/>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13" name="Google Shape;213;p12"/>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14" name="Google Shape;214;p12"/>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15" name="Google Shape;215;p12"/>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16" name="Google Shape;216;p12"/>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217" name="Google Shape;217;p12"/>
          <p:cNvPicPr preferRelativeResize="0"/>
          <p:nvPr/>
        </p:nvPicPr>
        <p:blipFill rotWithShape="1">
          <a:blip r:embed="rId4">
            <a:alphaModFix/>
          </a:blip>
          <a:srcRect b="0" l="0" r="0" t="0"/>
          <a:stretch/>
        </p:blipFill>
        <p:spPr>
          <a:xfrm>
            <a:off x="1134254" y="2816309"/>
            <a:ext cx="5133501" cy="30972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nvSpPr>
        <p:spPr>
          <a:xfrm>
            <a:off x="270795" y="1253057"/>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How to deal with anger that comes from inside</a:t>
            </a:r>
            <a:endParaRPr b="1" sz="3600">
              <a:solidFill>
                <a:schemeClr val="dk1"/>
              </a:solidFill>
              <a:latin typeface="Poppins Light"/>
              <a:ea typeface="Poppins Light"/>
              <a:cs typeface="Poppins Light"/>
              <a:sym typeface="Poppins Light"/>
            </a:endParaRPr>
          </a:p>
        </p:txBody>
      </p:sp>
      <p:pic>
        <p:nvPicPr>
          <p:cNvPr id="223" name="Google Shape;223;p13"/>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24" name="Google Shape;224;p13"/>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25" name="Google Shape;225;p13"/>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26" name="Google Shape;226;p13"/>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27" name="Google Shape;227;p13"/>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228" name="Google Shape;228;p13"/>
          <p:cNvPicPr preferRelativeResize="0"/>
          <p:nvPr/>
        </p:nvPicPr>
        <p:blipFill rotWithShape="1">
          <a:blip r:embed="rId4">
            <a:alphaModFix/>
          </a:blip>
          <a:srcRect b="0" l="0" r="0" t="0"/>
          <a:stretch/>
        </p:blipFill>
        <p:spPr>
          <a:xfrm>
            <a:off x="1134254" y="2816309"/>
            <a:ext cx="5133501" cy="30972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nvSpPr>
        <p:spPr>
          <a:xfrm>
            <a:off x="270795" y="1253057"/>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How to deal with anger that comes from inside</a:t>
            </a:r>
            <a:endParaRPr b="1" sz="3600">
              <a:solidFill>
                <a:schemeClr val="dk1"/>
              </a:solidFill>
              <a:latin typeface="Poppins Light"/>
              <a:ea typeface="Poppins Light"/>
              <a:cs typeface="Poppins Light"/>
              <a:sym typeface="Poppins Light"/>
            </a:endParaRPr>
          </a:p>
        </p:txBody>
      </p:sp>
      <p:pic>
        <p:nvPicPr>
          <p:cNvPr id="234" name="Google Shape;234;p14"/>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35" name="Google Shape;235;p14"/>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36" name="Google Shape;236;p14"/>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37" name="Google Shape;237;p14"/>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38" name="Google Shape;238;p14"/>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39" name="Google Shape;239;p14"/>
          <p:cNvSpPr txBox="1"/>
          <p:nvPr/>
        </p:nvSpPr>
        <p:spPr>
          <a:xfrm>
            <a:off x="457200" y="2673377"/>
            <a:ext cx="6819900"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Noto Sans Symbols"/>
              <a:buChar char="▪"/>
            </a:pPr>
            <a:r>
              <a:rPr lang="en-GB" sz="1600">
                <a:solidFill>
                  <a:schemeClr val="dk1"/>
                </a:solidFill>
                <a:latin typeface="Poppins Light"/>
                <a:ea typeface="Poppins Light"/>
                <a:cs typeface="Poppins Light"/>
                <a:sym typeface="Poppins Light"/>
              </a:rPr>
              <a:t>Most of the time people are never really angry at what is in front of them – the anger comes from inside and bursts out when something triggers it</a:t>
            </a:r>
            <a:endParaRPr sz="1600">
              <a:solidFill>
                <a:schemeClr val="dk1"/>
              </a:solidFill>
              <a:latin typeface="Poppins Light"/>
              <a:ea typeface="Poppins Light"/>
              <a:cs typeface="Poppins Light"/>
              <a:sym typeface="Poppins Light"/>
            </a:endParaRPr>
          </a:p>
        </p:txBody>
      </p:sp>
      <p:pic>
        <p:nvPicPr>
          <p:cNvPr descr="See the source image" id="240" name="Google Shape;240;p14"/>
          <p:cNvPicPr preferRelativeResize="0"/>
          <p:nvPr/>
        </p:nvPicPr>
        <p:blipFill rotWithShape="1">
          <a:blip r:embed="rId4">
            <a:alphaModFix/>
          </a:blip>
          <a:srcRect b="0" l="0" r="0" t="0"/>
          <a:stretch/>
        </p:blipFill>
        <p:spPr>
          <a:xfrm>
            <a:off x="2247536" y="3495189"/>
            <a:ext cx="4020219" cy="300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5"/>
          <p:cNvSpPr txBox="1"/>
          <p:nvPr/>
        </p:nvSpPr>
        <p:spPr>
          <a:xfrm>
            <a:off x="214770" y="614307"/>
            <a:ext cx="7296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When do you really lose control?</a:t>
            </a:r>
            <a:endParaRPr b="1" sz="3600">
              <a:solidFill>
                <a:schemeClr val="dk1"/>
              </a:solidFill>
              <a:latin typeface="Poppins Light"/>
              <a:ea typeface="Poppins Light"/>
              <a:cs typeface="Poppins Light"/>
              <a:sym typeface="Poppins Light"/>
            </a:endParaRPr>
          </a:p>
        </p:txBody>
      </p:sp>
      <p:pic>
        <p:nvPicPr>
          <p:cNvPr id="246" name="Google Shape;246;p15"/>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47" name="Google Shape;247;p15"/>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48" name="Google Shape;248;p15"/>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49" name="Google Shape;249;p15"/>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0" name="Google Shape;250;p15"/>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251" name="Google Shape;251;p15"/>
          <p:cNvPicPr preferRelativeResize="0"/>
          <p:nvPr/>
        </p:nvPicPr>
        <p:blipFill rotWithShape="1">
          <a:blip r:embed="rId4">
            <a:alphaModFix/>
          </a:blip>
          <a:srcRect b="0" l="0" r="0" t="0"/>
          <a:stretch/>
        </p:blipFill>
        <p:spPr>
          <a:xfrm>
            <a:off x="1013100" y="1814901"/>
            <a:ext cx="6497675" cy="486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nvSpPr>
        <p:spPr>
          <a:xfrm>
            <a:off x="315620" y="379007"/>
            <a:ext cx="72960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What do you notice in your body when you start to get a</a:t>
            </a:r>
            <a:r>
              <a:rPr b="1" lang="en-GB" sz="3600">
                <a:solidFill>
                  <a:schemeClr val="dk1"/>
                </a:solidFill>
                <a:latin typeface="Poppins Light"/>
                <a:ea typeface="Poppins Light"/>
                <a:cs typeface="Poppins Light"/>
                <a:sym typeface="Poppins Light"/>
              </a:rPr>
              <a:t>ngry?</a:t>
            </a:r>
            <a:endParaRPr b="1" sz="3600">
              <a:solidFill>
                <a:schemeClr val="dk1"/>
              </a:solidFill>
              <a:latin typeface="Poppins Light"/>
              <a:ea typeface="Poppins Light"/>
              <a:cs typeface="Poppins Light"/>
              <a:sym typeface="Poppins Light"/>
            </a:endParaRPr>
          </a:p>
        </p:txBody>
      </p:sp>
      <p:pic>
        <p:nvPicPr>
          <p:cNvPr id="257" name="Google Shape;257;p16"/>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58" name="Google Shape;258;p16"/>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59" name="Google Shape;259;p16"/>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60" name="Google Shape;260;p16"/>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61" name="Google Shape;261;p16"/>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262" name="Google Shape;262;p16"/>
          <p:cNvPicPr preferRelativeResize="0"/>
          <p:nvPr/>
        </p:nvPicPr>
        <p:blipFill rotWithShape="1">
          <a:blip r:embed="rId4">
            <a:alphaModFix/>
          </a:blip>
          <a:srcRect b="0" l="0" r="0" t="0"/>
          <a:stretch/>
        </p:blipFill>
        <p:spPr>
          <a:xfrm>
            <a:off x="823450" y="2133699"/>
            <a:ext cx="3290981" cy="4665926"/>
          </a:xfrm>
          <a:prstGeom prst="rect">
            <a:avLst/>
          </a:prstGeom>
          <a:noFill/>
          <a:ln>
            <a:noFill/>
          </a:ln>
        </p:spPr>
      </p:pic>
      <p:sp>
        <p:nvSpPr>
          <p:cNvPr id="263" name="Google Shape;263;p16"/>
          <p:cNvSpPr txBox="1"/>
          <p:nvPr/>
        </p:nvSpPr>
        <p:spPr>
          <a:xfrm>
            <a:off x="4419600" y="2673377"/>
            <a:ext cx="2905125" cy="116955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Poppins Light"/>
                <a:ea typeface="Poppins Light"/>
                <a:cs typeface="Poppins Light"/>
                <a:sym typeface="Poppins Light"/>
              </a:rPr>
              <a:t>Can you feel the rage inside building up?</a:t>
            </a:r>
            <a:endParaRPr/>
          </a:p>
          <a:p>
            <a:pPr indent="-196850" lvl="0" marL="285750" marR="0" rtl="0" algn="l">
              <a:spcBef>
                <a:spcPts val="0"/>
              </a:spcBef>
              <a:spcAft>
                <a:spcPts val="0"/>
              </a:spcAft>
              <a:buClr>
                <a:schemeClr val="dk1"/>
              </a:buClr>
              <a:buSzPts val="1400"/>
              <a:buFont typeface="Arial"/>
              <a:buNone/>
            </a:pPr>
            <a:r>
              <a:t/>
            </a:r>
            <a:endParaRPr b="1" sz="1400">
              <a:solidFill>
                <a:schemeClr val="dk1"/>
              </a:solidFill>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Poppins Light"/>
                <a:ea typeface="Poppins Light"/>
                <a:cs typeface="Poppins Light"/>
                <a:sym typeface="Poppins Light"/>
              </a:rPr>
              <a:t>Or do you suddenly flip without warning?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7"/>
          <p:cNvSpPr txBox="1"/>
          <p:nvPr/>
        </p:nvSpPr>
        <p:spPr>
          <a:xfrm>
            <a:off x="270795"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What helps you calm down?</a:t>
            </a:r>
            <a:endParaRPr b="1" sz="3600">
              <a:solidFill>
                <a:schemeClr val="dk1"/>
              </a:solidFill>
              <a:latin typeface="Poppins Light"/>
              <a:ea typeface="Poppins Light"/>
              <a:cs typeface="Poppins Light"/>
              <a:sym typeface="Poppins Light"/>
            </a:endParaRPr>
          </a:p>
        </p:txBody>
      </p:sp>
      <p:pic>
        <p:nvPicPr>
          <p:cNvPr id="269" name="Google Shape;269;p17"/>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70" name="Google Shape;270;p17"/>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71" name="Google Shape;271;p17"/>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72" name="Google Shape;272;p17"/>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73" name="Google Shape;273;p17"/>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74" name="Google Shape;274;p17"/>
          <p:cNvSpPr txBox="1"/>
          <p:nvPr/>
        </p:nvSpPr>
        <p:spPr>
          <a:xfrm>
            <a:off x="457200" y="2673377"/>
            <a:ext cx="6819900" cy="58477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Noto Sans Symbols"/>
              <a:buChar char="▪"/>
            </a:pPr>
            <a:r>
              <a:rPr lang="en-GB" sz="1600">
                <a:solidFill>
                  <a:schemeClr val="dk1"/>
                </a:solidFill>
                <a:latin typeface="Poppins Light"/>
                <a:ea typeface="Poppins Light"/>
                <a:cs typeface="Poppins Light"/>
                <a:sym typeface="Poppins Light"/>
              </a:rPr>
              <a:t>When you are starting to get annoyed / angry – what can you do to calm yourself down again?</a:t>
            </a:r>
            <a:endParaRPr sz="1600">
              <a:solidFill>
                <a:schemeClr val="dk1"/>
              </a:solidFill>
              <a:latin typeface="Poppins Light"/>
              <a:ea typeface="Poppins Light"/>
              <a:cs typeface="Poppins Light"/>
              <a:sym typeface="Poppins Light"/>
            </a:endParaRPr>
          </a:p>
        </p:txBody>
      </p:sp>
      <p:pic>
        <p:nvPicPr>
          <p:cNvPr descr="See the source image" id="275" name="Google Shape;275;p17"/>
          <p:cNvPicPr preferRelativeResize="0"/>
          <p:nvPr/>
        </p:nvPicPr>
        <p:blipFill rotWithShape="1">
          <a:blip r:embed="rId4">
            <a:alphaModFix/>
          </a:blip>
          <a:srcRect b="0" l="0" r="0" t="0"/>
          <a:stretch/>
        </p:blipFill>
        <p:spPr>
          <a:xfrm>
            <a:off x="1752905" y="3846512"/>
            <a:ext cx="4514850" cy="25336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8"/>
          <p:cNvSpPr txBox="1"/>
          <p:nvPr/>
        </p:nvSpPr>
        <p:spPr>
          <a:xfrm>
            <a:off x="362255"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281" name="Google Shape;281;p18"/>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82" name="Google Shape;282;p18"/>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83" name="Google Shape;283;p18"/>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84" name="Google Shape;284;p18"/>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85" name="Google Shape;285;p18"/>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286" name="Google Shape;286;p18"/>
          <p:cNvPicPr preferRelativeResize="0"/>
          <p:nvPr/>
        </p:nvPicPr>
        <p:blipFill rotWithShape="1">
          <a:blip r:embed="rId4">
            <a:alphaModFix/>
          </a:blip>
          <a:srcRect b="0" l="0" r="0" t="0"/>
          <a:stretch/>
        </p:blipFill>
        <p:spPr>
          <a:xfrm>
            <a:off x="-2076812" y="9477375"/>
            <a:ext cx="9175432" cy="11874088"/>
          </a:xfrm>
          <a:prstGeom prst="rect">
            <a:avLst/>
          </a:prstGeom>
          <a:noFill/>
          <a:ln>
            <a:noFill/>
          </a:ln>
        </p:spPr>
      </p:pic>
      <p:pic>
        <p:nvPicPr>
          <p:cNvPr descr="See the source image" id="287" name="Google Shape;287;p18"/>
          <p:cNvPicPr preferRelativeResize="0"/>
          <p:nvPr/>
        </p:nvPicPr>
        <p:blipFill rotWithShape="1">
          <a:blip r:embed="rId4">
            <a:alphaModFix/>
          </a:blip>
          <a:srcRect b="0" l="0" r="0" t="0"/>
          <a:stretch/>
        </p:blipFill>
        <p:spPr>
          <a:xfrm>
            <a:off x="445868" y="800099"/>
            <a:ext cx="6138430" cy="60579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9"/>
          <p:cNvSpPr txBox="1"/>
          <p:nvPr/>
        </p:nvSpPr>
        <p:spPr>
          <a:xfrm>
            <a:off x="-1687392" y="4674030"/>
            <a:ext cx="237745" cy="9510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293" name="Google Shape;293;p19"/>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294" name="Google Shape;294;p19"/>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295" name="Google Shape;295;p19"/>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96" name="Google Shape;296;p19"/>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97" name="Google Shape;297;p19"/>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298" name="Google Shape;298;p19"/>
          <p:cNvPicPr preferRelativeResize="0"/>
          <p:nvPr/>
        </p:nvPicPr>
        <p:blipFill rotWithShape="1">
          <a:blip r:embed="rId4">
            <a:alphaModFix/>
          </a:blip>
          <a:srcRect b="0" l="0" r="0" t="0"/>
          <a:stretch/>
        </p:blipFill>
        <p:spPr>
          <a:xfrm>
            <a:off x="-2076812" y="9477375"/>
            <a:ext cx="9175432" cy="11874088"/>
          </a:xfrm>
          <a:prstGeom prst="rect">
            <a:avLst/>
          </a:prstGeom>
          <a:noFill/>
          <a:ln>
            <a:noFill/>
          </a:ln>
        </p:spPr>
      </p:pic>
      <p:pic>
        <p:nvPicPr>
          <p:cNvPr descr="See the source image" id="299" name="Google Shape;299;p19"/>
          <p:cNvPicPr preferRelativeResize="0"/>
          <p:nvPr/>
        </p:nvPicPr>
        <p:blipFill rotWithShape="1">
          <a:blip r:embed="rId5">
            <a:alphaModFix/>
          </a:blip>
          <a:srcRect b="0" l="0" r="0" t="0"/>
          <a:stretch/>
        </p:blipFill>
        <p:spPr>
          <a:xfrm>
            <a:off x="172022" y="86337"/>
            <a:ext cx="6320994" cy="62422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285750"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600" u="none" cap="none" strike="noStrike">
                <a:solidFill>
                  <a:schemeClr val="dk1"/>
                </a:solidFill>
                <a:latin typeface="Poppins Light"/>
                <a:ea typeface="Poppins Light"/>
                <a:cs typeface="Poppins Light"/>
                <a:sym typeface="Poppins Light"/>
              </a:rPr>
              <a:t>Why have you been moved site?</a:t>
            </a:r>
            <a:endParaRPr b="1" sz="3600">
              <a:solidFill>
                <a:schemeClr val="dk1"/>
              </a:solidFill>
              <a:latin typeface="Poppins Light"/>
              <a:ea typeface="Poppins Light"/>
              <a:cs typeface="Poppins Light"/>
              <a:sym typeface="Poppins Light"/>
            </a:endParaRPr>
          </a:p>
        </p:txBody>
      </p:sp>
      <p:pic>
        <p:nvPicPr>
          <p:cNvPr id="100" name="Google Shape;100;p2"/>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01" name="Google Shape;101;p2"/>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02" name="Google Shape;102;p2"/>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03" name="Google Shape;103;p2"/>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04" name="Google Shape;104;p2"/>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105" name="Google Shape;105;p2"/>
          <p:cNvPicPr preferRelativeResize="0"/>
          <p:nvPr/>
        </p:nvPicPr>
        <p:blipFill rotWithShape="1">
          <a:blip r:embed="rId4">
            <a:alphaModFix/>
          </a:blip>
          <a:srcRect b="0" l="0" r="0" t="0"/>
          <a:stretch/>
        </p:blipFill>
        <p:spPr>
          <a:xfrm>
            <a:off x="1752905" y="1992894"/>
            <a:ext cx="4514850" cy="45148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0"/>
          <p:cNvSpPr txBox="1"/>
          <p:nvPr/>
        </p:nvSpPr>
        <p:spPr>
          <a:xfrm>
            <a:off x="-1687392" y="4674030"/>
            <a:ext cx="237745" cy="9510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305" name="Google Shape;305;p20"/>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06" name="Google Shape;306;p20"/>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07" name="Google Shape;307;p20"/>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08" name="Google Shape;308;p20"/>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09" name="Google Shape;309;p20"/>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310" name="Google Shape;310;p20"/>
          <p:cNvPicPr preferRelativeResize="0"/>
          <p:nvPr/>
        </p:nvPicPr>
        <p:blipFill rotWithShape="1">
          <a:blip r:embed="rId4">
            <a:alphaModFix/>
          </a:blip>
          <a:srcRect b="0" l="0" r="0" t="0"/>
          <a:stretch/>
        </p:blipFill>
        <p:spPr>
          <a:xfrm>
            <a:off x="-2076812" y="9477375"/>
            <a:ext cx="9175432" cy="11874088"/>
          </a:xfrm>
          <a:prstGeom prst="rect">
            <a:avLst/>
          </a:prstGeom>
          <a:noFill/>
          <a:ln>
            <a:noFill/>
          </a:ln>
        </p:spPr>
      </p:pic>
      <p:pic>
        <p:nvPicPr>
          <p:cNvPr descr="See the source image" id="311" name="Google Shape;311;p20"/>
          <p:cNvPicPr preferRelativeResize="0"/>
          <p:nvPr/>
        </p:nvPicPr>
        <p:blipFill rotWithShape="1">
          <a:blip r:embed="rId5">
            <a:alphaModFix/>
          </a:blip>
          <a:srcRect b="0" l="0" r="0" t="0"/>
          <a:stretch/>
        </p:blipFill>
        <p:spPr>
          <a:xfrm>
            <a:off x="0" y="323850"/>
            <a:ext cx="6811213" cy="69707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nvSpPr>
        <p:spPr>
          <a:xfrm>
            <a:off x="-1687392" y="4674030"/>
            <a:ext cx="237745" cy="9510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317" name="Google Shape;317;p21"/>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18" name="Google Shape;318;p21"/>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19" name="Google Shape;319;p21"/>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20" name="Google Shape;320;p21"/>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21" name="Google Shape;321;p21"/>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322" name="Google Shape;322;p21"/>
          <p:cNvPicPr preferRelativeResize="0"/>
          <p:nvPr/>
        </p:nvPicPr>
        <p:blipFill rotWithShape="1">
          <a:blip r:embed="rId4">
            <a:alphaModFix/>
          </a:blip>
          <a:srcRect b="0" l="0" r="0" t="0"/>
          <a:stretch/>
        </p:blipFill>
        <p:spPr>
          <a:xfrm>
            <a:off x="203131" y="292381"/>
            <a:ext cx="6519137" cy="64894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22"/>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28" name="Google Shape;328;p22"/>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29" name="Google Shape;329;p22"/>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30" name="Google Shape;330;p22"/>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31" name="Google Shape;331;p22"/>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32" name="Google Shape;332;p22"/>
          <p:cNvSpPr txBox="1"/>
          <p:nvPr/>
        </p:nvSpPr>
        <p:spPr>
          <a:xfrm>
            <a:off x="368707" y="1135635"/>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Managing my feelings</a:t>
            </a:r>
            <a:endParaRPr b="1" sz="3600">
              <a:solidFill>
                <a:schemeClr val="dk1"/>
              </a:solidFill>
              <a:latin typeface="Poppins Light"/>
              <a:ea typeface="Poppins Light"/>
              <a:cs typeface="Poppins Light"/>
              <a:sym typeface="Poppins Light"/>
            </a:endParaRPr>
          </a:p>
        </p:txBody>
      </p:sp>
      <p:sp>
        <p:nvSpPr>
          <p:cNvPr id="333" name="Google Shape;333;p22"/>
          <p:cNvSpPr txBox="1"/>
          <p:nvPr/>
        </p:nvSpPr>
        <p:spPr>
          <a:xfrm>
            <a:off x="368707" y="2106595"/>
            <a:ext cx="6509777"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 feeling is a reaction to something. Usually a feeling comes from a thought. We think something as a reaction to something witnessed, said or done to us or around us.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Change your thoughts – change your feelings.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You get to choose the thoughts in your head!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Image result for choice" id="334" name="Google Shape;334;p22"/>
          <p:cNvPicPr preferRelativeResize="0"/>
          <p:nvPr/>
        </p:nvPicPr>
        <p:blipFill rotWithShape="1">
          <a:blip r:embed="rId4">
            <a:alphaModFix/>
          </a:blip>
          <a:srcRect b="0" l="0" r="0" t="0"/>
          <a:stretch/>
        </p:blipFill>
        <p:spPr>
          <a:xfrm>
            <a:off x="1412207" y="4784251"/>
            <a:ext cx="4422775" cy="171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23"/>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40" name="Google Shape;340;p23"/>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41" name="Google Shape;341;p23"/>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42" name="Google Shape;342;p23"/>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43" name="Google Shape;343;p23"/>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44" name="Google Shape;344;p23"/>
          <p:cNvSpPr txBox="1"/>
          <p:nvPr/>
        </p:nvSpPr>
        <p:spPr>
          <a:xfrm>
            <a:off x="368707" y="1135635"/>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Managing my feelings</a:t>
            </a:r>
            <a:endParaRPr b="1" sz="3600">
              <a:solidFill>
                <a:schemeClr val="dk1"/>
              </a:solidFill>
              <a:latin typeface="Poppins Light"/>
              <a:ea typeface="Poppins Light"/>
              <a:cs typeface="Poppins Light"/>
              <a:sym typeface="Poppins Light"/>
            </a:endParaRPr>
          </a:p>
        </p:txBody>
      </p:sp>
      <p:sp>
        <p:nvSpPr>
          <p:cNvPr id="345" name="Google Shape;345;p23"/>
          <p:cNvSpPr txBox="1"/>
          <p:nvPr/>
        </p:nvSpPr>
        <p:spPr>
          <a:xfrm>
            <a:off x="368707" y="2106595"/>
            <a:ext cx="6509777"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How are you going to make sure that negative thoughts don’t cause negative feelings?</a:t>
            </a:r>
            <a:endParaRPr/>
          </a:p>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How are you going to control your feelings so that you don’t get wound up and explode with anger?</a:t>
            </a:r>
            <a:endParaRPr/>
          </a:p>
        </p:txBody>
      </p:sp>
      <p:pic>
        <p:nvPicPr>
          <p:cNvPr descr="Image result for choice" id="346" name="Google Shape;346;p23"/>
          <p:cNvPicPr preferRelativeResize="0"/>
          <p:nvPr/>
        </p:nvPicPr>
        <p:blipFill rotWithShape="1">
          <a:blip r:embed="rId4">
            <a:alphaModFix/>
          </a:blip>
          <a:srcRect b="0" l="0" r="0" t="0"/>
          <a:stretch/>
        </p:blipFill>
        <p:spPr>
          <a:xfrm>
            <a:off x="1412207" y="4784251"/>
            <a:ext cx="4422775" cy="171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24"/>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52" name="Google Shape;352;p24"/>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53" name="Google Shape;353;p24"/>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54" name="Google Shape;354;p24"/>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55" name="Google Shape;355;p24"/>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56" name="Google Shape;356;p24"/>
          <p:cNvSpPr txBox="1"/>
          <p:nvPr/>
        </p:nvSpPr>
        <p:spPr>
          <a:xfrm>
            <a:off x="368707" y="1135635"/>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Managing my feelings</a:t>
            </a:r>
            <a:endParaRPr b="1" sz="3600">
              <a:solidFill>
                <a:schemeClr val="dk1"/>
              </a:solidFill>
              <a:latin typeface="Poppins Light"/>
              <a:ea typeface="Poppins Light"/>
              <a:cs typeface="Poppins Light"/>
              <a:sym typeface="Poppins Light"/>
            </a:endParaRPr>
          </a:p>
        </p:txBody>
      </p:sp>
      <p:sp>
        <p:nvSpPr>
          <p:cNvPr id="357" name="Google Shape;357;p24"/>
          <p:cNvSpPr txBox="1"/>
          <p:nvPr/>
        </p:nvSpPr>
        <p:spPr>
          <a:xfrm>
            <a:off x="368707" y="2106595"/>
            <a:ext cx="6509777"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You need to focus on the ‘trigger’ and ‘escalation’ zones of the anger cycle:</a:t>
            </a:r>
            <a:endParaRPr/>
          </a:p>
        </p:txBody>
      </p:sp>
      <p:pic>
        <p:nvPicPr>
          <p:cNvPr descr="See the source image" id="358" name="Google Shape;358;p24"/>
          <p:cNvPicPr preferRelativeResize="0"/>
          <p:nvPr/>
        </p:nvPicPr>
        <p:blipFill rotWithShape="1">
          <a:blip r:embed="rId4">
            <a:alphaModFix/>
          </a:blip>
          <a:srcRect b="0" l="0" r="0" t="0"/>
          <a:stretch/>
        </p:blipFill>
        <p:spPr>
          <a:xfrm>
            <a:off x="514350" y="2885148"/>
            <a:ext cx="7052595" cy="44783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25"/>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64" name="Google Shape;364;p25"/>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65" name="Google Shape;365;p25"/>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366" name="Google Shape;366;p25"/>
          <p:cNvPicPr preferRelativeResize="0"/>
          <p:nvPr/>
        </p:nvPicPr>
        <p:blipFill rotWithShape="1">
          <a:blip r:embed="rId4">
            <a:alphaModFix/>
          </a:blip>
          <a:srcRect b="0" l="0" r="0" t="0"/>
          <a:stretch/>
        </p:blipFill>
        <p:spPr>
          <a:xfrm>
            <a:off x="2436121" y="2849309"/>
            <a:ext cx="7052595" cy="4478339"/>
          </a:xfrm>
          <a:prstGeom prst="rect">
            <a:avLst/>
          </a:prstGeom>
          <a:noFill/>
          <a:ln>
            <a:noFill/>
          </a:ln>
        </p:spPr>
      </p:pic>
      <p:sp>
        <p:nvSpPr>
          <p:cNvPr id="367" name="Google Shape;367;p25"/>
          <p:cNvSpPr txBox="1"/>
          <p:nvPr/>
        </p:nvSpPr>
        <p:spPr>
          <a:xfrm>
            <a:off x="368707" y="1135635"/>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Managing my feelings</a:t>
            </a:r>
            <a:endParaRPr b="1" sz="3600">
              <a:solidFill>
                <a:schemeClr val="dk1"/>
              </a:solidFill>
              <a:latin typeface="Poppins Light"/>
              <a:ea typeface="Poppins Light"/>
              <a:cs typeface="Poppins Light"/>
              <a:sym typeface="Poppins Light"/>
            </a:endParaRPr>
          </a:p>
        </p:txBody>
      </p:sp>
      <p:sp>
        <p:nvSpPr>
          <p:cNvPr id="368" name="Google Shape;368;p25"/>
          <p:cNvSpPr txBox="1"/>
          <p:nvPr/>
        </p:nvSpPr>
        <p:spPr>
          <a:xfrm>
            <a:off x="368707" y="2106595"/>
            <a:ext cx="6509777"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What are you going to do here to stop losing your cool?</a:t>
            </a:r>
            <a:endParaRPr/>
          </a:p>
        </p:txBody>
      </p:sp>
      <p:sp>
        <p:nvSpPr>
          <p:cNvPr id="369" name="Google Shape;369;p25"/>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70" name="Google Shape;370;p25"/>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cxnSp>
        <p:nvCxnSpPr>
          <p:cNvPr id="371" name="Google Shape;371;p25"/>
          <p:cNvCxnSpPr/>
          <p:nvPr/>
        </p:nvCxnSpPr>
        <p:spPr>
          <a:xfrm>
            <a:off x="1457325" y="2937592"/>
            <a:ext cx="1238250" cy="1710608"/>
          </a:xfrm>
          <a:prstGeom prst="straightConnector1">
            <a:avLst/>
          </a:prstGeom>
          <a:noFill/>
          <a:ln cap="flat" cmpd="sng" w="9525">
            <a:solidFill>
              <a:schemeClr val="dk1"/>
            </a:solidFill>
            <a:prstDash val="solid"/>
            <a:miter lim="800000"/>
            <a:headEnd len="sm" w="sm" type="none"/>
            <a:tailEnd len="med" w="med" type="triangle"/>
          </a:ln>
        </p:spPr>
      </p:cxnSp>
      <p:cxnSp>
        <p:nvCxnSpPr>
          <p:cNvPr id="372" name="Google Shape;372;p25"/>
          <p:cNvCxnSpPr/>
          <p:nvPr/>
        </p:nvCxnSpPr>
        <p:spPr>
          <a:xfrm>
            <a:off x="2076450" y="2885148"/>
            <a:ext cx="1304925" cy="1119787"/>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6"/>
          <p:cNvSpPr txBox="1"/>
          <p:nvPr/>
        </p:nvSpPr>
        <p:spPr>
          <a:xfrm>
            <a:off x="362255"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378" name="Google Shape;378;p26"/>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79" name="Google Shape;379;p26"/>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80" name="Google Shape;380;p26"/>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81" name="Google Shape;381;p26"/>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82" name="Google Shape;382;p26"/>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383" name="Google Shape;383;p26"/>
          <p:cNvPicPr preferRelativeResize="0"/>
          <p:nvPr/>
        </p:nvPicPr>
        <p:blipFill rotWithShape="1">
          <a:blip r:embed="rId4">
            <a:alphaModFix/>
          </a:blip>
          <a:srcRect b="0" l="0" r="0" t="0"/>
          <a:stretch/>
        </p:blipFill>
        <p:spPr>
          <a:xfrm>
            <a:off x="-2076812" y="9477375"/>
            <a:ext cx="9175432" cy="11874088"/>
          </a:xfrm>
          <a:prstGeom prst="rect">
            <a:avLst/>
          </a:prstGeom>
          <a:noFill/>
          <a:ln>
            <a:noFill/>
          </a:ln>
        </p:spPr>
      </p:pic>
      <p:pic>
        <p:nvPicPr>
          <p:cNvPr descr="See the source image" id="384" name="Google Shape;384;p26"/>
          <p:cNvPicPr preferRelativeResize="0"/>
          <p:nvPr/>
        </p:nvPicPr>
        <p:blipFill rotWithShape="1">
          <a:blip r:embed="rId4">
            <a:alphaModFix/>
          </a:blip>
          <a:srcRect b="0" l="0" r="0" t="0"/>
          <a:stretch/>
        </p:blipFill>
        <p:spPr>
          <a:xfrm>
            <a:off x="445868" y="800099"/>
            <a:ext cx="6138430" cy="60579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7"/>
          <p:cNvSpPr txBox="1"/>
          <p:nvPr/>
        </p:nvSpPr>
        <p:spPr>
          <a:xfrm>
            <a:off x="-1687392" y="4674030"/>
            <a:ext cx="237745" cy="9510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390" name="Google Shape;390;p27"/>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391" name="Google Shape;391;p27"/>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392" name="Google Shape;392;p27"/>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93" name="Google Shape;393;p27"/>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94" name="Google Shape;394;p27"/>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395" name="Google Shape;395;p27"/>
          <p:cNvPicPr preferRelativeResize="0"/>
          <p:nvPr/>
        </p:nvPicPr>
        <p:blipFill rotWithShape="1">
          <a:blip r:embed="rId4">
            <a:alphaModFix/>
          </a:blip>
          <a:srcRect b="0" l="0" r="0" t="0"/>
          <a:stretch/>
        </p:blipFill>
        <p:spPr>
          <a:xfrm>
            <a:off x="-2076812" y="9477375"/>
            <a:ext cx="9175432" cy="11874088"/>
          </a:xfrm>
          <a:prstGeom prst="rect">
            <a:avLst/>
          </a:prstGeom>
          <a:noFill/>
          <a:ln>
            <a:noFill/>
          </a:ln>
        </p:spPr>
      </p:pic>
      <p:pic>
        <p:nvPicPr>
          <p:cNvPr descr="See the source image" id="396" name="Google Shape;396;p27"/>
          <p:cNvPicPr preferRelativeResize="0"/>
          <p:nvPr/>
        </p:nvPicPr>
        <p:blipFill rotWithShape="1">
          <a:blip r:embed="rId5">
            <a:alphaModFix/>
          </a:blip>
          <a:srcRect b="0" l="0" r="0" t="0"/>
          <a:stretch/>
        </p:blipFill>
        <p:spPr>
          <a:xfrm>
            <a:off x="172022" y="86337"/>
            <a:ext cx="6320994" cy="62422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8"/>
          <p:cNvSpPr txBox="1"/>
          <p:nvPr/>
        </p:nvSpPr>
        <p:spPr>
          <a:xfrm>
            <a:off x="-1687392" y="4674030"/>
            <a:ext cx="237745" cy="9510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402" name="Google Shape;402;p28"/>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403" name="Google Shape;403;p28"/>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04" name="Google Shape;404;p28"/>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05" name="Google Shape;405;p28"/>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06" name="Google Shape;406;p28"/>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407" name="Google Shape;407;p28"/>
          <p:cNvPicPr preferRelativeResize="0"/>
          <p:nvPr/>
        </p:nvPicPr>
        <p:blipFill rotWithShape="1">
          <a:blip r:embed="rId4">
            <a:alphaModFix/>
          </a:blip>
          <a:srcRect b="0" l="0" r="0" t="0"/>
          <a:stretch/>
        </p:blipFill>
        <p:spPr>
          <a:xfrm>
            <a:off x="-2076812" y="9477375"/>
            <a:ext cx="9175432" cy="11874088"/>
          </a:xfrm>
          <a:prstGeom prst="rect">
            <a:avLst/>
          </a:prstGeom>
          <a:noFill/>
          <a:ln>
            <a:noFill/>
          </a:ln>
        </p:spPr>
      </p:pic>
      <p:pic>
        <p:nvPicPr>
          <p:cNvPr descr="See the source image" id="408" name="Google Shape;408;p28"/>
          <p:cNvPicPr preferRelativeResize="0"/>
          <p:nvPr/>
        </p:nvPicPr>
        <p:blipFill rotWithShape="1">
          <a:blip r:embed="rId5">
            <a:alphaModFix/>
          </a:blip>
          <a:srcRect b="0" l="0" r="0" t="0"/>
          <a:stretch/>
        </p:blipFill>
        <p:spPr>
          <a:xfrm>
            <a:off x="0" y="323850"/>
            <a:ext cx="6811213" cy="69707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9"/>
          <p:cNvSpPr txBox="1"/>
          <p:nvPr/>
        </p:nvSpPr>
        <p:spPr>
          <a:xfrm>
            <a:off x="-1687392" y="4674030"/>
            <a:ext cx="237745" cy="9510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Calming strategies</a:t>
            </a:r>
            <a:endParaRPr b="1" sz="3600">
              <a:solidFill>
                <a:schemeClr val="dk1"/>
              </a:solidFill>
              <a:latin typeface="Poppins Light"/>
              <a:ea typeface="Poppins Light"/>
              <a:cs typeface="Poppins Light"/>
              <a:sym typeface="Poppins Light"/>
            </a:endParaRPr>
          </a:p>
        </p:txBody>
      </p:sp>
      <p:pic>
        <p:nvPicPr>
          <p:cNvPr id="414" name="Google Shape;414;p29"/>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415" name="Google Shape;415;p29"/>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16" name="Google Shape;416;p29"/>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17" name="Google Shape;417;p29"/>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18" name="Google Shape;418;p29"/>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419" name="Google Shape;419;p29"/>
          <p:cNvPicPr preferRelativeResize="0"/>
          <p:nvPr/>
        </p:nvPicPr>
        <p:blipFill rotWithShape="1">
          <a:blip r:embed="rId4">
            <a:alphaModFix/>
          </a:blip>
          <a:srcRect b="0" l="0" r="0" t="0"/>
          <a:stretch/>
        </p:blipFill>
        <p:spPr>
          <a:xfrm>
            <a:off x="203131" y="292381"/>
            <a:ext cx="6519137" cy="64894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nvSpPr>
        <p:spPr>
          <a:xfrm>
            <a:off x="285750"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Our service expectations</a:t>
            </a:r>
            <a:endParaRPr b="1" sz="3600">
              <a:solidFill>
                <a:schemeClr val="dk1"/>
              </a:solidFill>
              <a:latin typeface="Poppins Light"/>
              <a:ea typeface="Poppins Light"/>
              <a:cs typeface="Poppins Light"/>
              <a:sym typeface="Poppins Light"/>
            </a:endParaRPr>
          </a:p>
        </p:txBody>
      </p:sp>
      <p:sp>
        <p:nvSpPr>
          <p:cNvPr id="111" name="Google Shape;111;p3"/>
          <p:cNvSpPr txBox="1"/>
          <p:nvPr/>
        </p:nvSpPr>
        <p:spPr>
          <a:xfrm>
            <a:off x="663982" y="2226762"/>
            <a:ext cx="6509777"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u="sng">
                <a:solidFill>
                  <a:schemeClr val="dk1"/>
                </a:solidFill>
                <a:latin typeface="Calibri"/>
                <a:ea typeface="Calibri"/>
                <a:cs typeface="Calibri"/>
                <a:sym typeface="Calibri"/>
              </a:rPr>
              <a:t>Be ready to learn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Find an adult to </a:t>
            </a:r>
            <a:r>
              <a:rPr b="1" lang="en-GB" sz="1800">
                <a:solidFill>
                  <a:schemeClr val="dk1"/>
                </a:solidFill>
                <a:latin typeface="Calibri"/>
                <a:ea typeface="Calibri"/>
                <a:cs typeface="Calibri"/>
                <a:sym typeface="Calibri"/>
              </a:rPr>
              <a:t>talk </a:t>
            </a:r>
            <a:r>
              <a:rPr lang="en-GB" sz="1800">
                <a:solidFill>
                  <a:schemeClr val="dk1"/>
                </a:solidFill>
                <a:latin typeface="Calibri"/>
                <a:ea typeface="Calibri"/>
                <a:cs typeface="Calibri"/>
                <a:sym typeface="Calibri"/>
              </a:rPr>
              <a:t>to if you are feeling unsettled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Attend </a:t>
            </a:r>
            <a:r>
              <a:rPr b="1" lang="en-GB" sz="1800">
                <a:solidFill>
                  <a:schemeClr val="dk1"/>
                </a:solidFill>
                <a:latin typeface="Calibri"/>
                <a:ea typeface="Calibri"/>
                <a:cs typeface="Calibri"/>
                <a:sym typeface="Calibri"/>
              </a:rPr>
              <a:t>every day</a:t>
            </a:r>
            <a:r>
              <a:rPr lang="en-GB" sz="1800">
                <a:solidFill>
                  <a:schemeClr val="dk1"/>
                </a:solidFill>
                <a:latin typeface="Calibri"/>
                <a:ea typeface="Calibri"/>
                <a:cs typeface="Calibri"/>
                <a:sym typeface="Calibri"/>
              </a:rPr>
              <a:t> and be in the </a:t>
            </a:r>
            <a:r>
              <a:rPr b="1" lang="en-GB" sz="1800">
                <a:solidFill>
                  <a:schemeClr val="dk1"/>
                </a:solidFill>
                <a:latin typeface="Calibri"/>
                <a:ea typeface="Calibri"/>
                <a:cs typeface="Calibri"/>
                <a:sym typeface="Calibri"/>
              </a:rPr>
              <a:t>right place</a:t>
            </a:r>
            <a:r>
              <a:rPr lang="en-GB" sz="1800">
                <a:solidFill>
                  <a:schemeClr val="dk1"/>
                </a:solidFill>
                <a:latin typeface="Calibri"/>
                <a:ea typeface="Calibri"/>
                <a:cs typeface="Calibri"/>
                <a:sym typeface="Calibri"/>
              </a:rPr>
              <a:t> at the </a:t>
            </a:r>
            <a:r>
              <a:rPr b="1" lang="en-GB" sz="1800">
                <a:solidFill>
                  <a:schemeClr val="dk1"/>
                </a:solidFill>
                <a:latin typeface="Calibri"/>
                <a:ea typeface="Calibri"/>
                <a:cs typeface="Calibri"/>
                <a:sym typeface="Calibri"/>
              </a:rPr>
              <a:t>right time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Wear the </a:t>
            </a:r>
            <a:r>
              <a:rPr b="1" lang="en-GB" sz="1800">
                <a:solidFill>
                  <a:schemeClr val="dk1"/>
                </a:solidFill>
                <a:latin typeface="Calibri"/>
                <a:ea typeface="Calibri"/>
                <a:cs typeface="Calibri"/>
                <a:sym typeface="Calibri"/>
              </a:rPr>
              <a:t>right clothing</a:t>
            </a:r>
            <a:r>
              <a:rPr lang="en-GB" sz="1800">
                <a:solidFill>
                  <a:schemeClr val="dk1"/>
                </a:solidFill>
                <a:latin typeface="Calibri"/>
                <a:ea typeface="Calibri"/>
                <a:cs typeface="Calibri"/>
                <a:sym typeface="Calibri"/>
              </a:rPr>
              <a:t> for learning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Put in </a:t>
            </a:r>
            <a:r>
              <a:rPr b="1" lang="en-GB" sz="1800">
                <a:solidFill>
                  <a:schemeClr val="dk1"/>
                </a:solidFill>
                <a:latin typeface="Calibri"/>
                <a:ea typeface="Calibri"/>
                <a:cs typeface="Calibri"/>
                <a:sym typeface="Calibri"/>
              </a:rPr>
              <a:t>100%</a:t>
            </a:r>
            <a:r>
              <a:rPr lang="en-GB" sz="1800">
                <a:solidFill>
                  <a:schemeClr val="dk1"/>
                </a:solidFill>
                <a:latin typeface="Calibri"/>
                <a:ea typeface="Calibri"/>
                <a:cs typeface="Calibri"/>
                <a:sym typeface="Calibri"/>
              </a:rPr>
              <a:t> effort</a:t>
            </a:r>
            <a:endParaRPr/>
          </a:p>
        </p:txBody>
      </p:sp>
      <p:pic>
        <p:nvPicPr>
          <p:cNvPr id="112" name="Google Shape;112;p3"/>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13" name="Google Shape;113;p3"/>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14" name="Google Shape;114;p3"/>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15" name="Google Shape;115;p3"/>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16" name="Google Shape;116;p3"/>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30"/>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425" name="Google Shape;425;p30"/>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26" name="Google Shape;426;p30"/>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27" name="Google Shape;427;p30"/>
          <p:cNvSpPr txBox="1"/>
          <p:nvPr/>
        </p:nvSpPr>
        <p:spPr>
          <a:xfrm>
            <a:off x="197257" y="28053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Understanding the brain</a:t>
            </a:r>
            <a:endParaRPr b="1" sz="3600">
              <a:solidFill>
                <a:schemeClr val="dk1"/>
              </a:solidFill>
              <a:latin typeface="Poppins Light"/>
              <a:ea typeface="Poppins Light"/>
              <a:cs typeface="Poppins Light"/>
              <a:sym typeface="Poppins Light"/>
            </a:endParaRPr>
          </a:p>
        </p:txBody>
      </p:sp>
      <p:sp>
        <p:nvSpPr>
          <p:cNvPr id="428" name="Google Shape;428;p30"/>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29" name="Google Shape;429;p30"/>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430" name="Google Shape;430;p30"/>
          <p:cNvPicPr preferRelativeResize="0"/>
          <p:nvPr/>
        </p:nvPicPr>
        <p:blipFill rotWithShape="1">
          <a:blip r:embed="rId4">
            <a:alphaModFix/>
          </a:blip>
          <a:srcRect b="0" l="0" r="0" t="0"/>
          <a:stretch/>
        </p:blipFill>
        <p:spPr>
          <a:xfrm>
            <a:off x="1508251" y="2407768"/>
            <a:ext cx="4674162" cy="2916963"/>
          </a:xfrm>
          <a:prstGeom prst="rect">
            <a:avLst/>
          </a:prstGeom>
          <a:noFill/>
          <a:ln>
            <a:noFill/>
          </a:ln>
        </p:spPr>
      </p:pic>
      <p:sp>
        <p:nvSpPr>
          <p:cNvPr id="431" name="Google Shape;431;p30"/>
          <p:cNvSpPr/>
          <p:nvPr/>
        </p:nvSpPr>
        <p:spPr>
          <a:xfrm>
            <a:off x="197257" y="1258746"/>
            <a:ext cx="205844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D8E2F3"/>
                </a:solidFill>
                <a:latin typeface="Calibri"/>
                <a:ea typeface="Calibri"/>
                <a:cs typeface="Calibri"/>
                <a:sym typeface="Calibri"/>
              </a:rPr>
              <a:t>Pre-frontal cortex</a:t>
            </a:r>
            <a:endParaRPr b="1" sz="2000" cap="none">
              <a:solidFill>
                <a:srgbClr val="D8E2F3"/>
              </a:solidFill>
              <a:latin typeface="Calibri"/>
              <a:ea typeface="Calibri"/>
              <a:cs typeface="Calibri"/>
              <a:sym typeface="Calibri"/>
            </a:endParaRPr>
          </a:p>
        </p:txBody>
      </p:sp>
      <p:sp>
        <p:nvSpPr>
          <p:cNvPr id="432" name="Google Shape;432;p30"/>
          <p:cNvSpPr/>
          <p:nvPr/>
        </p:nvSpPr>
        <p:spPr>
          <a:xfrm>
            <a:off x="5860680" y="5873588"/>
            <a:ext cx="120699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D8E2F3"/>
                </a:solidFill>
                <a:latin typeface="Calibri"/>
                <a:ea typeface="Calibri"/>
                <a:cs typeface="Calibri"/>
                <a:sym typeface="Calibri"/>
              </a:rPr>
              <a:t>amygdala</a:t>
            </a:r>
            <a:endParaRPr b="1" sz="2000" cap="none">
              <a:solidFill>
                <a:srgbClr val="D8E2F3"/>
              </a:solidFill>
              <a:latin typeface="Calibri"/>
              <a:ea typeface="Calibri"/>
              <a:cs typeface="Calibri"/>
              <a:sym typeface="Calibri"/>
            </a:endParaRPr>
          </a:p>
        </p:txBody>
      </p:sp>
      <p:cxnSp>
        <p:nvCxnSpPr>
          <p:cNvPr id="433" name="Google Shape;433;p30"/>
          <p:cNvCxnSpPr/>
          <p:nvPr/>
        </p:nvCxnSpPr>
        <p:spPr>
          <a:xfrm>
            <a:off x="1695450" y="1658856"/>
            <a:ext cx="1476375" cy="1548614"/>
          </a:xfrm>
          <a:prstGeom prst="straightConnector1">
            <a:avLst/>
          </a:prstGeom>
          <a:noFill/>
          <a:ln cap="flat" cmpd="sng" w="9525">
            <a:solidFill>
              <a:schemeClr val="accent1"/>
            </a:solidFill>
            <a:prstDash val="solid"/>
            <a:miter lim="800000"/>
            <a:headEnd len="sm" w="sm" type="none"/>
            <a:tailEnd len="med" w="med" type="triangle"/>
          </a:ln>
        </p:spPr>
      </p:cxnSp>
      <p:cxnSp>
        <p:nvCxnSpPr>
          <p:cNvPr id="434" name="Google Shape;434;p30"/>
          <p:cNvCxnSpPr>
            <a:stCxn id="432" idx="0"/>
          </p:cNvCxnSpPr>
          <p:nvPr/>
        </p:nvCxnSpPr>
        <p:spPr>
          <a:xfrm rot="10800000">
            <a:off x="4381579" y="4219688"/>
            <a:ext cx="2082600" cy="1653900"/>
          </a:xfrm>
          <a:prstGeom prst="straightConnector1">
            <a:avLst/>
          </a:prstGeom>
          <a:noFill/>
          <a:ln cap="flat" cmpd="sng" w="9525">
            <a:solidFill>
              <a:schemeClr val="accent1"/>
            </a:solidFill>
            <a:prstDash val="solid"/>
            <a:miter lim="800000"/>
            <a:headEnd len="sm" w="sm" type="none"/>
            <a:tailEnd len="med" w="med" type="triangle"/>
          </a:ln>
        </p:spPr>
      </p:cxnSp>
      <p:sp>
        <p:nvSpPr>
          <p:cNvPr id="435" name="Google Shape;435;p30"/>
          <p:cNvSpPr txBox="1"/>
          <p:nvPr/>
        </p:nvSpPr>
        <p:spPr>
          <a:xfrm>
            <a:off x="2332019" y="1214115"/>
            <a:ext cx="4748213" cy="52322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Poppins Light"/>
                <a:ea typeface="Poppins Light"/>
                <a:cs typeface="Poppins Light"/>
                <a:sym typeface="Poppins Light"/>
              </a:rPr>
              <a:t>Helps you problem solve, think things through before you react, be logical, be rational</a:t>
            </a:r>
            <a:endParaRPr sz="1400">
              <a:solidFill>
                <a:schemeClr val="dk1"/>
              </a:solidFill>
              <a:latin typeface="Poppins Light"/>
              <a:ea typeface="Poppins Light"/>
              <a:cs typeface="Poppins Light"/>
              <a:sym typeface="Poppins Light"/>
            </a:endParaRPr>
          </a:p>
        </p:txBody>
      </p:sp>
      <p:sp>
        <p:nvSpPr>
          <p:cNvPr id="436" name="Google Shape;436;p30"/>
          <p:cNvSpPr txBox="1"/>
          <p:nvPr/>
        </p:nvSpPr>
        <p:spPr>
          <a:xfrm>
            <a:off x="1055317" y="5805511"/>
            <a:ext cx="4748213" cy="52322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Poppins Light"/>
                <a:ea typeface="Poppins Light"/>
                <a:cs typeface="Poppins Light"/>
                <a:sym typeface="Poppins Light"/>
              </a:rPr>
              <a:t>Flight or flight – fear response – physical reaction to strong feelings</a:t>
            </a:r>
            <a:endParaRPr sz="1400">
              <a:solidFill>
                <a:schemeClr val="dk1"/>
              </a:solidFill>
              <a:latin typeface="Poppins Light"/>
              <a:ea typeface="Poppins Light"/>
              <a:cs typeface="Poppins Light"/>
              <a:sym typeface="Poppi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31"/>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442" name="Google Shape;442;p31"/>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43" name="Google Shape;443;p31"/>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4" name="Google Shape;444;p31"/>
          <p:cNvSpPr txBox="1"/>
          <p:nvPr/>
        </p:nvSpPr>
        <p:spPr>
          <a:xfrm>
            <a:off x="197257" y="28053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Amygdala Hijacking</a:t>
            </a:r>
            <a:endParaRPr b="1" sz="3600">
              <a:solidFill>
                <a:schemeClr val="dk1"/>
              </a:solidFill>
              <a:latin typeface="Poppins Light"/>
              <a:ea typeface="Poppins Light"/>
              <a:cs typeface="Poppins Light"/>
              <a:sym typeface="Poppins Light"/>
            </a:endParaRPr>
          </a:p>
        </p:txBody>
      </p:sp>
      <p:sp>
        <p:nvSpPr>
          <p:cNvPr id="445" name="Google Shape;445;p31"/>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46" name="Google Shape;446;p31"/>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447" name="Google Shape;447;p31"/>
          <p:cNvPicPr preferRelativeResize="0"/>
          <p:nvPr/>
        </p:nvPicPr>
        <p:blipFill rotWithShape="1">
          <a:blip r:embed="rId4">
            <a:alphaModFix/>
          </a:blip>
          <a:srcRect b="0" l="0" r="0" t="0"/>
          <a:stretch/>
        </p:blipFill>
        <p:spPr>
          <a:xfrm>
            <a:off x="1508251" y="2407768"/>
            <a:ext cx="4674162" cy="2916963"/>
          </a:xfrm>
          <a:prstGeom prst="rect">
            <a:avLst/>
          </a:prstGeom>
          <a:noFill/>
          <a:ln>
            <a:noFill/>
          </a:ln>
        </p:spPr>
      </p:pic>
      <p:sp>
        <p:nvSpPr>
          <p:cNvPr id="448" name="Google Shape;448;p31"/>
          <p:cNvSpPr/>
          <p:nvPr/>
        </p:nvSpPr>
        <p:spPr>
          <a:xfrm>
            <a:off x="197257" y="1258746"/>
            <a:ext cx="205844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D8E2F3"/>
                </a:solidFill>
                <a:latin typeface="Calibri"/>
                <a:ea typeface="Calibri"/>
                <a:cs typeface="Calibri"/>
                <a:sym typeface="Calibri"/>
              </a:rPr>
              <a:t>Pre-frontal cortex</a:t>
            </a:r>
            <a:endParaRPr b="1" sz="2000" cap="none">
              <a:solidFill>
                <a:srgbClr val="D8E2F3"/>
              </a:solidFill>
              <a:latin typeface="Calibri"/>
              <a:ea typeface="Calibri"/>
              <a:cs typeface="Calibri"/>
              <a:sym typeface="Calibri"/>
            </a:endParaRPr>
          </a:p>
        </p:txBody>
      </p:sp>
      <p:sp>
        <p:nvSpPr>
          <p:cNvPr id="449" name="Google Shape;449;p31"/>
          <p:cNvSpPr/>
          <p:nvPr/>
        </p:nvSpPr>
        <p:spPr>
          <a:xfrm>
            <a:off x="5860680" y="5873588"/>
            <a:ext cx="120699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D8E2F3"/>
                </a:solidFill>
                <a:latin typeface="Calibri"/>
                <a:ea typeface="Calibri"/>
                <a:cs typeface="Calibri"/>
                <a:sym typeface="Calibri"/>
              </a:rPr>
              <a:t>amygdala</a:t>
            </a:r>
            <a:endParaRPr b="1" sz="2000" cap="none">
              <a:solidFill>
                <a:srgbClr val="D8E2F3"/>
              </a:solidFill>
              <a:latin typeface="Calibri"/>
              <a:ea typeface="Calibri"/>
              <a:cs typeface="Calibri"/>
              <a:sym typeface="Calibri"/>
            </a:endParaRPr>
          </a:p>
        </p:txBody>
      </p:sp>
      <p:cxnSp>
        <p:nvCxnSpPr>
          <p:cNvPr id="450" name="Google Shape;450;p31"/>
          <p:cNvCxnSpPr/>
          <p:nvPr/>
        </p:nvCxnSpPr>
        <p:spPr>
          <a:xfrm>
            <a:off x="1695450" y="1658856"/>
            <a:ext cx="1476375" cy="1548614"/>
          </a:xfrm>
          <a:prstGeom prst="straightConnector1">
            <a:avLst/>
          </a:prstGeom>
          <a:noFill/>
          <a:ln cap="flat" cmpd="sng" w="9525">
            <a:solidFill>
              <a:schemeClr val="accent1"/>
            </a:solidFill>
            <a:prstDash val="solid"/>
            <a:miter lim="800000"/>
            <a:headEnd len="sm" w="sm" type="none"/>
            <a:tailEnd len="med" w="med" type="triangle"/>
          </a:ln>
        </p:spPr>
      </p:cxnSp>
      <p:cxnSp>
        <p:nvCxnSpPr>
          <p:cNvPr id="451" name="Google Shape;451;p31"/>
          <p:cNvCxnSpPr>
            <a:stCxn id="449" idx="0"/>
          </p:cNvCxnSpPr>
          <p:nvPr/>
        </p:nvCxnSpPr>
        <p:spPr>
          <a:xfrm rot="10800000">
            <a:off x="4381579" y="4219688"/>
            <a:ext cx="2082600" cy="1653900"/>
          </a:xfrm>
          <a:prstGeom prst="straightConnector1">
            <a:avLst/>
          </a:prstGeom>
          <a:noFill/>
          <a:ln cap="flat" cmpd="sng" w="9525">
            <a:solidFill>
              <a:schemeClr val="accent1"/>
            </a:solidFill>
            <a:prstDash val="solid"/>
            <a:miter lim="800000"/>
            <a:headEnd len="sm" w="sm" type="none"/>
            <a:tailEnd len="med" w="med" type="triangle"/>
          </a:ln>
        </p:spPr>
      </p:cxnSp>
      <p:sp>
        <p:nvSpPr>
          <p:cNvPr id="452" name="Google Shape;452;p31"/>
          <p:cNvSpPr txBox="1"/>
          <p:nvPr/>
        </p:nvSpPr>
        <p:spPr>
          <a:xfrm>
            <a:off x="2332019" y="1214115"/>
            <a:ext cx="4748213" cy="73866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Poppins Light"/>
                <a:ea typeface="Poppins Light"/>
                <a:cs typeface="Poppins Light"/>
                <a:sym typeface="Poppins Light"/>
              </a:rPr>
              <a:t>This part of the brain is not activated first, so the person does not have time to think things through or plan how to react – there can be no regulation.</a:t>
            </a:r>
            <a:endParaRPr sz="1400">
              <a:solidFill>
                <a:schemeClr val="dk1"/>
              </a:solidFill>
              <a:latin typeface="Poppins Light"/>
              <a:ea typeface="Poppins Light"/>
              <a:cs typeface="Poppins Light"/>
              <a:sym typeface="Poppins Light"/>
            </a:endParaRPr>
          </a:p>
        </p:txBody>
      </p:sp>
      <p:sp>
        <p:nvSpPr>
          <p:cNvPr id="453" name="Google Shape;453;p31"/>
          <p:cNvSpPr txBox="1"/>
          <p:nvPr/>
        </p:nvSpPr>
        <p:spPr>
          <a:xfrm>
            <a:off x="1055317" y="5805511"/>
            <a:ext cx="4748213" cy="52322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Poppins Light"/>
                <a:ea typeface="Poppins Light"/>
                <a:cs typeface="Poppins Light"/>
                <a:sym typeface="Poppins Light"/>
              </a:rPr>
              <a:t>A problem / issue triggers a reaction here first – leading to fight, flight or freeze.</a:t>
            </a:r>
            <a:endParaRPr sz="1400">
              <a:solidFill>
                <a:schemeClr val="dk1"/>
              </a:solidFill>
              <a:latin typeface="Poppins Light"/>
              <a:ea typeface="Poppins Light"/>
              <a:cs typeface="Poppins Light"/>
              <a:sym typeface="Poppins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See the source image" id="458" name="Google Shape;458;p32"/>
          <p:cNvPicPr preferRelativeResize="0"/>
          <p:nvPr/>
        </p:nvPicPr>
        <p:blipFill rotWithShape="1">
          <a:blip r:embed="rId3">
            <a:alphaModFix/>
          </a:blip>
          <a:srcRect b="0" l="0" r="0" t="0"/>
          <a:stretch/>
        </p:blipFill>
        <p:spPr>
          <a:xfrm>
            <a:off x="250025" y="813149"/>
            <a:ext cx="4086900" cy="5932799"/>
          </a:xfrm>
          <a:prstGeom prst="rect">
            <a:avLst/>
          </a:prstGeom>
          <a:noFill/>
          <a:ln>
            <a:noFill/>
          </a:ln>
        </p:spPr>
      </p:pic>
      <p:pic>
        <p:nvPicPr>
          <p:cNvPr id="459" name="Google Shape;459;p32"/>
          <p:cNvPicPr preferRelativeResize="0"/>
          <p:nvPr/>
        </p:nvPicPr>
        <p:blipFill rotWithShape="1">
          <a:blip r:embed="rId4">
            <a:alphaModFix/>
          </a:blip>
          <a:srcRect b="0" l="0" r="0" t="0"/>
          <a:stretch/>
        </p:blipFill>
        <p:spPr>
          <a:xfrm>
            <a:off x="7816492" y="5324731"/>
            <a:ext cx="1672224" cy="1177583"/>
          </a:xfrm>
          <a:prstGeom prst="rect">
            <a:avLst/>
          </a:prstGeom>
          <a:noFill/>
          <a:ln>
            <a:noFill/>
          </a:ln>
        </p:spPr>
      </p:pic>
      <p:sp>
        <p:nvSpPr>
          <p:cNvPr id="460" name="Google Shape;460;p32"/>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61" name="Google Shape;461;p32"/>
          <p:cNvSpPr txBox="1"/>
          <p:nvPr/>
        </p:nvSpPr>
        <p:spPr>
          <a:xfrm>
            <a:off x="197257" y="280537"/>
            <a:ext cx="72961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Poppins Light"/>
                <a:ea typeface="Poppins Light"/>
                <a:cs typeface="Poppins Light"/>
                <a:sym typeface="Poppins Light"/>
              </a:rPr>
              <a:t>When does your amygdala hijack you?</a:t>
            </a:r>
            <a:endParaRPr b="1" sz="2800">
              <a:solidFill>
                <a:schemeClr val="dk1"/>
              </a:solidFill>
              <a:latin typeface="Poppins Light"/>
              <a:ea typeface="Poppins Light"/>
              <a:cs typeface="Poppins Light"/>
              <a:sym typeface="Poppins Light"/>
            </a:endParaRPr>
          </a:p>
        </p:txBody>
      </p:sp>
      <p:sp>
        <p:nvSpPr>
          <p:cNvPr id="462" name="Google Shape;462;p32"/>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463" name="Google Shape;463;p32"/>
          <p:cNvPicPr preferRelativeResize="0"/>
          <p:nvPr/>
        </p:nvPicPr>
        <p:blipFill rotWithShape="1">
          <a:blip r:embed="rId5">
            <a:alphaModFix/>
          </a:blip>
          <a:srcRect b="0" l="0" r="0" t="0"/>
          <a:stretch/>
        </p:blipFill>
        <p:spPr>
          <a:xfrm>
            <a:off x="4655700" y="1992900"/>
            <a:ext cx="3751976" cy="3331826"/>
          </a:xfrm>
          <a:prstGeom prst="rect">
            <a:avLst/>
          </a:prstGeom>
          <a:noFill/>
          <a:ln>
            <a:noFill/>
          </a:ln>
        </p:spPr>
      </p:pic>
      <p:sp>
        <p:nvSpPr>
          <p:cNvPr id="464" name="Google Shape;464;p32"/>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65" name="Google Shape;465;p32"/>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33"/>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471" name="Google Shape;471;p33"/>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72" name="Google Shape;472;p33"/>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73" name="Google Shape;473;p33"/>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74" name="Google Shape;474;p33"/>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75" name="Google Shape;475;p33"/>
          <p:cNvSpPr txBox="1"/>
          <p:nvPr/>
        </p:nvSpPr>
        <p:spPr>
          <a:xfrm>
            <a:off x="187732" y="324543"/>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What is my negative behaviour really all about?</a:t>
            </a:r>
            <a:endParaRPr b="1" sz="3600">
              <a:solidFill>
                <a:schemeClr val="dk1"/>
              </a:solidFill>
              <a:latin typeface="Poppins Light"/>
              <a:ea typeface="Poppins Light"/>
              <a:cs typeface="Poppins Light"/>
              <a:sym typeface="Poppins Light"/>
            </a:endParaRPr>
          </a:p>
        </p:txBody>
      </p:sp>
      <p:sp>
        <p:nvSpPr>
          <p:cNvPr id="476" name="Google Shape;476;p33"/>
          <p:cNvSpPr txBox="1"/>
          <p:nvPr/>
        </p:nvSpPr>
        <p:spPr>
          <a:xfrm>
            <a:off x="368707" y="2106595"/>
            <a:ext cx="6509777"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As we grow up, things happen in our lives that can affect the way our brain reacts to future events. If lots of bad things happen, this can lead to problem behaviours at school.</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Watch the video clips – can you think why the boy has so much anger inside?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77" name="Google Shape;477;p33"/>
          <p:cNvSpPr/>
          <p:nvPr/>
        </p:nvSpPr>
        <p:spPr>
          <a:xfrm>
            <a:off x="1285875" y="5334941"/>
            <a:ext cx="4953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4">
                  <a:extLst>
                    <a:ext uri="{A12FA001-AC4F-418D-AE19-62706E023703}">
                      <ahyp:hlinkClr val="tx"/>
                    </a:ext>
                  </a:extLst>
                </a:hlinkClick>
              </a:rPr>
              <a:t>A MONSTER CALLS Clip 2 - Break the Windows – YouTube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5">
                  <a:extLst>
                    <a:ext uri="{A12FA001-AC4F-418D-AE19-62706E023703}">
                      <ahyp:hlinkClr val="tx"/>
                    </a:ext>
                  </a:extLst>
                </a:hlinkClick>
              </a:rPr>
              <a:t>A MONSTER CALLS Clip 4 - Lunch Room - YouTube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34"/>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483" name="Google Shape;483;p34"/>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84" name="Google Shape;484;p34"/>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85" name="Google Shape;485;p34"/>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86" name="Google Shape;486;p34"/>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87" name="Google Shape;487;p34"/>
          <p:cNvSpPr txBox="1"/>
          <p:nvPr/>
        </p:nvSpPr>
        <p:spPr>
          <a:xfrm>
            <a:off x="225832" y="324543"/>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Managing relationships / other people</a:t>
            </a:r>
            <a:endParaRPr b="1" sz="3600">
              <a:solidFill>
                <a:schemeClr val="dk1"/>
              </a:solidFill>
              <a:latin typeface="Poppins Light"/>
              <a:ea typeface="Poppins Light"/>
              <a:cs typeface="Poppins Light"/>
              <a:sym typeface="Poppins Light"/>
            </a:endParaRPr>
          </a:p>
        </p:txBody>
      </p:sp>
      <p:sp>
        <p:nvSpPr>
          <p:cNvPr id="488" name="Google Shape;488;p34"/>
          <p:cNvSpPr txBox="1"/>
          <p:nvPr/>
        </p:nvSpPr>
        <p:spPr>
          <a:xfrm>
            <a:off x="368707" y="2106595"/>
            <a:ext cx="6509777"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People can say and do things that can cause us upset.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We still get to choose how we react.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Image result for relationship management" id="489" name="Google Shape;489;p34"/>
          <p:cNvPicPr preferRelativeResize="0"/>
          <p:nvPr/>
        </p:nvPicPr>
        <p:blipFill rotWithShape="1">
          <a:blip r:embed="rId4">
            <a:alphaModFix/>
          </a:blip>
          <a:srcRect b="0" l="0" r="0" t="0"/>
          <a:stretch/>
        </p:blipFill>
        <p:spPr>
          <a:xfrm>
            <a:off x="809625" y="3848100"/>
            <a:ext cx="6457949" cy="26542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35"/>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495" name="Google Shape;495;p35"/>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496" name="Google Shape;496;p35"/>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97" name="Google Shape;497;p35"/>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98" name="Google Shape;498;p35"/>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499" name="Google Shape;499;p35"/>
          <p:cNvSpPr txBox="1"/>
          <p:nvPr/>
        </p:nvSpPr>
        <p:spPr>
          <a:xfrm>
            <a:off x="225832" y="324543"/>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Managing relationships / other people – top tips</a:t>
            </a:r>
            <a:endParaRPr b="1" sz="3600">
              <a:solidFill>
                <a:schemeClr val="dk1"/>
              </a:solidFill>
              <a:latin typeface="Poppins Light"/>
              <a:ea typeface="Poppins Light"/>
              <a:cs typeface="Poppins Light"/>
              <a:sym typeface="Poppins Light"/>
            </a:endParaRPr>
          </a:p>
        </p:txBody>
      </p:sp>
      <p:pic>
        <p:nvPicPr>
          <p:cNvPr descr="See the source image" id="500" name="Google Shape;500;p35"/>
          <p:cNvPicPr preferRelativeResize="0"/>
          <p:nvPr/>
        </p:nvPicPr>
        <p:blipFill rotWithShape="1">
          <a:blip r:embed="rId4">
            <a:alphaModFix/>
          </a:blip>
          <a:srcRect b="0" l="0" r="0" t="0"/>
          <a:stretch/>
        </p:blipFill>
        <p:spPr>
          <a:xfrm>
            <a:off x="1201922" y="1655290"/>
            <a:ext cx="5691796" cy="49050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36"/>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506" name="Google Shape;506;p36"/>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507" name="Google Shape;507;p36"/>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08" name="Google Shape;508;p36"/>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09" name="Google Shape;509;p36"/>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10" name="Google Shape;510;p36"/>
          <p:cNvSpPr txBox="1"/>
          <p:nvPr/>
        </p:nvSpPr>
        <p:spPr>
          <a:xfrm>
            <a:off x="225832" y="324543"/>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Managing relationships / other people – top tips</a:t>
            </a:r>
            <a:endParaRPr b="1" sz="3600">
              <a:solidFill>
                <a:schemeClr val="dk1"/>
              </a:solidFill>
              <a:latin typeface="Poppins Light"/>
              <a:ea typeface="Poppins Light"/>
              <a:cs typeface="Poppins Light"/>
              <a:sym typeface="Poppins Light"/>
            </a:endParaRPr>
          </a:p>
        </p:txBody>
      </p:sp>
      <p:sp>
        <p:nvSpPr>
          <p:cNvPr id="511" name="Google Shape;511;p36"/>
          <p:cNvSpPr txBox="1"/>
          <p:nvPr/>
        </p:nvSpPr>
        <p:spPr>
          <a:xfrm>
            <a:off x="3371850" y="1992894"/>
            <a:ext cx="4000500"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lang="en-GB" sz="1400">
                <a:solidFill>
                  <a:schemeClr val="dk1"/>
                </a:solidFill>
                <a:latin typeface="Poppins Light"/>
                <a:ea typeface="Poppins Light"/>
                <a:cs typeface="Poppins Light"/>
                <a:sym typeface="Poppins Light"/>
              </a:rPr>
              <a:t>Never listen to rumours</a:t>
            </a:r>
            <a:endParaRPr/>
          </a:p>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400"/>
              <a:buFont typeface="Noto Sans Symbols"/>
              <a:buChar char="▪"/>
            </a:pPr>
            <a:r>
              <a:rPr lang="en-GB" sz="1400">
                <a:solidFill>
                  <a:schemeClr val="dk1"/>
                </a:solidFill>
                <a:latin typeface="Poppins Light"/>
                <a:ea typeface="Poppins Light"/>
                <a:cs typeface="Poppins Light"/>
                <a:sym typeface="Poppins Light"/>
              </a:rPr>
              <a:t>Never believe someone who comes to tell you what someone else has said or done</a:t>
            </a:r>
            <a:endParaRPr/>
          </a:p>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400"/>
              <a:buFont typeface="Noto Sans Symbols"/>
              <a:buChar char="▪"/>
            </a:pPr>
            <a:r>
              <a:rPr lang="en-GB" sz="1400">
                <a:solidFill>
                  <a:schemeClr val="dk1"/>
                </a:solidFill>
                <a:latin typeface="Poppins Light"/>
                <a:ea typeface="Poppins Light"/>
                <a:cs typeface="Poppins Light"/>
                <a:sym typeface="Poppins Light"/>
              </a:rPr>
              <a:t>Rather than fall out or row – go to a responsible adult and ask for a restorative meeting so that a problem can be solved</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Poppins Light"/>
              <a:ea typeface="Poppins Light"/>
              <a:cs typeface="Poppins Light"/>
              <a:sym typeface="Poppins Light"/>
            </a:endParaRPr>
          </a:p>
        </p:txBody>
      </p:sp>
      <p:pic>
        <p:nvPicPr>
          <p:cNvPr descr="See the source image" id="512" name="Google Shape;512;p36"/>
          <p:cNvPicPr preferRelativeResize="0"/>
          <p:nvPr/>
        </p:nvPicPr>
        <p:blipFill rotWithShape="1">
          <a:blip r:embed="rId4">
            <a:alphaModFix/>
          </a:blip>
          <a:srcRect b="0" l="0" r="0" t="0"/>
          <a:stretch/>
        </p:blipFill>
        <p:spPr>
          <a:xfrm>
            <a:off x="424423" y="1691291"/>
            <a:ext cx="2622282" cy="4834742"/>
          </a:xfrm>
          <a:prstGeom prst="rect">
            <a:avLst/>
          </a:prstGeom>
          <a:noFill/>
          <a:ln>
            <a:noFill/>
          </a:ln>
        </p:spPr>
      </p:pic>
      <p:pic>
        <p:nvPicPr>
          <p:cNvPr descr="See the source image" id="513" name="Google Shape;513;p36"/>
          <p:cNvPicPr preferRelativeResize="0"/>
          <p:nvPr/>
        </p:nvPicPr>
        <p:blipFill rotWithShape="1">
          <a:blip r:embed="rId5">
            <a:alphaModFix/>
          </a:blip>
          <a:srcRect b="0" l="0" r="0" t="0"/>
          <a:stretch/>
        </p:blipFill>
        <p:spPr>
          <a:xfrm>
            <a:off x="3974921" y="4107833"/>
            <a:ext cx="2857500" cy="2514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37"/>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519" name="Google Shape;519;p37"/>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520" name="Google Shape;520;p37"/>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21" name="Google Shape;521;p37"/>
          <p:cNvSpPr txBox="1"/>
          <p:nvPr/>
        </p:nvSpPr>
        <p:spPr>
          <a:xfrm>
            <a:off x="225832" y="324543"/>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Violence is never the answer</a:t>
            </a:r>
            <a:endParaRPr b="1" sz="3600">
              <a:solidFill>
                <a:schemeClr val="dk1"/>
              </a:solidFill>
              <a:latin typeface="Poppins Light"/>
              <a:ea typeface="Poppins Light"/>
              <a:cs typeface="Poppins Light"/>
              <a:sym typeface="Poppins Light"/>
            </a:endParaRPr>
          </a:p>
        </p:txBody>
      </p:sp>
      <p:sp>
        <p:nvSpPr>
          <p:cNvPr id="522" name="Google Shape;522;p37"/>
          <p:cNvSpPr txBox="1"/>
          <p:nvPr/>
        </p:nvSpPr>
        <p:spPr>
          <a:xfrm>
            <a:off x="314325" y="1398019"/>
            <a:ext cx="4000500" cy="116955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lang="en-GB" sz="1400">
                <a:solidFill>
                  <a:schemeClr val="dk1"/>
                </a:solidFill>
                <a:latin typeface="Poppins Light"/>
                <a:ea typeface="Poppins Light"/>
                <a:cs typeface="Poppins Light"/>
                <a:sym typeface="Poppins Light"/>
              </a:rPr>
              <a:t>By the time you are turning to violence as a solution – you have lost all sense of being reasonable and rational.</a:t>
            </a:r>
            <a:endParaRPr/>
          </a:p>
          <a:p>
            <a:pPr indent="-285750" lvl="0" marL="285750" marR="0" rtl="0" algn="l">
              <a:spcBef>
                <a:spcPts val="0"/>
              </a:spcBef>
              <a:spcAft>
                <a:spcPts val="0"/>
              </a:spcAft>
              <a:buClr>
                <a:schemeClr val="dk1"/>
              </a:buClr>
              <a:buSzPts val="1400"/>
              <a:buFont typeface="Noto Sans Symbols"/>
              <a:buChar char="▪"/>
            </a:pPr>
            <a:r>
              <a:rPr lang="en-GB" sz="1400">
                <a:solidFill>
                  <a:schemeClr val="dk1"/>
                </a:solidFill>
                <a:latin typeface="Poppins Light"/>
                <a:ea typeface="Poppins Light"/>
                <a:cs typeface="Poppins Light"/>
                <a:sym typeface="Poppins Light"/>
              </a:rPr>
              <a:t>You will be in ‘crisis’ mode, in ‘fight’ mode and your amygdala has hijacked you!</a:t>
            </a:r>
            <a:endParaRPr/>
          </a:p>
        </p:txBody>
      </p:sp>
      <p:pic>
        <p:nvPicPr>
          <p:cNvPr descr="See the source image" id="523" name="Google Shape;523;p37"/>
          <p:cNvPicPr preferRelativeResize="0"/>
          <p:nvPr/>
        </p:nvPicPr>
        <p:blipFill rotWithShape="1">
          <a:blip r:embed="rId4">
            <a:alphaModFix/>
          </a:blip>
          <a:srcRect b="0" l="0" r="0" t="0"/>
          <a:stretch/>
        </p:blipFill>
        <p:spPr>
          <a:xfrm>
            <a:off x="1647537" y="2588550"/>
            <a:ext cx="6168975" cy="3917250"/>
          </a:xfrm>
          <a:prstGeom prst="rect">
            <a:avLst/>
          </a:prstGeom>
          <a:noFill/>
          <a:ln>
            <a:noFill/>
          </a:ln>
        </p:spPr>
      </p:pic>
      <p:sp>
        <p:nvSpPr>
          <p:cNvPr id="524" name="Google Shape;524;p37"/>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25" name="Google Shape;525;p37"/>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cxnSp>
        <p:nvCxnSpPr>
          <p:cNvPr id="526" name="Google Shape;526;p37"/>
          <p:cNvCxnSpPr/>
          <p:nvPr/>
        </p:nvCxnSpPr>
        <p:spPr>
          <a:xfrm>
            <a:off x="1535200" y="2588550"/>
            <a:ext cx="2835000" cy="73950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38"/>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532" name="Google Shape;532;p38"/>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pic>
        <p:nvPicPr>
          <p:cNvPr descr="See the source image" id="533" name="Google Shape;533;p38"/>
          <p:cNvPicPr preferRelativeResize="0"/>
          <p:nvPr/>
        </p:nvPicPr>
        <p:blipFill rotWithShape="1">
          <a:blip r:embed="rId4">
            <a:alphaModFix/>
          </a:blip>
          <a:srcRect b="0" l="0" r="0" t="0"/>
          <a:stretch/>
        </p:blipFill>
        <p:spPr>
          <a:xfrm>
            <a:off x="2436121" y="2216400"/>
            <a:ext cx="7052595" cy="4478339"/>
          </a:xfrm>
          <a:prstGeom prst="rect">
            <a:avLst/>
          </a:prstGeom>
          <a:noFill/>
          <a:ln>
            <a:noFill/>
          </a:ln>
        </p:spPr>
      </p:pic>
      <p:sp>
        <p:nvSpPr>
          <p:cNvPr id="534" name="Google Shape;534;p38"/>
          <p:cNvSpPr txBox="1"/>
          <p:nvPr/>
        </p:nvSpPr>
        <p:spPr>
          <a:xfrm>
            <a:off x="368707" y="28053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Violence is never the answer</a:t>
            </a:r>
            <a:endParaRPr b="1" sz="3600">
              <a:solidFill>
                <a:schemeClr val="dk1"/>
              </a:solidFill>
              <a:latin typeface="Poppins Light"/>
              <a:ea typeface="Poppins Light"/>
              <a:cs typeface="Poppins Light"/>
              <a:sym typeface="Poppins Light"/>
            </a:endParaRPr>
          </a:p>
        </p:txBody>
      </p:sp>
      <p:sp>
        <p:nvSpPr>
          <p:cNvPr id="535" name="Google Shape;535;p38"/>
          <p:cNvSpPr txBox="1"/>
          <p:nvPr/>
        </p:nvSpPr>
        <p:spPr>
          <a:xfrm>
            <a:off x="361352" y="1385403"/>
            <a:ext cx="6509777"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What are you going to do here to stop losing your cool?</a:t>
            </a:r>
            <a:endParaRPr/>
          </a:p>
        </p:txBody>
      </p:sp>
      <p:sp>
        <p:nvSpPr>
          <p:cNvPr id="536" name="Google Shape;536;p38"/>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37" name="Google Shape;537;p38"/>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cxnSp>
        <p:nvCxnSpPr>
          <p:cNvPr id="538" name="Google Shape;538;p38"/>
          <p:cNvCxnSpPr/>
          <p:nvPr/>
        </p:nvCxnSpPr>
        <p:spPr>
          <a:xfrm>
            <a:off x="1457325" y="2208821"/>
            <a:ext cx="1238250" cy="1710608"/>
          </a:xfrm>
          <a:prstGeom prst="straightConnector1">
            <a:avLst/>
          </a:prstGeom>
          <a:noFill/>
          <a:ln cap="flat" cmpd="sng" w="9525">
            <a:solidFill>
              <a:schemeClr val="dk1"/>
            </a:solidFill>
            <a:prstDash val="solid"/>
            <a:miter lim="800000"/>
            <a:headEnd len="sm" w="sm" type="none"/>
            <a:tailEnd len="med" w="med" type="triangle"/>
          </a:ln>
        </p:spPr>
      </p:cxnSp>
      <p:cxnSp>
        <p:nvCxnSpPr>
          <p:cNvPr id="539" name="Google Shape;539;p38"/>
          <p:cNvCxnSpPr/>
          <p:nvPr/>
        </p:nvCxnSpPr>
        <p:spPr>
          <a:xfrm>
            <a:off x="2456296" y="2140970"/>
            <a:ext cx="1304925" cy="1119787"/>
          </a:xfrm>
          <a:prstGeom prst="straightConnector1">
            <a:avLst/>
          </a:prstGeom>
          <a:noFill/>
          <a:ln cap="flat" cmpd="sng" w="9525">
            <a:solidFill>
              <a:schemeClr val="dk1"/>
            </a:solidFill>
            <a:prstDash val="solid"/>
            <a:miter lim="800000"/>
            <a:headEnd len="sm" w="sm" type="none"/>
            <a:tailEnd len="med" w="med" type="triangle"/>
          </a:ln>
        </p:spPr>
      </p:cxnSp>
      <p:sp>
        <p:nvSpPr>
          <p:cNvPr id="540" name="Google Shape;540;p38"/>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9"/>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546" name="Google Shape;546;p39"/>
          <p:cNvSpPr txBox="1"/>
          <p:nvPr/>
        </p:nvSpPr>
        <p:spPr>
          <a:xfrm>
            <a:off x="368707" y="28053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Violence is never the answer</a:t>
            </a:r>
            <a:endParaRPr b="1" sz="3600">
              <a:solidFill>
                <a:schemeClr val="dk1"/>
              </a:solidFill>
              <a:latin typeface="Poppins Light"/>
              <a:ea typeface="Poppins Light"/>
              <a:cs typeface="Poppins Light"/>
              <a:sym typeface="Poppins Light"/>
            </a:endParaRPr>
          </a:p>
        </p:txBody>
      </p:sp>
      <p:sp>
        <p:nvSpPr>
          <p:cNvPr id="547" name="Google Shape;547;p39"/>
          <p:cNvSpPr txBox="1"/>
          <p:nvPr/>
        </p:nvSpPr>
        <p:spPr>
          <a:xfrm>
            <a:off x="266102" y="999768"/>
            <a:ext cx="6509777"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What are you going to do here to stop losing your cool?</a:t>
            </a:r>
            <a:endParaRPr/>
          </a:p>
        </p:txBody>
      </p:sp>
      <p:sp>
        <p:nvSpPr>
          <p:cNvPr id="548" name="Google Shape;548;p39"/>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49" name="Google Shape;549;p39"/>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50" name="Google Shape;550;p39"/>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51" name="Google Shape;551;p39"/>
          <p:cNvSpPr/>
          <p:nvPr/>
        </p:nvSpPr>
        <p:spPr>
          <a:xfrm>
            <a:off x="368688" y="1830768"/>
            <a:ext cx="2715000" cy="1323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8000">
                <a:solidFill>
                  <a:srgbClr val="FFFFFF"/>
                </a:solidFill>
                <a:latin typeface="Calibri"/>
                <a:ea typeface="Calibri"/>
                <a:cs typeface="Calibri"/>
                <a:sym typeface="Calibri"/>
              </a:rPr>
              <a:t>STOP!</a:t>
            </a:r>
            <a:endParaRPr b="1" sz="8000" cap="none">
              <a:solidFill>
                <a:srgbClr val="FFFFFF"/>
              </a:solidFill>
              <a:latin typeface="Calibri"/>
              <a:ea typeface="Calibri"/>
              <a:cs typeface="Calibri"/>
              <a:sym typeface="Calibri"/>
            </a:endParaRPr>
          </a:p>
        </p:txBody>
      </p:sp>
      <p:sp>
        <p:nvSpPr>
          <p:cNvPr id="552" name="Google Shape;552;p39"/>
          <p:cNvSpPr/>
          <p:nvPr/>
        </p:nvSpPr>
        <p:spPr>
          <a:xfrm>
            <a:off x="506175" y="3223823"/>
            <a:ext cx="3118200" cy="1446600"/>
          </a:xfrm>
          <a:prstGeom prst="rect">
            <a:avLst/>
          </a:prstGeom>
          <a:solidFill>
            <a:srgbClr val="FFFF00"/>
          </a:solidFill>
          <a:ln cap="flat" cmpd="sng" w="9525">
            <a:solidFill>
              <a:srgbClr val="FF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8800">
                <a:solidFill>
                  <a:srgbClr val="FFFFFF"/>
                </a:solidFill>
                <a:latin typeface="Calibri"/>
                <a:ea typeface="Calibri"/>
                <a:cs typeface="Calibri"/>
                <a:sym typeface="Calibri"/>
              </a:rPr>
              <a:t>THINK</a:t>
            </a:r>
            <a:endParaRPr b="1" sz="8800" cap="none">
              <a:solidFill>
                <a:srgbClr val="FFFFFF"/>
              </a:solidFill>
              <a:latin typeface="Calibri"/>
              <a:ea typeface="Calibri"/>
              <a:cs typeface="Calibri"/>
              <a:sym typeface="Calibri"/>
            </a:endParaRPr>
          </a:p>
        </p:txBody>
      </p:sp>
      <p:sp>
        <p:nvSpPr>
          <p:cNvPr id="553" name="Google Shape;553;p39"/>
          <p:cNvSpPr/>
          <p:nvPr/>
        </p:nvSpPr>
        <p:spPr>
          <a:xfrm>
            <a:off x="607029" y="4869573"/>
            <a:ext cx="7422900" cy="1785000"/>
          </a:xfrm>
          <a:prstGeom prst="rect">
            <a:avLst/>
          </a:prstGeom>
          <a:solidFill>
            <a:srgbClr val="00944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0">
                <a:solidFill>
                  <a:srgbClr val="FFFFFF"/>
                </a:solidFill>
                <a:latin typeface="Calibri"/>
                <a:ea typeface="Calibri"/>
                <a:cs typeface="Calibri"/>
                <a:sym typeface="Calibri"/>
              </a:rPr>
              <a:t>WALK AWAY</a:t>
            </a:r>
            <a:endParaRPr b="1" sz="11000" cap="none">
              <a:solidFill>
                <a:srgbClr val="FFFFFF"/>
              </a:solidFill>
              <a:latin typeface="Calibri"/>
              <a:ea typeface="Calibri"/>
              <a:cs typeface="Calibri"/>
              <a:sym typeface="Calibri"/>
            </a:endParaRPr>
          </a:p>
        </p:txBody>
      </p:sp>
      <p:pic>
        <p:nvPicPr>
          <p:cNvPr id="554" name="Google Shape;554;p39"/>
          <p:cNvPicPr preferRelativeResize="0"/>
          <p:nvPr/>
        </p:nvPicPr>
        <p:blipFill rotWithShape="1">
          <a:blip r:embed="rId3">
            <a:alphaModFix/>
          </a:blip>
          <a:srcRect b="0" l="0" r="0" t="0"/>
          <a:stretch/>
        </p:blipFill>
        <p:spPr>
          <a:xfrm>
            <a:off x="8092717" y="5592801"/>
            <a:ext cx="1672224" cy="11775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nvSpPr>
        <p:spPr>
          <a:xfrm>
            <a:off x="285750"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Our service expectations</a:t>
            </a:r>
            <a:endParaRPr b="1" sz="3600">
              <a:solidFill>
                <a:schemeClr val="dk1"/>
              </a:solidFill>
              <a:latin typeface="Poppins Light"/>
              <a:ea typeface="Poppins Light"/>
              <a:cs typeface="Poppins Light"/>
              <a:sym typeface="Poppins Light"/>
            </a:endParaRPr>
          </a:p>
        </p:txBody>
      </p:sp>
      <p:sp>
        <p:nvSpPr>
          <p:cNvPr id="122" name="Google Shape;122;p4"/>
          <p:cNvSpPr txBox="1"/>
          <p:nvPr/>
        </p:nvSpPr>
        <p:spPr>
          <a:xfrm>
            <a:off x="663982" y="2226762"/>
            <a:ext cx="650977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u="sng">
                <a:solidFill>
                  <a:schemeClr val="dk1"/>
                </a:solidFill>
                <a:latin typeface="Calibri"/>
                <a:ea typeface="Calibri"/>
                <a:cs typeface="Calibri"/>
                <a:sym typeface="Calibri"/>
              </a:rPr>
              <a:t>Be respectful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Use </a:t>
            </a:r>
            <a:r>
              <a:rPr b="1" lang="en-GB" sz="1800">
                <a:solidFill>
                  <a:schemeClr val="dk1"/>
                </a:solidFill>
                <a:latin typeface="Calibri"/>
                <a:ea typeface="Calibri"/>
                <a:cs typeface="Calibri"/>
                <a:sym typeface="Calibri"/>
              </a:rPr>
              <a:t>kind</a:t>
            </a:r>
            <a:r>
              <a:rPr lang="en-GB" sz="1800">
                <a:solidFill>
                  <a:schemeClr val="dk1"/>
                </a:solidFill>
                <a:latin typeface="Calibri"/>
                <a:ea typeface="Calibri"/>
                <a:cs typeface="Calibri"/>
                <a:sym typeface="Calibri"/>
              </a:rPr>
              <a:t> words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Listen</a:t>
            </a:r>
            <a:r>
              <a:rPr lang="en-GB" sz="1800">
                <a:solidFill>
                  <a:schemeClr val="dk1"/>
                </a:solidFill>
                <a:latin typeface="Calibri"/>
                <a:ea typeface="Calibri"/>
                <a:cs typeface="Calibri"/>
                <a:sym typeface="Calibri"/>
              </a:rPr>
              <a:t> to others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Breathe</a:t>
            </a:r>
            <a:r>
              <a:rPr lang="en-GB" sz="1800">
                <a:solidFill>
                  <a:schemeClr val="dk1"/>
                </a:solidFill>
                <a:latin typeface="Calibri"/>
                <a:ea typeface="Calibri"/>
                <a:cs typeface="Calibri"/>
                <a:sym typeface="Calibri"/>
              </a:rPr>
              <a:t> in deeply at least once before you speak to someone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Look after</a:t>
            </a:r>
            <a:r>
              <a:rPr lang="en-GB" sz="1800">
                <a:solidFill>
                  <a:schemeClr val="dk1"/>
                </a:solidFill>
                <a:latin typeface="Calibri"/>
                <a:ea typeface="Calibri"/>
                <a:cs typeface="Calibri"/>
                <a:sym typeface="Calibri"/>
              </a:rPr>
              <a:t> property and the school building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Keep to social distancing</a:t>
            </a:r>
            <a:r>
              <a:rPr lang="en-GB" sz="1800">
                <a:solidFill>
                  <a:schemeClr val="dk1"/>
                </a:solidFill>
                <a:latin typeface="Calibri"/>
                <a:ea typeface="Calibri"/>
                <a:cs typeface="Calibri"/>
                <a:sym typeface="Calibri"/>
              </a:rPr>
              <a:t> where you can</a:t>
            </a:r>
            <a:endParaRPr/>
          </a:p>
        </p:txBody>
      </p:sp>
      <p:pic>
        <p:nvPicPr>
          <p:cNvPr id="123" name="Google Shape;123;p4"/>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24" name="Google Shape;124;p4"/>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25" name="Google Shape;125;p4"/>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26" name="Google Shape;126;p4"/>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27" name="Google Shape;127;p4"/>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0"/>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560" name="Google Shape;560;p40"/>
          <p:cNvSpPr txBox="1"/>
          <p:nvPr/>
        </p:nvSpPr>
        <p:spPr>
          <a:xfrm>
            <a:off x="368707" y="28053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Violence is never the answer</a:t>
            </a:r>
            <a:endParaRPr b="1" sz="3600">
              <a:solidFill>
                <a:schemeClr val="dk1"/>
              </a:solidFill>
              <a:latin typeface="Poppins Light"/>
              <a:ea typeface="Poppins Light"/>
              <a:cs typeface="Poppins Light"/>
              <a:sym typeface="Poppins Light"/>
            </a:endParaRPr>
          </a:p>
        </p:txBody>
      </p:sp>
      <p:sp>
        <p:nvSpPr>
          <p:cNvPr id="561" name="Google Shape;561;p40"/>
          <p:cNvSpPr txBox="1"/>
          <p:nvPr/>
        </p:nvSpPr>
        <p:spPr>
          <a:xfrm>
            <a:off x="266102" y="999768"/>
            <a:ext cx="6509777"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What are you going to do here to stop losing your cool?</a:t>
            </a:r>
            <a:endParaRPr/>
          </a:p>
        </p:txBody>
      </p:sp>
      <p:sp>
        <p:nvSpPr>
          <p:cNvPr id="562" name="Google Shape;562;p40"/>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63" name="Google Shape;563;p40"/>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64" name="Google Shape;564;p40"/>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65" name="Google Shape;565;p40"/>
          <p:cNvSpPr/>
          <p:nvPr/>
        </p:nvSpPr>
        <p:spPr>
          <a:xfrm>
            <a:off x="312813" y="1863530"/>
            <a:ext cx="2715000" cy="1323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8000">
                <a:solidFill>
                  <a:srgbClr val="FFFFFF"/>
                </a:solidFill>
                <a:latin typeface="Calibri"/>
                <a:ea typeface="Calibri"/>
                <a:cs typeface="Calibri"/>
                <a:sym typeface="Calibri"/>
              </a:rPr>
              <a:t>STOP!</a:t>
            </a:r>
            <a:endParaRPr b="1" sz="8000" cap="none">
              <a:solidFill>
                <a:srgbClr val="FFFFFF"/>
              </a:solidFill>
              <a:latin typeface="Calibri"/>
              <a:ea typeface="Calibri"/>
              <a:cs typeface="Calibri"/>
              <a:sym typeface="Calibri"/>
            </a:endParaRPr>
          </a:p>
        </p:txBody>
      </p:sp>
      <p:sp>
        <p:nvSpPr>
          <p:cNvPr id="566" name="Google Shape;566;p40"/>
          <p:cNvSpPr/>
          <p:nvPr/>
        </p:nvSpPr>
        <p:spPr>
          <a:xfrm>
            <a:off x="427750" y="3271298"/>
            <a:ext cx="3118200" cy="1446600"/>
          </a:xfrm>
          <a:prstGeom prst="rect">
            <a:avLst/>
          </a:prstGeom>
          <a:solidFill>
            <a:srgbClr val="FFFF00"/>
          </a:solidFill>
          <a:ln cap="flat" cmpd="sng" w="9525">
            <a:solidFill>
              <a:srgbClr val="FF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8800">
                <a:solidFill>
                  <a:srgbClr val="FFFFFF"/>
                </a:solidFill>
                <a:latin typeface="Calibri"/>
                <a:ea typeface="Calibri"/>
                <a:cs typeface="Calibri"/>
                <a:sym typeface="Calibri"/>
              </a:rPr>
              <a:t>THINK</a:t>
            </a:r>
            <a:endParaRPr b="1" sz="8800" cap="none">
              <a:solidFill>
                <a:srgbClr val="FFFFFF"/>
              </a:solidFill>
              <a:latin typeface="Calibri"/>
              <a:ea typeface="Calibri"/>
              <a:cs typeface="Calibri"/>
              <a:sym typeface="Calibri"/>
            </a:endParaRPr>
          </a:p>
        </p:txBody>
      </p:sp>
      <p:sp>
        <p:nvSpPr>
          <p:cNvPr id="567" name="Google Shape;567;p40"/>
          <p:cNvSpPr/>
          <p:nvPr/>
        </p:nvSpPr>
        <p:spPr>
          <a:xfrm>
            <a:off x="669829" y="4802373"/>
            <a:ext cx="7422900" cy="1785000"/>
          </a:xfrm>
          <a:prstGeom prst="rect">
            <a:avLst/>
          </a:prstGeom>
          <a:solidFill>
            <a:srgbClr val="00944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0">
                <a:solidFill>
                  <a:srgbClr val="FFFFFF"/>
                </a:solidFill>
                <a:latin typeface="Calibri"/>
                <a:ea typeface="Calibri"/>
                <a:cs typeface="Calibri"/>
                <a:sym typeface="Calibri"/>
              </a:rPr>
              <a:t>WALK AWAY</a:t>
            </a:r>
            <a:endParaRPr b="1" sz="11000" cap="none">
              <a:solidFill>
                <a:srgbClr val="FFFFFF"/>
              </a:solidFill>
              <a:latin typeface="Calibri"/>
              <a:ea typeface="Calibri"/>
              <a:cs typeface="Calibri"/>
              <a:sym typeface="Calibri"/>
            </a:endParaRPr>
          </a:p>
        </p:txBody>
      </p:sp>
      <p:pic>
        <p:nvPicPr>
          <p:cNvPr id="568" name="Google Shape;568;p40"/>
          <p:cNvPicPr preferRelativeResize="0"/>
          <p:nvPr/>
        </p:nvPicPr>
        <p:blipFill rotWithShape="1">
          <a:blip r:embed="rId3">
            <a:alphaModFix/>
          </a:blip>
          <a:srcRect b="0" l="0" r="0" t="0"/>
          <a:stretch/>
        </p:blipFill>
        <p:spPr>
          <a:xfrm>
            <a:off x="8092717" y="5592801"/>
            <a:ext cx="1672224" cy="1177583"/>
          </a:xfrm>
          <a:prstGeom prst="rect">
            <a:avLst/>
          </a:prstGeom>
          <a:noFill/>
          <a:ln>
            <a:noFill/>
          </a:ln>
        </p:spPr>
      </p:pic>
      <p:sp>
        <p:nvSpPr>
          <p:cNvPr id="569" name="Google Shape;569;p40"/>
          <p:cNvSpPr txBox="1"/>
          <p:nvPr/>
        </p:nvSpPr>
        <p:spPr>
          <a:xfrm>
            <a:off x="5562925" y="2048200"/>
            <a:ext cx="1732800" cy="1169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Poppins Light"/>
                <a:ea typeface="Poppins Light"/>
                <a:cs typeface="Poppins Light"/>
                <a:sym typeface="Poppins Light"/>
              </a:rPr>
              <a:t>Engage your pre-frontal cortex – your thinking, rational brain</a:t>
            </a:r>
            <a:endParaRPr sz="1400">
              <a:solidFill>
                <a:schemeClr val="dk1"/>
              </a:solidFill>
              <a:latin typeface="Poppins Light"/>
              <a:ea typeface="Poppins Light"/>
              <a:cs typeface="Poppins Light"/>
              <a:sym typeface="Poppins Light"/>
            </a:endParaRPr>
          </a:p>
        </p:txBody>
      </p:sp>
      <p:cxnSp>
        <p:nvCxnSpPr>
          <p:cNvPr id="570" name="Google Shape;570;p40"/>
          <p:cNvCxnSpPr>
            <a:endCxn id="566" idx="3"/>
          </p:cNvCxnSpPr>
          <p:nvPr/>
        </p:nvCxnSpPr>
        <p:spPr>
          <a:xfrm flipH="1">
            <a:off x="3545950" y="2811698"/>
            <a:ext cx="1921500" cy="118290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41"/>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576" name="Google Shape;576;p41"/>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577" name="Google Shape;577;p41"/>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78" name="Google Shape;578;p41"/>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79" name="Google Shape;579;p41"/>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80" name="Google Shape;580;p41"/>
          <p:cNvSpPr txBox="1"/>
          <p:nvPr/>
        </p:nvSpPr>
        <p:spPr>
          <a:xfrm>
            <a:off x="225832" y="324543"/>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How are you going to make up for what you have done?</a:t>
            </a:r>
            <a:endParaRPr b="1" sz="3600">
              <a:solidFill>
                <a:schemeClr val="dk1"/>
              </a:solidFill>
              <a:latin typeface="Poppins Light"/>
              <a:ea typeface="Poppins Light"/>
              <a:cs typeface="Poppins Light"/>
              <a:sym typeface="Poppins Light"/>
            </a:endParaRPr>
          </a:p>
        </p:txBody>
      </p:sp>
      <p:sp>
        <p:nvSpPr>
          <p:cNvPr id="581" name="Google Shape;581;p41"/>
          <p:cNvSpPr txBox="1"/>
          <p:nvPr/>
        </p:nvSpPr>
        <p:spPr>
          <a:xfrm>
            <a:off x="156875" y="1994375"/>
            <a:ext cx="2353200" cy="2955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Poppins Light"/>
                <a:ea typeface="Poppins Light"/>
                <a:cs typeface="Poppins Light"/>
                <a:sym typeface="Poppins Light"/>
              </a:rPr>
              <a:t>Look at the section of be Back-On-Track booklet that ask you how you will make things right – complete this and talk to your Key Worker about it</a:t>
            </a:r>
            <a:r>
              <a:rPr lang="en-GB" sz="2400">
                <a:solidFill>
                  <a:schemeClr val="dk1"/>
                </a:solidFill>
                <a:latin typeface="Poppins Light"/>
                <a:ea typeface="Poppins Light"/>
                <a:cs typeface="Poppins Light"/>
                <a:sym typeface="Poppins Light"/>
              </a:rPr>
              <a:t>.</a:t>
            </a:r>
            <a:endParaRPr sz="2400">
              <a:solidFill>
                <a:schemeClr val="dk1"/>
              </a:solidFill>
              <a:latin typeface="Poppins Light"/>
              <a:ea typeface="Poppins Light"/>
              <a:cs typeface="Poppins Light"/>
              <a:sym typeface="Poppins Light"/>
            </a:endParaRPr>
          </a:p>
        </p:txBody>
      </p:sp>
      <p:pic>
        <p:nvPicPr>
          <p:cNvPr descr="See the source image" id="582" name="Google Shape;582;p41"/>
          <p:cNvPicPr preferRelativeResize="0"/>
          <p:nvPr/>
        </p:nvPicPr>
        <p:blipFill rotWithShape="1">
          <a:blip r:embed="rId4">
            <a:alphaModFix/>
          </a:blip>
          <a:srcRect b="0" l="0" r="0" t="0"/>
          <a:stretch/>
        </p:blipFill>
        <p:spPr>
          <a:xfrm>
            <a:off x="2612638" y="1524875"/>
            <a:ext cx="4909337" cy="474799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p42"/>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588" name="Google Shape;588;p42"/>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589" name="Google Shape;589;p42"/>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90" name="Google Shape;590;p42"/>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91" name="Google Shape;591;p42"/>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592" name="Google Shape;592;p42"/>
          <p:cNvSpPr txBox="1"/>
          <p:nvPr/>
        </p:nvSpPr>
        <p:spPr>
          <a:xfrm>
            <a:off x="225832" y="324543"/>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Let’s storyboard what you will do next time – on paper</a:t>
            </a:r>
            <a:endParaRPr b="1" sz="3600">
              <a:solidFill>
                <a:schemeClr val="dk1"/>
              </a:solidFill>
              <a:latin typeface="Poppins Light"/>
              <a:ea typeface="Poppins Light"/>
              <a:cs typeface="Poppins Light"/>
              <a:sym typeface="Poppins Light"/>
            </a:endParaRPr>
          </a:p>
        </p:txBody>
      </p:sp>
      <p:sp>
        <p:nvSpPr>
          <p:cNvPr id="593" name="Google Shape;593;p42"/>
          <p:cNvSpPr txBox="1"/>
          <p:nvPr/>
        </p:nvSpPr>
        <p:spPr>
          <a:xfrm>
            <a:off x="178685" y="2006064"/>
            <a:ext cx="1943240"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Poppins Light"/>
                <a:ea typeface="Poppins Light"/>
                <a:cs typeface="Poppins Light"/>
                <a:sym typeface="Poppins Light"/>
              </a:rPr>
              <a:t>Stage 1 </a:t>
            </a:r>
            <a:r>
              <a:rPr lang="en-GB" sz="1800">
                <a:solidFill>
                  <a:schemeClr val="dk1"/>
                </a:solidFill>
                <a:latin typeface="Poppins Light"/>
                <a:ea typeface="Poppins Light"/>
                <a:cs typeface="Poppins Light"/>
                <a:sym typeface="Poppins Light"/>
              </a:rPr>
              <a:t>– it happens again</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Poppins Light"/>
                <a:ea typeface="Poppins Light"/>
                <a:cs typeface="Poppins Light"/>
                <a:sym typeface="Poppins Light"/>
              </a:rPr>
              <a:t>Stage 2 </a:t>
            </a:r>
            <a:r>
              <a:rPr lang="en-GB" sz="1800">
                <a:solidFill>
                  <a:schemeClr val="dk1"/>
                </a:solidFill>
                <a:latin typeface="Poppins Light"/>
                <a:ea typeface="Poppins Light"/>
                <a:cs typeface="Poppins Light"/>
                <a:sym typeface="Poppins Light"/>
              </a:rPr>
              <a:t>– my first response will be</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Poppins Light"/>
                <a:ea typeface="Poppins Light"/>
                <a:cs typeface="Poppins Light"/>
                <a:sym typeface="Poppins Light"/>
              </a:rPr>
              <a:t>Stage 3 </a:t>
            </a:r>
            <a:r>
              <a:rPr lang="en-GB" sz="1800">
                <a:solidFill>
                  <a:schemeClr val="dk1"/>
                </a:solidFill>
                <a:latin typeface="Poppins Light"/>
                <a:ea typeface="Poppins Light"/>
                <a:cs typeface="Poppins Light"/>
                <a:sym typeface="Poppins Light"/>
              </a:rPr>
              <a:t>– the problem doesn’t stop</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Poppins Light"/>
                <a:ea typeface="Poppins Light"/>
                <a:cs typeface="Poppins Light"/>
                <a:sym typeface="Poppins Light"/>
              </a:rPr>
              <a:t>Stage 4 </a:t>
            </a:r>
            <a:r>
              <a:rPr lang="en-GB" sz="1800">
                <a:solidFill>
                  <a:schemeClr val="dk1"/>
                </a:solidFill>
                <a:latin typeface="Poppins Light"/>
                <a:ea typeface="Poppins Light"/>
                <a:cs typeface="Poppins Light"/>
                <a:sym typeface="Poppins Light"/>
              </a:rPr>
              <a:t>– my second response will be</a:t>
            </a:r>
            <a:endParaRPr sz="1800">
              <a:solidFill>
                <a:schemeClr val="dk1"/>
              </a:solidFill>
              <a:latin typeface="Poppins Light"/>
              <a:ea typeface="Poppins Light"/>
              <a:cs typeface="Poppins Light"/>
              <a:sym typeface="Poppins Light"/>
            </a:endParaRPr>
          </a:p>
        </p:txBody>
      </p:sp>
      <p:pic>
        <p:nvPicPr>
          <p:cNvPr descr="See the source image" id="594" name="Google Shape;594;p42"/>
          <p:cNvPicPr preferRelativeResize="0"/>
          <p:nvPr/>
        </p:nvPicPr>
        <p:blipFill rotWithShape="1">
          <a:blip r:embed="rId4">
            <a:alphaModFix/>
          </a:blip>
          <a:srcRect b="0" l="0" r="0" t="0"/>
          <a:stretch/>
        </p:blipFill>
        <p:spPr>
          <a:xfrm>
            <a:off x="2381251" y="1524873"/>
            <a:ext cx="5140732" cy="49717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43"/>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600" name="Google Shape;600;p43"/>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601" name="Google Shape;601;p43"/>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602" name="Google Shape;602;p43"/>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603" name="Google Shape;603;p43"/>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604" name="Google Shape;604;p43"/>
          <p:cNvSpPr txBox="1"/>
          <p:nvPr/>
        </p:nvSpPr>
        <p:spPr>
          <a:xfrm>
            <a:off x="225832" y="324543"/>
            <a:ext cx="729615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You can always ask an adult to call a restorative meeting when a problem comes up</a:t>
            </a:r>
            <a:endParaRPr b="1" sz="3600">
              <a:solidFill>
                <a:schemeClr val="dk1"/>
              </a:solidFill>
              <a:latin typeface="Poppins Light"/>
              <a:ea typeface="Poppins Light"/>
              <a:cs typeface="Poppins Light"/>
              <a:sym typeface="Poppins Light"/>
            </a:endParaRPr>
          </a:p>
        </p:txBody>
      </p:sp>
      <p:sp>
        <p:nvSpPr>
          <p:cNvPr id="605" name="Google Shape;605;p43"/>
          <p:cNvSpPr txBox="1"/>
          <p:nvPr/>
        </p:nvSpPr>
        <p:spPr>
          <a:xfrm>
            <a:off x="368707" y="2106595"/>
            <a:ext cx="6509777"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These are formal meetings where everyone can sit down and talk things through together</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They help stop an issue boiling over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Image result for relationship management" id="606" name="Google Shape;606;p43"/>
          <p:cNvPicPr preferRelativeResize="0"/>
          <p:nvPr/>
        </p:nvPicPr>
        <p:blipFill rotWithShape="1">
          <a:blip r:embed="rId4">
            <a:alphaModFix/>
          </a:blip>
          <a:srcRect b="0" l="0" r="0" t="0"/>
          <a:stretch/>
        </p:blipFill>
        <p:spPr>
          <a:xfrm>
            <a:off x="809625" y="3848100"/>
            <a:ext cx="6457949" cy="265421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p44"/>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612" name="Google Shape;612;p44"/>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613" name="Google Shape;613;p44"/>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614" name="Google Shape;614;p44"/>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615" name="Google Shape;615;p44"/>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616" name="Google Shape;616;p44"/>
          <p:cNvSpPr txBox="1"/>
          <p:nvPr/>
        </p:nvSpPr>
        <p:spPr>
          <a:xfrm>
            <a:off x="225832" y="324543"/>
            <a:ext cx="7296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Do you think you are ready to go back to your site now?</a:t>
            </a:r>
            <a:endParaRPr b="1" sz="3600">
              <a:solidFill>
                <a:schemeClr val="dk1"/>
              </a:solidFill>
              <a:latin typeface="Poppins Light"/>
              <a:ea typeface="Poppins Light"/>
              <a:cs typeface="Poppins Light"/>
              <a:sym typeface="Poppins Light"/>
            </a:endParaRPr>
          </a:p>
        </p:txBody>
      </p:sp>
      <p:sp>
        <p:nvSpPr>
          <p:cNvPr id="617" name="Google Shape;617;p44"/>
          <p:cNvSpPr txBox="1"/>
          <p:nvPr/>
        </p:nvSpPr>
        <p:spPr>
          <a:xfrm>
            <a:off x="368707" y="2106595"/>
            <a:ext cx="6509777" cy="1200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Find adults to talk to if you start to feel angry or upset again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See the source image" id="618" name="Google Shape;618;p44"/>
          <p:cNvPicPr preferRelativeResize="0"/>
          <p:nvPr/>
        </p:nvPicPr>
        <p:blipFill rotWithShape="1">
          <a:blip r:embed="rId4">
            <a:alphaModFix/>
          </a:blip>
          <a:srcRect b="0" l="0" r="0" t="0"/>
          <a:stretch/>
        </p:blipFill>
        <p:spPr>
          <a:xfrm>
            <a:off x="600075" y="3306924"/>
            <a:ext cx="6537735" cy="2598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nvSpPr>
        <p:spPr>
          <a:xfrm>
            <a:off x="285750"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Our service expectations</a:t>
            </a:r>
            <a:endParaRPr b="1" sz="3600">
              <a:solidFill>
                <a:schemeClr val="dk1"/>
              </a:solidFill>
              <a:latin typeface="Poppins Light"/>
              <a:ea typeface="Poppins Light"/>
              <a:cs typeface="Poppins Light"/>
              <a:sym typeface="Poppins Light"/>
            </a:endParaRPr>
          </a:p>
        </p:txBody>
      </p:sp>
      <p:sp>
        <p:nvSpPr>
          <p:cNvPr id="133" name="Google Shape;133;p5"/>
          <p:cNvSpPr txBox="1"/>
          <p:nvPr/>
        </p:nvSpPr>
        <p:spPr>
          <a:xfrm>
            <a:off x="663982" y="2226762"/>
            <a:ext cx="650977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u="sng">
                <a:solidFill>
                  <a:schemeClr val="dk1"/>
                </a:solidFill>
                <a:latin typeface="Calibri"/>
                <a:ea typeface="Calibri"/>
                <a:cs typeface="Calibri"/>
                <a:sym typeface="Calibri"/>
              </a:rPr>
              <a:t>Be safe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Find an adult to </a:t>
            </a:r>
            <a:r>
              <a:rPr b="1" lang="en-GB" sz="1800">
                <a:solidFill>
                  <a:schemeClr val="dk1"/>
                </a:solidFill>
                <a:latin typeface="Calibri"/>
                <a:ea typeface="Calibri"/>
                <a:cs typeface="Calibri"/>
                <a:sym typeface="Calibri"/>
              </a:rPr>
              <a:t>talk</a:t>
            </a:r>
            <a:r>
              <a:rPr lang="en-GB" sz="1800">
                <a:solidFill>
                  <a:schemeClr val="dk1"/>
                </a:solidFill>
                <a:latin typeface="Calibri"/>
                <a:ea typeface="Calibri"/>
                <a:cs typeface="Calibri"/>
                <a:sym typeface="Calibri"/>
              </a:rPr>
              <a:t> to if you feel uncomfortable or unsafe about anything in school, out of school or online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Breathe</a:t>
            </a:r>
            <a:r>
              <a:rPr lang="en-GB" sz="1800">
                <a:solidFill>
                  <a:schemeClr val="dk1"/>
                </a:solidFill>
                <a:latin typeface="Calibri"/>
                <a:ea typeface="Calibri"/>
                <a:cs typeface="Calibri"/>
                <a:sym typeface="Calibri"/>
              </a:rPr>
              <a:t> in and out deeply three times if you feel yourself getting upset or angry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Keep</a:t>
            </a:r>
            <a:r>
              <a:rPr lang="en-GB" sz="1800">
                <a:solidFill>
                  <a:schemeClr val="dk1"/>
                </a:solidFill>
                <a:latin typeface="Calibri"/>
                <a:ea typeface="Calibri"/>
                <a:cs typeface="Calibri"/>
                <a:sym typeface="Calibri"/>
              </a:rPr>
              <a:t> your hands, feet and unkind words </a:t>
            </a:r>
            <a:r>
              <a:rPr b="1" lang="en-GB" sz="1800">
                <a:solidFill>
                  <a:schemeClr val="dk1"/>
                </a:solidFill>
                <a:latin typeface="Calibri"/>
                <a:ea typeface="Calibri"/>
                <a:cs typeface="Calibri"/>
                <a:sym typeface="Calibri"/>
              </a:rPr>
              <a:t>to yourself</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Walk</a:t>
            </a:r>
            <a:r>
              <a:rPr lang="en-GB" sz="1800">
                <a:solidFill>
                  <a:schemeClr val="dk1"/>
                </a:solidFill>
                <a:latin typeface="Calibri"/>
                <a:ea typeface="Calibri"/>
                <a:cs typeface="Calibri"/>
                <a:sym typeface="Calibri"/>
              </a:rPr>
              <a:t> around the building calmly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Eat &amp; drink in the </a:t>
            </a:r>
            <a:r>
              <a:rPr b="1" lang="en-GB" sz="1800">
                <a:solidFill>
                  <a:schemeClr val="dk1"/>
                </a:solidFill>
                <a:latin typeface="Calibri"/>
                <a:ea typeface="Calibri"/>
                <a:cs typeface="Calibri"/>
                <a:sym typeface="Calibri"/>
              </a:rPr>
              <a:t>right places</a:t>
            </a:r>
            <a:endParaRPr sz="1800">
              <a:solidFill>
                <a:schemeClr val="dk1"/>
              </a:solidFill>
              <a:latin typeface="Calibri"/>
              <a:ea typeface="Calibri"/>
              <a:cs typeface="Calibri"/>
              <a:sym typeface="Calibri"/>
            </a:endParaRPr>
          </a:p>
        </p:txBody>
      </p:sp>
      <p:pic>
        <p:nvPicPr>
          <p:cNvPr id="134" name="Google Shape;134;p5"/>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35" name="Google Shape;135;p5"/>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36" name="Google Shape;136;p5"/>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37" name="Google Shape;137;p5"/>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38" name="Google Shape;138;p5"/>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nvSpPr>
        <p:spPr>
          <a:xfrm>
            <a:off x="270795"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Our service expectations</a:t>
            </a:r>
            <a:endParaRPr b="1" sz="3600">
              <a:solidFill>
                <a:schemeClr val="dk1"/>
              </a:solidFill>
              <a:latin typeface="Poppins Light"/>
              <a:ea typeface="Poppins Light"/>
              <a:cs typeface="Poppins Light"/>
              <a:sym typeface="Poppins Light"/>
            </a:endParaRPr>
          </a:p>
        </p:txBody>
      </p:sp>
      <p:sp>
        <p:nvSpPr>
          <p:cNvPr id="144" name="Google Shape;144;p6"/>
          <p:cNvSpPr txBox="1"/>
          <p:nvPr/>
        </p:nvSpPr>
        <p:spPr>
          <a:xfrm>
            <a:off x="663982" y="2226762"/>
            <a:ext cx="6509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Let's</a:t>
            </a:r>
            <a:r>
              <a:rPr lang="en-GB" sz="1800">
                <a:solidFill>
                  <a:schemeClr val="dk1"/>
                </a:solidFill>
                <a:latin typeface="Calibri"/>
                <a:ea typeface="Calibri"/>
                <a:cs typeface="Calibri"/>
                <a:sym typeface="Calibri"/>
              </a:rPr>
              <a:t> go back over each expectation and work out together which ones you are achieving and which ones you need help with.</a:t>
            </a:r>
            <a:endParaRPr sz="1800">
              <a:solidFill>
                <a:schemeClr val="dk1"/>
              </a:solidFill>
              <a:latin typeface="Calibri"/>
              <a:ea typeface="Calibri"/>
              <a:cs typeface="Calibri"/>
              <a:sym typeface="Calibri"/>
            </a:endParaRPr>
          </a:p>
        </p:txBody>
      </p:sp>
      <p:pic>
        <p:nvPicPr>
          <p:cNvPr id="145" name="Google Shape;145;p6"/>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46" name="Google Shape;146;p6"/>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47" name="Google Shape;147;p6"/>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48" name="Google Shape;148;p6"/>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49" name="Google Shape;149;p6"/>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ee the source image" id="150" name="Google Shape;150;p6"/>
          <p:cNvPicPr preferRelativeResize="0"/>
          <p:nvPr/>
        </p:nvPicPr>
        <p:blipFill rotWithShape="1">
          <a:blip r:embed="rId4">
            <a:alphaModFix/>
          </a:blip>
          <a:srcRect b="0" l="0" r="0" t="0"/>
          <a:stretch/>
        </p:blipFill>
        <p:spPr>
          <a:xfrm>
            <a:off x="1501775" y="3260757"/>
            <a:ext cx="4514850" cy="1971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nvSpPr>
        <p:spPr>
          <a:xfrm>
            <a:off x="285750"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Our service expectations</a:t>
            </a:r>
            <a:endParaRPr b="1" sz="3600">
              <a:solidFill>
                <a:schemeClr val="dk1"/>
              </a:solidFill>
              <a:latin typeface="Poppins Light"/>
              <a:ea typeface="Poppins Light"/>
              <a:cs typeface="Poppins Light"/>
              <a:sym typeface="Poppins Light"/>
            </a:endParaRPr>
          </a:p>
        </p:txBody>
      </p:sp>
      <p:sp>
        <p:nvSpPr>
          <p:cNvPr id="156" name="Google Shape;156;p7"/>
          <p:cNvSpPr txBox="1"/>
          <p:nvPr/>
        </p:nvSpPr>
        <p:spPr>
          <a:xfrm>
            <a:off x="663982" y="2226762"/>
            <a:ext cx="6509777"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u="sng">
                <a:solidFill>
                  <a:schemeClr val="dk1"/>
                </a:solidFill>
                <a:latin typeface="Calibri"/>
                <a:ea typeface="Calibri"/>
                <a:cs typeface="Calibri"/>
                <a:sym typeface="Calibri"/>
              </a:rPr>
              <a:t>Be ready to learn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Find an adult to </a:t>
            </a:r>
            <a:r>
              <a:rPr b="1" lang="en-GB" sz="1800">
                <a:solidFill>
                  <a:schemeClr val="dk1"/>
                </a:solidFill>
                <a:latin typeface="Calibri"/>
                <a:ea typeface="Calibri"/>
                <a:cs typeface="Calibri"/>
                <a:sym typeface="Calibri"/>
              </a:rPr>
              <a:t>talk </a:t>
            </a:r>
            <a:r>
              <a:rPr lang="en-GB" sz="1800">
                <a:solidFill>
                  <a:schemeClr val="dk1"/>
                </a:solidFill>
                <a:latin typeface="Calibri"/>
                <a:ea typeface="Calibri"/>
                <a:cs typeface="Calibri"/>
                <a:sym typeface="Calibri"/>
              </a:rPr>
              <a:t>to if you are feeling unsettled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Attend </a:t>
            </a:r>
            <a:r>
              <a:rPr b="1" lang="en-GB" sz="1800">
                <a:solidFill>
                  <a:schemeClr val="dk1"/>
                </a:solidFill>
                <a:latin typeface="Calibri"/>
                <a:ea typeface="Calibri"/>
                <a:cs typeface="Calibri"/>
                <a:sym typeface="Calibri"/>
              </a:rPr>
              <a:t>every day</a:t>
            </a:r>
            <a:r>
              <a:rPr lang="en-GB" sz="1800">
                <a:solidFill>
                  <a:schemeClr val="dk1"/>
                </a:solidFill>
                <a:latin typeface="Calibri"/>
                <a:ea typeface="Calibri"/>
                <a:cs typeface="Calibri"/>
                <a:sym typeface="Calibri"/>
              </a:rPr>
              <a:t> and be in the </a:t>
            </a:r>
            <a:r>
              <a:rPr b="1" lang="en-GB" sz="1800">
                <a:solidFill>
                  <a:schemeClr val="dk1"/>
                </a:solidFill>
                <a:latin typeface="Calibri"/>
                <a:ea typeface="Calibri"/>
                <a:cs typeface="Calibri"/>
                <a:sym typeface="Calibri"/>
              </a:rPr>
              <a:t>right place</a:t>
            </a:r>
            <a:r>
              <a:rPr lang="en-GB" sz="1800">
                <a:solidFill>
                  <a:schemeClr val="dk1"/>
                </a:solidFill>
                <a:latin typeface="Calibri"/>
                <a:ea typeface="Calibri"/>
                <a:cs typeface="Calibri"/>
                <a:sym typeface="Calibri"/>
              </a:rPr>
              <a:t> at the </a:t>
            </a:r>
            <a:r>
              <a:rPr b="1" lang="en-GB" sz="1800">
                <a:solidFill>
                  <a:schemeClr val="dk1"/>
                </a:solidFill>
                <a:latin typeface="Calibri"/>
                <a:ea typeface="Calibri"/>
                <a:cs typeface="Calibri"/>
                <a:sym typeface="Calibri"/>
              </a:rPr>
              <a:t>right time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Wear the </a:t>
            </a:r>
            <a:r>
              <a:rPr b="1" lang="en-GB" sz="1800">
                <a:solidFill>
                  <a:schemeClr val="dk1"/>
                </a:solidFill>
                <a:latin typeface="Calibri"/>
                <a:ea typeface="Calibri"/>
                <a:cs typeface="Calibri"/>
                <a:sym typeface="Calibri"/>
              </a:rPr>
              <a:t>right clothing</a:t>
            </a:r>
            <a:r>
              <a:rPr lang="en-GB" sz="1800">
                <a:solidFill>
                  <a:schemeClr val="dk1"/>
                </a:solidFill>
                <a:latin typeface="Calibri"/>
                <a:ea typeface="Calibri"/>
                <a:cs typeface="Calibri"/>
                <a:sym typeface="Calibri"/>
              </a:rPr>
              <a:t> for learning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Put in </a:t>
            </a:r>
            <a:r>
              <a:rPr b="1" lang="en-GB" sz="1800">
                <a:solidFill>
                  <a:schemeClr val="dk1"/>
                </a:solidFill>
                <a:latin typeface="Calibri"/>
                <a:ea typeface="Calibri"/>
                <a:cs typeface="Calibri"/>
                <a:sym typeface="Calibri"/>
              </a:rPr>
              <a:t>100%</a:t>
            </a:r>
            <a:r>
              <a:rPr lang="en-GB" sz="1800">
                <a:solidFill>
                  <a:schemeClr val="dk1"/>
                </a:solidFill>
                <a:latin typeface="Calibri"/>
                <a:ea typeface="Calibri"/>
                <a:cs typeface="Calibri"/>
                <a:sym typeface="Calibri"/>
              </a:rPr>
              <a:t> effort</a:t>
            </a:r>
            <a:endParaRPr/>
          </a:p>
        </p:txBody>
      </p:sp>
      <p:pic>
        <p:nvPicPr>
          <p:cNvPr id="157" name="Google Shape;157;p7"/>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58" name="Google Shape;158;p7"/>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59" name="Google Shape;159;p7"/>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60" name="Google Shape;160;p7"/>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61" name="Google Shape;161;p7"/>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nvSpPr>
        <p:spPr>
          <a:xfrm>
            <a:off x="285750"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Our service expectations</a:t>
            </a:r>
            <a:endParaRPr b="1" sz="3600">
              <a:solidFill>
                <a:schemeClr val="dk1"/>
              </a:solidFill>
              <a:latin typeface="Poppins Light"/>
              <a:ea typeface="Poppins Light"/>
              <a:cs typeface="Poppins Light"/>
              <a:sym typeface="Poppins Light"/>
            </a:endParaRPr>
          </a:p>
        </p:txBody>
      </p:sp>
      <p:sp>
        <p:nvSpPr>
          <p:cNvPr id="167" name="Google Shape;167;p8"/>
          <p:cNvSpPr txBox="1"/>
          <p:nvPr/>
        </p:nvSpPr>
        <p:spPr>
          <a:xfrm>
            <a:off x="663982" y="2226762"/>
            <a:ext cx="650977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u="sng">
                <a:solidFill>
                  <a:schemeClr val="dk1"/>
                </a:solidFill>
                <a:latin typeface="Calibri"/>
                <a:ea typeface="Calibri"/>
                <a:cs typeface="Calibri"/>
                <a:sym typeface="Calibri"/>
              </a:rPr>
              <a:t>Be respectful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Use </a:t>
            </a:r>
            <a:r>
              <a:rPr b="1" lang="en-GB" sz="1800">
                <a:solidFill>
                  <a:schemeClr val="dk1"/>
                </a:solidFill>
                <a:latin typeface="Calibri"/>
                <a:ea typeface="Calibri"/>
                <a:cs typeface="Calibri"/>
                <a:sym typeface="Calibri"/>
              </a:rPr>
              <a:t>kind</a:t>
            </a:r>
            <a:r>
              <a:rPr lang="en-GB" sz="1800">
                <a:solidFill>
                  <a:schemeClr val="dk1"/>
                </a:solidFill>
                <a:latin typeface="Calibri"/>
                <a:ea typeface="Calibri"/>
                <a:cs typeface="Calibri"/>
                <a:sym typeface="Calibri"/>
              </a:rPr>
              <a:t> words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Listen</a:t>
            </a:r>
            <a:r>
              <a:rPr lang="en-GB" sz="1800">
                <a:solidFill>
                  <a:schemeClr val="dk1"/>
                </a:solidFill>
                <a:latin typeface="Calibri"/>
                <a:ea typeface="Calibri"/>
                <a:cs typeface="Calibri"/>
                <a:sym typeface="Calibri"/>
              </a:rPr>
              <a:t> to others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Breathe</a:t>
            </a:r>
            <a:r>
              <a:rPr lang="en-GB" sz="1800">
                <a:solidFill>
                  <a:schemeClr val="dk1"/>
                </a:solidFill>
                <a:latin typeface="Calibri"/>
                <a:ea typeface="Calibri"/>
                <a:cs typeface="Calibri"/>
                <a:sym typeface="Calibri"/>
              </a:rPr>
              <a:t> in deeply at least once before you speak to someone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Look after</a:t>
            </a:r>
            <a:r>
              <a:rPr lang="en-GB" sz="1800">
                <a:solidFill>
                  <a:schemeClr val="dk1"/>
                </a:solidFill>
                <a:latin typeface="Calibri"/>
                <a:ea typeface="Calibri"/>
                <a:cs typeface="Calibri"/>
                <a:sym typeface="Calibri"/>
              </a:rPr>
              <a:t> property and the school building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Keep to social distancing</a:t>
            </a:r>
            <a:r>
              <a:rPr lang="en-GB" sz="1800">
                <a:solidFill>
                  <a:schemeClr val="dk1"/>
                </a:solidFill>
                <a:latin typeface="Calibri"/>
                <a:ea typeface="Calibri"/>
                <a:cs typeface="Calibri"/>
                <a:sym typeface="Calibri"/>
              </a:rPr>
              <a:t> where you can</a:t>
            </a:r>
            <a:endParaRPr/>
          </a:p>
        </p:txBody>
      </p:sp>
      <p:pic>
        <p:nvPicPr>
          <p:cNvPr id="168" name="Google Shape;168;p8"/>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69" name="Google Shape;169;p8"/>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70" name="Google Shape;170;p8"/>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71" name="Google Shape;171;p8"/>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72" name="Google Shape;172;p8"/>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nvSpPr>
        <p:spPr>
          <a:xfrm>
            <a:off x="285750" y="1253057"/>
            <a:ext cx="72961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dk1"/>
                </a:solidFill>
                <a:latin typeface="Poppins Light"/>
                <a:ea typeface="Poppins Light"/>
                <a:cs typeface="Poppins Light"/>
                <a:sym typeface="Poppins Light"/>
              </a:rPr>
              <a:t>Our service expectations</a:t>
            </a:r>
            <a:endParaRPr b="1" sz="3600">
              <a:solidFill>
                <a:schemeClr val="dk1"/>
              </a:solidFill>
              <a:latin typeface="Poppins Light"/>
              <a:ea typeface="Poppins Light"/>
              <a:cs typeface="Poppins Light"/>
              <a:sym typeface="Poppins Light"/>
            </a:endParaRPr>
          </a:p>
        </p:txBody>
      </p:sp>
      <p:sp>
        <p:nvSpPr>
          <p:cNvPr id="178" name="Google Shape;178;p9"/>
          <p:cNvSpPr txBox="1"/>
          <p:nvPr/>
        </p:nvSpPr>
        <p:spPr>
          <a:xfrm>
            <a:off x="663982" y="2226762"/>
            <a:ext cx="650977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800" u="sng">
                <a:solidFill>
                  <a:schemeClr val="dk1"/>
                </a:solidFill>
                <a:latin typeface="Calibri"/>
                <a:ea typeface="Calibri"/>
                <a:cs typeface="Calibri"/>
                <a:sym typeface="Calibri"/>
              </a:rPr>
              <a:t>Be safe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Find an adult to </a:t>
            </a:r>
            <a:r>
              <a:rPr b="1" lang="en-GB" sz="1800">
                <a:solidFill>
                  <a:schemeClr val="dk1"/>
                </a:solidFill>
                <a:latin typeface="Calibri"/>
                <a:ea typeface="Calibri"/>
                <a:cs typeface="Calibri"/>
                <a:sym typeface="Calibri"/>
              </a:rPr>
              <a:t>talk</a:t>
            </a:r>
            <a:r>
              <a:rPr lang="en-GB" sz="1800">
                <a:solidFill>
                  <a:schemeClr val="dk1"/>
                </a:solidFill>
                <a:latin typeface="Calibri"/>
                <a:ea typeface="Calibri"/>
                <a:cs typeface="Calibri"/>
                <a:sym typeface="Calibri"/>
              </a:rPr>
              <a:t> to if you feel uncomfortable or unsafe about anything in school, out of school or online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Breathe</a:t>
            </a:r>
            <a:r>
              <a:rPr lang="en-GB" sz="1800">
                <a:solidFill>
                  <a:schemeClr val="dk1"/>
                </a:solidFill>
                <a:latin typeface="Calibri"/>
                <a:ea typeface="Calibri"/>
                <a:cs typeface="Calibri"/>
                <a:sym typeface="Calibri"/>
              </a:rPr>
              <a:t> in and out deeply three times if you feel yourself getting upset or angry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Keep</a:t>
            </a:r>
            <a:r>
              <a:rPr lang="en-GB" sz="1800">
                <a:solidFill>
                  <a:schemeClr val="dk1"/>
                </a:solidFill>
                <a:latin typeface="Calibri"/>
                <a:ea typeface="Calibri"/>
                <a:cs typeface="Calibri"/>
                <a:sym typeface="Calibri"/>
              </a:rPr>
              <a:t> your hands, feet and unkind words </a:t>
            </a:r>
            <a:r>
              <a:rPr b="1" lang="en-GB" sz="1800">
                <a:solidFill>
                  <a:schemeClr val="dk1"/>
                </a:solidFill>
                <a:latin typeface="Calibri"/>
                <a:ea typeface="Calibri"/>
                <a:cs typeface="Calibri"/>
                <a:sym typeface="Calibri"/>
              </a:rPr>
              <a:t>to yourself</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Walk</a:t>
            </a:r>
            <a:r>
              <a:rPr lang="en-GB" sz="1800">
                <a:solidFill>
                  <a:schemeClr val="dk1"/>
                </a:solidFill>
                <a:latin typeface="Calibri"/>
                <a:ea typeface="Calibri"/>
                <a:cs typeface="Calibri"/>
                <a:sym typeface="Calibri"/>
              </a:rPr>
              <a:t> around the building calmly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Eat &amp; drink in the </a:t>
            </a:r>
            <a:r>
              <a:rPr b="1" lang="en-GB" sz="1800">
                <a:solidFill>
                  <a:schemeClr val="dk1"/>
                </a:solidFill>
                <a:latin typeface="Calibri"/>
                <a:ea typeface="Calibri"/>
                <a:cs typeface="Calibri"/>
                <a:sym typeface="Calibri"/>
              </a:rPr>
              <a:t>right places</a:t>
            </a:r>
            <a:endParaRPr sz="1800">
              <a:solidFill>
                <a:schemeClr val="dk1"/>
              </a:solidFill>
              <a:latin typeface="Calibri"/>
              <a:ea typeface="Calibri"/>
              <a:cs typeface="Calibri"/>
              <a:sym typeface="Calibri"/>
            </a:endParaRPr>
          </a:p>
        </p:txBody>
      </p:sp>
      <p:pic>
        <p:nvPicPr>
          <p:cNvPr id="179" name="Google Shape;179;p9"/>
          <p:cNvPicPr preferRelativeResize="0"/>
          <p:nvPr/>
        </p:nvPicPr>
        <p:blipFill rotWithShape="1">
          <a:blip r:embed="rId3">
            <a:alphaModFix/>
          </a:blip>
          <a:srcRect b="0" l="0" r="0" t="0"/>
          <a:stretch/>
        </p:blipFill>
        <p:spPr>
          <a:xfrm>
            <a:off x="7816492" y="5324731"/>
            <a:ext cx="1672224" cy="1177583"/>
          </a:xfrm>
          <a:prstGeom prst="rect">
            <a:avLst/>
          </a:prstGeom>
          <a:noFill/>
          <a:ln>
            <a:noFill/>
          </a:ln>
        </p:spPr>
      </p:pic>
      <p:sp>
        <p:nvSpPr>
          <p:cNvPr id="180" name="Google Shape;180;p9"/>
          <p:cNvSpPr/>
          <p:nvPr/>
        </p:nvSpPr>
        <p:spPr>
          <a:xfrm>
            <a:off x="7697495" y="924708"/>
            <a:ext cx="1694150" cy="1068186"/>
          </a:xfrm>
          <a:prstGeom prst="roundRect">
            <a:avLst>
              <a:gd fmla="val 16667" name="adj"/>
            </a:avLst>
          </a:prstGeom>
          <a:solidFill>
            <a:srgbClr val="C7226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Poppins"/>
              <a:ea typeface="Poppins"/>
              <a:cs typeface="Poppins"/>
              <a:sym typeface="Poppins"/>
            </a:endParaRPr>
          </a:p>
        </p:txBody>
      </p:sp>
      <p:sp>
        <p:nvSpPr>
          <p:cNvPr id="181" name="Google Shape;181;p9"/>
          <p:cNvSpPr/>
          <p:nvPr/>
        </p:nvSpPr>
        <p:spPr>
          <a:xfrm>
            <a:off x="8501272" y="1816962"/>
            <a:ext cx="1694150" cy="1068186"/>
          </a:xfrm>
          <a:prstGeom prst="roundRect">
            <a:avLst>
              <a:gd fmla="val 16667" name="adj"/>
            </a:avLst>
          </a:prstGeom>
          <a:solidFill>
            <a:srgbClr val="29367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82" name="Google Shape;182;p9"/>
          <p:cNvSpPr/>
          <p:nvPr/>
        </p:nvSpPr>
        <p:spPr>
          <a:xfrm rot="5400000">
            <a:off x="7384513" y="2726664"/>
            <a:ext cx="1694151" cy="1068187"/>
          </a:xfrm>
          <a:prstGeom prst="roundRect">
            <a:avLst>
              <a:gd fmla="val 16667" name="adj"/>
            </a:avLst>
          </a:prstGeom>
          <a:solidFill>
            <a:srgbClr val="FFFF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83" name="Google Shape;183;p9"/>
          <p:cNvSpPr/>
          <p:nvPr/>
        </p:nvSpPr>
        <p:spPr>
          <a:xfrm>
            <a:off x="9025008" y="2673377"/>
            <a:ext cx="1694150" cy="1068186"/>
          </a:xfrm>
          <a:prstGeom prst="roundRect">
            <a:avLst>
              <a:gd fmla="val 16667" name="adj"/>
            </a:avLst>
          </a:prstGeom>
          <a:solidFill>
            <a:srgbClr val="004D1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2021-03-01T10:53:43Z</dcterms:created>
  <dc:creator>Milli Cowling</dc:creator>
</cp:coreProperties>
</file>