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3"/>
  </p:notesMasterIdLst>
  <p:sldIdLst>
    <p:sldId id="256" r:id="rId6"/>
    <p:sldId id="259" r:id="rId7"/>
    <p:sldId id="260"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5756"/>
    <a:srgbClr val="6BA439"/>
    <a:srgbClr val="9FCF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736D13-2A81-4250-9D55-6241EAEA4296}" v="6" dt="2021-09-27T13:25:12.9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912" autoAdjust="0"/>
  </p:normalViewPr>
  <p:slideViewPr>
    <p:cSldViewPr snapToGrid="0">
      <p:cViewPr varScale="1">
        <p:scale>
          <a:sx n="58" d="100"/>
          <a:sy n="58" d="100"/>
        </p:scale>
        <p:origin x="9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a Monteregge" userId="1c0e3514-70a2-4ebc-871c-7fb781bf0a3e" providerId="ADAL" clId="{EA736D13-2A81-4250-9D55-6241EAEA4296}"/>
    <pc:docChg chg="modSld">
      <pc:chgData name="Daniela Monteregge" userId="1c0e3514-70a2-4ebc-871c-7fb781bf0a3e" providerId="ADAL" clId="{EA736D13-2A81-4250-9D55-6241EAEA4296}" dt="2021-09-27T13:25:00.013" v="2" actId="165"/>
      <pc:docMkLst>
        <pc:docMk/>
      </pc:docMkLst>
      <pc:sldChg chg="delSp modSp mod">
        <pc:chgData name="Daniela Monteregge" userId="1c0e3514-70a2-4ebc-871c-7fb781bf0a3e" providerId="ADAL" clId="{EA736D13-2A81-4250-9D55-6241EAEA4296}" dt="2021-09-27T13:25:00.013" v="2" actId="165"/>
        <pc:sldMkLst>
          <pc:docMk/>
          <pc:sldMk cId="2226871443" sldId="256"/>
        </pc:sldMkLst>
        <pc:spChg chg="mod topLvl">
          <ac:chgData name="Daniela Monteregge" userId="1c0e3514-70a2-4ebc-871c-7fb781bf0a3e" providerId="ADAL" clId="{EA736D13-2A81-4250-9D55-6241EAEA4296}" dt="2021-09-27T13:25:00.013" v="2" actId="165"/>
          <ac:spMkLst>
            <pc:docMk/>
            <pc:sldMk cId="2226871443" sldId="256"/>
            <ac:spMk id="10" creationId="{00000000-0000-0000-0000-000000000000}"/>
          </ac:spMkLst>
        </pc:spChg>
        <pc:grpChg chg="del mod">
          <ac:chgData name="Daniela Monteregge" userId="1c0e3514-70a2-4ebc-871c-7fb781bf0a3e" providerId="ADAL" clId="{EA736D13-2A81-4250-9D55-6241EAEA4296}" dt="2021-09-27T13:25:00.013" v="2" actId="165"/>
          <ac:grpSpMkLst>
            <pc:docMk/>
            <pc:sldMk cId="2226871443" sldId="256"/>
            <ac:grpSpMk id="11" creationId="{00000000-0000-0000-0000-000000000000}"/>
          </ac:grpSpMkLst>
        </pc:grpChg>
        <pc:picChg chg="mod topLvl">
          <ac:chgData name="Daniela Monteregge" userId="1c0e3514-70a2-4ebc-871c-7fb781bf0a3e" providerId="ADAL" clId="{EA736D13-2A81-4250-9D55-6241EAEA4296}" dt="2021-09-27T13:25:00.013" v="2" actId="165"/>
          <ac:picMkLst>
            <pc:docMk/>
            <pc:sldMk cId="2226871443" sldId="256"/>
            <ac:picMk id="9" creationId="{00000000-0000-0000-0000-000000000000}"/>
          </ac:picMkLst>
        </pc:picChg>
      </pc:sldChg>
      <pc:sldChg chg="modSp">
        <pc:chgData name="Daniela Monteregge" userId="1c0e3514-70a2-4ebc-871c-7fb781bf0a3e" providerId="ADAL" clId="{EA736D13-2A81-4250-9D55-6241EAEA4296}" dt="2021-09-09T13:13:07.615" v="0" actId="1036"/>
        <pc:sldMkLst>
          <pc:docMk/>
          <pc:sldMk cId="2461868714" sldId="264"/>
        </pc:sldMkLst>
        <pc:picChg chg="mod">
          <ac:chgData name="Daniela Monteregge" userId="1c0e3514-70a2-4ebc-871c-7fb781bf0a3e" providerId="ADAL" clId="{EA736D13-2A81-4250-9D55-6241EAEA4296}" dt="2021-09-09T13:13:07.615" v="0" actId="1036"/>
          <ac:picMkLst>
            <pc:docMk/>
            <pc:sldMk cId="2461868714" sldId="264"/>
            <ac:picMk id="1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582370-8455-433D-A544-E8920572CBD0}" type="datetimeFigureOut">
              <a:rPr lang="en-GB" smtClean="0"/>
              <a:t>27/09/2021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2A7039-A887-416D-97FF-E05086B45F3F}" type="slidenum">
              <a:rPr lang="en-GB" smtClean="0"/>
              <a:t>‹#›</a:t>
            </a:fld>
            <a:endParaRPr lang="en-GB"/>
          </a:p>
        </p:txBody>
      </p:sp>
    </p:spTree>
    <p:extLst>
      <p:ext uri="{BB962C8B-B14F-4D97-AF65-F5344CB8AC3E}">
        <p14:creationId xmlns:p14="http://schemas.microsoft.com/office/powerpoint/2010/main" val="3224924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1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BA4DEB-DBCF-44F3-8BF5-5978E71F2B69}" type="slidenum">
              <a:rPr kumimoji="0" lang="en-GB"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42638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315A4AA-3E00-48E8-B925-2497B2B8E786}" type="datetimeFigureOut">
              <a:rPr lang="en-GB" smtClean="0"/>
              <a:t>27/09/2021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228780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315A4AA-3E00-48E8-B925-2497B2B8E786}" type="datetimeFigureOut">
              <a:rPr lang="en-GB" smtClean="0"/>
              <a:t>27/09/2021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236938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315A4AA-3E00-48E8-B925-2497B2B8E786}" type="datetimeFigureOut">
              <a:rPr lang="en-GB" smtClean="0"/>
              <a:t>27/09/2021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3437002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p:nvPr>
        </p:nvSpPr>
        <p:spPr>
          <a:xfrm>
            <a:off x="1950900" y="2186388"/>
            <a:ext cx="8290197" cy="907043"/>
          </a:xfrm>
          <a:prstGeom prst="rect">
            <a:avLst/>
          </a:prstGeom>
        </p:spPr>
        <p:txBody>
          <a:bodyPr wrap="square" lIns="0" tIns="0" rIns="0" bIns="0">
            <a:spAutoFit/>
          </a:bodyPr>
          <a:lstStyle>
            <a:lvl1pPr>
              <a:defRPr sz="5894" b="1" i="0">
                <a:solidFill>
                  <a:srgbClr val="82C341"/>
                </a:solidFill>
                <a:latin typeface="ArialSFMT-Bold"/>
                <a:cs typeface="ArialSFMT-Bold"/>
              </a:defRPr>
            </a:lvl1pPr>
          </a:lstStyle>
          <a:p>
            <a:endParaRPr/>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285496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5102516" y="914690"/>
            <a:ext cx="1986965" cy="279179"/>
          </a:xfrm>
        </p:spPr>
        <p:txBody>
          <a:bodyPr lIns="0" tIns="0" rIns="0" bIns="0"/>
          <a:lstStyle>
            <a:lvl1pPr>
              <a:defRPr sz="1814" b="1" i="0">
                <a:solidFill>
                  <a:srgbClr val="82C341"/>
                </a:solidFill>
                <a:latin typeface="ArialSFMT-Bold"/>
                <a:cs typeface="ArialSFMT-Bold"/>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76368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5102516" y="914690"/>
            <a:ext cx="1986965" cy="279179"/>
          </a:xfrm>
        </p:spPr>
        <p:txBody>
          <a:bodyPr lIns="0" tIns="0" rIns="0" bIns="0"/>
          <a:lstStyle>
            <a:lvl1pPr>
              <a:defRPr sz="1814" b="1" i="0">
                <a:solidFill>
                  <a:srgbClr val="82C341"/>
                </a:solidFill>
                <a:latin typeface="ArialSFMT-Bold"/>
                <a:cs typeface="ArialSFMT-Bold"/>
              </a:defRPr>
            </a:lvl1pPr>
          </a:lstStyle>
          <a:p>
            <a:endParaRPr/>
          </a:p>
        </p:txBody>
      </p:sp>
      <p:sp>
        <p:nvSpPr>
          <p:cNvPr id="3" name="Holder 3"/>
          <p:cNvSpPr>
            <a:spLocks noGrp="1"/>
          </p:cNvSpPr>
          <p:nvPr>
            <p:ph sz="half" idx="2"/>
          </p:nvPr>
        </p:nvSpPr>
        <p:spPr>
          <a:xfrm>
            <a:off x="609601"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1"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85548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5102516" y="914690"/>
            <a:ext cx="1986965" cy="279179"/>
          </a:xfrm>
        </p:spPr>
        <p:txBody>
          <a:bodyPr lIns="0" tIns="0" rIns="0" bIns="0"/>
          <a:lstStyle>
            <a:lvl1pPr>
              <a:defRPr sz="1814" b="1" i="0">
                <a:solidFill>
                  <a:srgbClr val="82C341"/>
                </a:solidFill>
                <a:latin typeface="ArialSFMT-Bold"/>
                <a:cs typeface="ArialSFMT-Bold"/>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807827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 y="1822"/>
            <a:ext cx="12183457" cy="6851778"/>
          </a:xfrm>
          <a:prstGeom prst="rect">
            <a:avLst/>
          </a:prstGeom>
          <a:blipFill>
            <a:blip r:embed="rId2" cstate="print"/>
            <a:stretch>
              <a:fillRect/>
            </a:stretch>
          </a:blipFill>
        </p:spPr>
        <p:txBody>
          <a:bodyPr wrap="square" lIns="0" tIns="0" rIns="0" bIns="0" rtlCol="0"/>
          <a:lstStyle/>
          <a:p>
            <a:endParaRPr sz="1632"/>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205645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315A4AA-3E00-48E8-B925-2497B2B8E786}" type="datetimeFigureOut">
              <a:rPr lang="en-GB" smtClean="0"/>
              <a:t>27/09/2021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2220864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15A4AA-3E00-48E8-B925-2497B2B8E786}" type="datetimeFigureOut">
              <a:rPr lang="en-GB" smtClean="0"/>
              <a:t>27/09/2021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3691335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315A4AA-3E00-48E8-B925-2497B2B8E786}" type="datetimeFigureOut">
              <a:rPr lang="en-GB" smtClean="0"/>
              <a:t>27/09/2021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934866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315A4AA-3E00-48E8-B925-2497B2B8E786}" type="datetimeFigureOut">
              <a:rPr lang="en-GB" smtClean="0"/>
              <a:t>27/09/2021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1292507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315A4AA-3E00-48E8-B925-2497B2B8E786}" type="datetimeFigureOut">
              <a:rPr lang="en-GB" smtClean="0"/>
              <a:t>27/09/2021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1068369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A4AA-3E00-48E8-B925-2497B2B8E786}" type="datetimeFigureOut">
              <a:rPr lang="en-GB" smtClean="0"/>
              <a:t>27/09/2021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410746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315A4AA-3E00-48E8-B925-2497B2B8E786}" type="datetimeFigureOut">
              <a:rPr lang="en-GB" smtClean="0"/>
              <a:t>27/09/2021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283720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315A4AA-3E00-48E8-B925-2497B2B8E786}" type="datetimeFigureOut">
              <a:rPr lang="en-GB" smtClean="0"/>
              <a:t>27/09/2021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DC241B-9F56-4BD8-A7B5-D1EF0725F70F}" type="slidenum">
              <a:rPr lang="en-GB" smtClean="0"/>
              <a:t>‹#›</a:t>
            </a:fld>
            <a:endParaRPr lang="en-GB"/>
          </a:p>
        </p:txBody>
      </p:sp>
    </p:spTree>
    <p:extLst>
      <p:ext uri="{BB962C8B-B14F-4D97-AF65-F5344CB8AC3E}">
        <p14:creationId xmlns:p14="http://schemas.microsoft.com/office/powerpoint/2010/main" val="2993339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A4AA-3E00-48E8-B925-2497B2B8E786}" type="datetimeFigureOut">
              <a:rPr lang="en-GB" smtClean="0"/>
              <a:t>27/09/2021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C241B-9F56-4BD8-A7B5-D1EF0725F70F}" type="slidenum">
              <a:rPr lang="en-GB" smtClean="0"/>
              <a:t>‹#›</a:t>
            </a:fld>
            <a:endParaRPr lang="en-GB"/>
          </a:p>
        </p:txBody>
      </p:sp>
    </p:spTree>
    <p:extLst>
      <p:ext uri="{BB962C8B-B14F-4D97-AF65-F5344CB8AC3E}">
        <p14:creationId xmlns:p14="http://schemas.microsoft.com/office/powerpoint/2010/main" val="3599728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 y="5261804"/>
            <a:ext cx="12190407" cy="1593617"/>
          </a:xfrm>
          <a:prstGeom prst="rect">
            <a:avLst/>
          </a:prstGeom>
          <a:blipFill>
            <a:blip r:embed="rId7" cstate="print"/>
            <a:stretch>
              <a:fillRect/>
            </a:stretch>
          </a:blipFill>
        </p:spPr>
        <p:txBody>
          <a:bodyPr wrap="square" lIns="0" tIns="0" rIns="0" bIns="0" rtlCol="0"/>
          <a:lstStyle/>
          <a:p>
            <a:endParaRPr sz="1632"/>
          </a:p>
        </p:txBody>
      </p:sp>
      <p:sp>
        <p:nvSpPr>
          <p:cNvPr id="2" name="Holder 2"/>
          <p:cNvSpPr>
            <a:spLocks noGrp="1"/>
          </p:cNvSpPr>
          <p:nvPr>
            <p:ph type="title"/>
          </p:nvPr>
        </p:nvSpPr>
        <p:spPr>
          <a:xfrm>
            <a:off x="5102516" y="914690"/>
            <a:ext cx="1986965" cy="307777"/>
          </a:xfrm>
          <a:prstGeom prst="rect">
            <a:avLst/>
          </a:prstGeom>
        </p:spPr>
        <p:txBody>
          <a:bodyPr wrap="square" lIns="0" tIns="0" rIns="0" bIns="0">
            <a:spAutoFit/>
          </a:bodyPr>
          <a:lstStyle>
            <a:lvl1pPr>
              <a:defRPr sz="2000" b="1" i="0">
                <a:solidFill>
                  <a:srgbClr val="82C341"/>
                </a:solidFill>
                <a:latin typeface="ArialSFMT-Bold"/>
                <a:cs typeface="ArialSFMT-Bold"/>
              </a:defRPr>
            </a:lvl1pPr>
          </a:lstStyle>
          <a:p>
            <a:endParaRPr/>
          </a:p>
        </p:txBody>
      </p:sp>
      <p:sp>
        <p:nvSpPr>
          <p:cNvPr id="3" name="Holder 3"/>
          <p:cNvSpPr>
            <a:spLocks noGrp="1"/>
          </p:cNvSpPr>
          <p:nvPr>
            <p:ph type="body" idx="1"/>
          </p:nvPr>
        </p:nvSpPr>
        <p:spPr>
          <a:xfrm>
            <a:off x="1216875" y="1961348"/>
            <a:ext cx="9758251"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39"/>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39"/>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9/27/2021</a:t>
            </a:fld>
            <a:endParaRPr lang="en-US"/>
          </a:p>
        </p:txBody>
      </p:sp>
      <p:sp>
        <p:nvSpPr>
          <p:cNvPr id="6" name="Holder 6"/>
          <p:cNvSpPr>
            <a:spLocks noGrp="1"/>
          </p:cNvSpPr>
          <p:nvPr>
            <p:ph type="sldNum" sz="quarter" idx="7"/>
          </p:nvPr>
        </p:nvSpPr>
        <p:spPr>
          <a:xfrm>
            <a:off x="8778240" y="6377939"/>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363325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14589">
        <a:defRPr>
          <a:latin typeface="+mn-lt"/>
          <a:ea typeface="+mn-ea"/>
          <a:cs typeface="+mn-cs"/>
        </a:defRPr>
      </a:lvl2pPr>
      <a:lvl3pPr marL="829178">
        <a:defRPr>
          <a:latin typeface="+mn-lt"/>
          <a:ea typeface="+mn-ea"/>
          <a:cs typeface="+mn-cs"/>
        </a:defRPr>
      </a:lvl3pPr>
      <a:lvl4pPr marL="1243767">
        <a:defRPr>
          <a:latin typeface="+mn-lt"/>
          <a:ea typeface="+mn-ea"/>
          <a:cs typeface="+mn-cs"/>
        </a:defRPr>
      </a:lvl4pPr>
      <a:lvl5pPr marL="1658356">
        <a:defRPr>
          <a:latin typeface="+mn-lt"/>
          <a:ea typeface="+mn-ea"/>
          <a:cs typeface="+mn-cs"/>
        </a:defRPr>
      </a:lvl5pPr>
      <a:lvl6pPr marL="2072945">
        <a:defRPr>
          <a:latin typeface="+mn-lt"/>
          <a:ea typeface="+mn-ea"/>
          <a:cs typeface="+mn-cs"/>
        </a:defRPr>
      </a:lvl6pPr>
      <a:lvl7pPr marL="2487534">
        <a:defRPr>
          <a:latin typeface="+mn-lt"/>
          <a:ea typeface="+mn-ea"/>
          <a:cs typeface="+mn-cs"/>
        </a:defRPr>
      </a:lvl7pPr>
      <a:lvl8pPr marL="2902123">
        <a:defRPr>
          <a:latin typeface="+mn-lt"/>
          <a:ea typeface="+mn-ea"/>
          <a:cs typeface="+mn-cs"/>
        </a:defRPr>
      </a:lvl8pPr>
      <a:lvl9pPr marL="3316712">
        <a:defRPr>
          <a:latin typeface="+mn-lt"/>
          <a:ea typeface="+mn-ea"/>
          <a:cs typeface="+mn-cs"/>
        </a:defRPr>
      </a:lvl9pPr>
    </p:bodyStyle>
    <p:otherStyle>
      <a:lvl1pPr marL="0">
        <a:defRPr>
          <a:latin typeface="+mn-lt"/>
          <a:ea typeface="+mn-ea"/>
          <a:cs typeface="+mn-cs"/>
        </a:defRPr>
      </a:lvl1pPr>
      <a:lvl2pPr marL="414589">
        <a:defRPr>
          <a:latin typeface="+mn-lt"/>
          <a:ea typeface="+mn-ea"/>
          <a:cs typeface="+mn-cs"/>
        </a:defRPr>
      </a:lvl2pPr>
      <a:lvl3pPr marL="829178">
        <a:defRPr>
          <a:latin typeface="+mn-lt"/>
          <a:ea typeface="+mn-ea"/>
          <a:cs typeface="+mn-cs"/>
        </a:defRPr>
      </a:lvl3pPr>
      <a:lvl4pPr marL="1243767">
        <a:defRPr>
          <a:latin typeface="+mn-lt"/>
          <a:ea typeface="+mn-ea"/>
          <a:cs typeface="+mn-cs"/>
        </a:defRPr>
      </a:lvl4pPr>
      <a:lvl5pPr marL="1658356">
        <a:defRPr>
          <a:latin typeface="+mn-lt"/>
          <a:ea typeface="+mn-ea"/>
          <a:cs typeface="+mn-cs"/>
        </a:defRPr>
      </a:lvl5pPr>
      <a:lvl6pPr marL="2072945">
        <a:defRPr>
          <a:latin typeface="+mn-lt"/>
          <a:ea typeface="+mn-ea"/>
          <a:cs typeface="+mn-cs"/>
        </a:defRPr>
      </a:lvl6pPr>
      <a:lvl7pPr marL="2487534">
        <a:defRPr>
          <a:latin typeface="+mn-lt"/>
          <a:ea typeface="+mn-ea"/>
          <a:cs typeface="+mn-cs"/>
        </a:defRPr>
      </a:lvl7pPr>
      <a:lvl8pPr marL="2902123">
        <a:defRPr>
          <a:latin typeface="+mn-lt"/>
          <a:ea typeface="+mn-ea"/>
          <a:cs typeface="+mn-cs"/>
        </a:defRPr>
      </a:lvl8pPr>
      <a:lvl9pPr marL="331671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1.jp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1.jp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5.pn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jpeg"/><Relationship Id="rId7"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5.png"/><Relationship Id="rId4" Type="http://schemas.openxmlformats.org/officeDocument/2006/relationships/image" Target="../media/image4.jpe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3.jpeg"/><Relationship Id="rId7" Type="http://schemas.openxmlformats.org/officeDocument/2006/relationships/image" Target="../media/image14.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5.png"/><Relationship Id="rId10" Type="http://schemas.openxmlformats.org/officeDocument/2006/relationships/image" Target="../media/image17.png"/><Relationship Id="rId4" Type="http://schemas.openxmlformats.org/officeDocument/2006/relationships/image" Target="../media/image4.jpeg"/><Relationship Id="rId9" Type="http://schemas.openxmlformats.org/officeDocument/2006/relationships/image" Target="../media/image16.png"/></Relationships>
</file>

<file path=ppt/slides/_rels/slide7.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3.jpeg"/><Relationship Id="rId7" Type="http://schemas.openxmlformats.org/officeDocument/2006/relationships/image" Target="../media/image20.png"/><Relationship Id="rId12" Type="http://schemas.openxmlformats.org/officeDocument/2006/relationships/image" Target="../media/image2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5.png"/><Relationship Id="rId10" Type="http://schemas.openxmlformats.org/officeDocument/2006/relationships/image" Target="../media/image23.png"/><Relationship Id="rId4" Type="http://schemas.openxmlformats.org/officeDocument/2006/relationships/image" Target="../media/image4.jpeg"/><Relationship Id="rId9"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a:grpSpLocks noChangeAspect="1"/>
          </p:cNvGrpSpPr>
          <p:nvPr/>
        </p:nvGrpSpPr>
        <p:grpSpPr>
          <a:xfrm>
            <a:off x="7555864" y="93629"/>
            <a:ext cx="4349533" cy="900000"/>
            <a:chOff x="8161655" y="220027"/>
            <a:chExt cx="2955290" cy="611505"/>
          </a:xfrm>
        </p:grpSpPr>
        <p:pic>
          <p:nvPicPr>
            <p:cNvPr id="4" name="Picture 3" descr="C:\Users\Francis.Hyland\Desktop\PPL-EARTH.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95180" y="255587"/>
              <a:ext cx="1421765" cy="539750"/>
            </a:xfrm>
            <a:prstGeom prst="rect">
              <a:avLst/>
            </a:prstGeom>
            <a:noFill/>
            <a:ln>
              <a:noFill/>
            </a:ln>
          </p:spPr>
        </p:pic>
        <p:pic>
          <p:nvPicPr>
            <p:cNvPr id="5" name="Picture 4" descr="C:\Users\Francis.Hyland\AppData\Local\Microsoft\Windows\INetCache\Content.Word\eco-schools_cmyk.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1655" y="255587"/>
              <a:ext cx="518160" cy="539750"/>
            </a:xfrm>
            <a:prstGeom prst="rect">
              <a:avLst/>
            </a:prstGeom>
            <a:noFill/>
            <a:ln>
              <a:noFill/>
            </a:ln>
          </p:spPr>
        </p:pic>
        <p:pic>
          <p:nvPicPr>
            <p:cNvPr id="6" name="Picture 5" descr="C:\Users\Francis.Hyland\AppData\Local\Microsoft\Windows\INetCache\Content.Word\KBT_Master_Brand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28380" y="220027"/>
              <a:ext cx="1106170" cy="611505"/>
            </a:xfrm>
            <a:prstGeom prst="rect">
              <a:avLst/>
            </a:prstGeom>
            <a:noFill/>
            <a:ln>
              <a:noFill/>
            </a:ln>
          </p:spPr>
        </p:pic>
      </p:grpSp>
      <p:sp>
        <p:nvSpPr>
          <p:cNvPr id="8" name="object 5"/>
          <p:cNvSpPr>
            <a:spLocks noChangeAspect="1"/>
          </p:cNvSpPr>
          <p:nvPr/>
        </p:nvSpPr>
        <p:spPr>
          <a:xfrm>
            <a:off x="0" y="4853355"/>
            <a:ext cx="12196210" cy="2004646"/>
          </a:xfrm>
          <a:prstGeom prst="rect">
            <a:avLst/>
          </a:prstGeom>
          <a:blipFill>
            <a:blip r:embed="rId5"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40548" y="1137032"/>
            <a:ext cx="3195647" cy="3326698"/>
          </a:xfrm>
          <a:prstGeom prst="rect">
            <a:avLst/>
          </a:prstGeom>
        </p:spPr>
      </p:pic>
      <p:sp>
        <p:nvSpPr>
          <p:cNvPr id="10" name="TextBox 9"/>
          <p:cNvSpPr txBox="1"/>
          <p:nvPr/>
        </p:nvSpPr>
        <p:spPr>
          <a:xfrm>
            <a:off x="3137971" y="4520639"/>
            <a:ext cx="6400800" cy="1200329"/>
          </a:xfrm>
          <a:prstGeom prst="rect">
            <a:avLst/>
          </a:prstGeom>
          <a:noFill/>
        </p:spPr>
        <p:txBody>
          <a:bodyPr wrap="square" rtlCol="0">
            <a:spAutoFit/>
          </a:bodyPr>
          <a:lstStyle/>
          <a:p>
            <a:pPr algn="ctr"/>
            <a:r>
              <a:rPr lang="en-US" sz="3600" dirty="0">
                <a:solidFill>
                  <a:srgbClr val="575756"/>
                </a:solidFill>
                <a:latin typeface="Arial Black" panose="020B0A04020102020204" pitchFamily="34" charset="0"/>
              </a:rPr>
              <a:t>Assembly PowerPoint </a:t>
            </a:r>
            <a:br>
              <a:rPr lang="en-US" sz="3600" dirty="0">
                <a:solidFill>
                  <a:srgbClr val="575756"/>
                </a:solidFill>
                <a:latin typeface="Arial Black" panose="020B0A04020102020204" pitchFamily="34" charset="0"/>
              </a:rPr>
            </a:br>
            <a:r>
              <a:rPr lang="en-US" sz="3600" dirty="0">
                <a:solidFill>
                  <a:srgbClr val="575756"/>
                </a:solidFill>
                <a:latin typeface="Arial Black" panose="020B0A04020102020204" pitchFamily="34" charset="0"/>
              </a:rPr>
              <a:t>2021-2022</a:t>
            </a:r>
            <a:endParaRPr lang="en-GB" sz="3600" dirty="0">
              <a:solidFill>
                <a:srgbClr val="575756"/>
              </a:solidFill>
              <a:latin typeface="Arial Black" panose="020B0A04020102020204" pitchFamily="34" charset="0"/>
            </a:endParaRPr>
          </a:p>
        </p:txBody>
      </p:sp>
    </p:spTree>
    <p:extLst>
      <p:ext uri="{BB962C8B-B14F-4D97-AF65-F5344CB8AC3E}">
        <p14:creationId xmlns:p14="http://schemas.microsoft.com/office/powerpoint/2010/main" val="2226871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a:grpSpLocks noChangeAspect="1"/>
          </p:cNvGrpSpPr>
          <p:nvPr/>
        </p:nvGrpSpPr>
        <p:grpSpPr>
          <a:xfrm>
            <a:off x="7555864" y="93629"/>
            <a:ext cx="4349533" cy="900000"/>
            <a:chOff x="8161655" y="220027"/>
            <a:chExt cx="2955290" cy="611505"/>
          </a:xfrm>
        </p:grpSpPr>
        <p:pic>
          <p:nvPicPr>
            <p:cNvPr id="4" name="Picture 3" descr="C:\Users\Francis.Hyland\Desktop\PPL-EARTH.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95180" y="255587"/>
              <a:ext cx="1421765" cy="539750"/>
            </a:xfrm>
            <a:prstGeom prst="rect">
              <a:avLst/>
            </a:prstGeom>
            <a:noFill/>
            <a:ln>
              <a:noFill/>
            </a:ln>
          </p:spPr>
        </p:pic>
        <p:pic>
          <p:nvPicPr>
            <p:cNvPr id="5" name="Picture 4" descr="C:\Users\Francis.Hyland\AppData\Local\Microsoft\Windows\INetCache\Content.Word\eco-schools_cmyk.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1655" y="255587"/>
              <a:ext cx="518160" cy="539750"/>
            </a:xfrm>
            <a:prstGeom prst="rect">
              <a:avLst/>
            </a:prstGeom>
            <a:noFill/>
            <a:ln>
              <a:noFill/>
            </a:ln>
          </p:spPr>
        </p:pic>
        <p:pic>
          <p:nvPicPr>
            <p:cNvPr id="6" name="Picture 5" descr="C:\Users\Francis.Hyland\AppData\Local\Microsoft\Windows\INetCache\Content.Word\KBT_Master_Brand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28380" y="220027"/>
              <a:ext cx="1106170" cy="611505"/>
            </a:xfrm>
            <a:prstGeom prst="rect">
              <a:avLst/>
            </a:prstGeom>
            <a:noFill/>
            <a:ln>
              <a:noFill/>
            </a:ln>
          </p:spPr>
        </p:pic>
      </p:grpSp>
      <p:sp>
        <p:nvSpPr>
          <p:cNvPr id="8" name="object 5"/>
          <p:cNvSpPr>
            <a:spLocks noChangeAspect="1"/>
          </p:cNvSpPr>
          <p:nvPr/>
        </p:nvSpPr>
        <p:spPr>
          <a:xfrm>
            <a:off x="0" y="4853355"/>
            <a:ext cx="12196210" cy="2004646"/>
          </a:xfrm>
          <a:prstGeom prst="rect">
            <a:avLst/>
          </a:prstGeom>
          <a:blipFill>
            <a:blip r:embed="rId5"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12" name="TextBox 11"/>
          <p:cNvSpPr txBox="1"/>
          <p:nvPr/>
        </p:nvSpPr>
        <p:spPr>
          <a:xfrm>
            <a:off x="291936" y="269032"/>
            <a:ext cx="7263928" cy="646331"/>
          </a:xfrm>
          <a:prstGeom prst="rect">
            <a:avLst/>
          </a:prstGeom>
          <a:noFill/>
        </p:spPr>
        <p:txBody>
          <a:bodyPr wrap="square" rtlCol="0">
            <a:spAutoFit/>
          </a:bodyPr>
          <a:lstStyle/>
          <a:p>
            <a:r>
              <a:rPr lang="en-US" sz="3600" dirty="0">
                <a:solidFill>
                  <a:srgbClr val="575756"/>
                </a:solidFill>
                <a:latin typeface="Arial Black" panose="020B0A04020102020204" pitchFamily="34" charset="0"/>
              </a:rPr>
              <a:t>What is Eco-Schools?</a:t>
            </a:r>
            <a:endParaRPr lang="en-GB" sz="3600" dirty="0">
              <a:solidFill>
                <a:srgbClr val="575756"/>
              </a:solidFill>
              <a:latin typeface="Arial Black" panose="020B0A04020102020204" pitchFamily="34" charset="0"/>
            </a:endParaRPr>
          </a:p>
        </p:txBody>
      </p:sp>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9149" y="859791"/>
            <a:ext cx="5419696" cy="4754880"/>
          </a:xfrm>
          <a:prstGeom prst="rect">
            <a:avLst/>
          </a:prstGeom>
        </p:spPr>
      </p:pic>
      <p:sp>
        <p:nvSpPr>
          <p:cNvPr id="14" name="TextBox 13"/>
          <p:cNvSpPr txBox="1"/>
          <p:nvPr/>
        </p:nvSpPr>
        <p:spPr>
          <a:xfrm>
            <a:off x="4923444" y="989961"/>
            <a:ext cx="6981953" cy="3139321"/>
          </a:xfrm>
          <a:prstGeom prst="rect">
            <a:avLst/>
          </a:prstGeom>
          <a:noFill/>
        </p:spPr>
        <p:txBody>
          <a:bodyPr wrap="square" rtlCol="0">
            <a:spAutoFit/>
          </a:bodyPr>
          <a:lstStyle/>
          <a:p>
            <a:r>
              <a:rPr lang="en-US" dirty="0">
                <a:solidFill>
                  <a:srgbClr val="575756"/>
                </a:solidFill>
                <a:latin typeface="Arial Black" panose="020B0A04020102020204" pitchFamily="34" charset="0"/>
              </a:rPr>
              <a:t>Eco-Schools is Seven Steps designed to put young people like yourselves in control of environmental action in your school, local community and beyond! </a:t>
            </a:r>
          </a:p>
          <a:p>
            <a:endParaRPr lang="en-US" dirty="0">
              <a:solidFill>
                <a:srgbClr val="575756"/>
              </a:solidFill>
              <a:latin typeface="Arial Black" panose="020B0A04020102020204" pitchFamily="34" charset="0"/>
            </a:endParaRPr>
          </a:p>
          <a:p>
            <a:r>
              <a:rPr lang="en-US">
                <a:solidFill>
                  <a:srgbClr val="575756"/>
                </a:solidFill>
                <a:latin typeface="Arial Black" panose="020B0A04020102020204" pitchFamily="34" charset="0"/>
              </a:rPr>
              <a:t>When you </a:t>
            </a:r>
            <a:r>
              <a:rPr lang="en-US" dirty="0">
                <a:solidFill>
                  <a:srgbClr val="575756"/>
                </a:solidFill>
                <a:latin typeface="Arial Black" panose="020B0A04020102020204" pitchFamily="34" charset="0"/>
              </a:rPr>
              <a:t>have worked through each of the </a:t>
            </a:r>
            <a:br>
              <a:rPr lang="en-US" dirty="0">
                <a:solidFill>
                  <a:srgbClr val="575756"/>
                </a:solidFill>
                <a:latin typeface="Arial Black" panose="020B0A04020102020204" pitchFamily="34" charset="0"/>
              </a:rPr>
            </a:br>
            <a:r>
              <a:rPr lang="en-US" dirty="0">
                <a:solidFill>
                  <a:srgbClr val="575756"/>
                </a:solidFill>
                <a:latin typeface="Arial Black" panose="020B0A04020102020204" pitchFamily="34" charset="0"/>
              </a:rPr>
              <a:t>Eco-Schools Seven Steps you can apply for an </a:t>
            </a:r>
            <a:br>
              <a:rPr lang="en-US" dirty="0">
                <a:solidFill>
                  <a:srgbClr val="575756"/>
                </a:solidFill>
                <a:latin typeface="Arial Black" panose="020B0A04020102020204" pitchFamily="34" charset="0"/>
              </a:rPr>
            </a:br>
            <a:r>
              <a:rPr lang="en-US" dirty="0">
                <a:solidFill>
                  <a:srgbClr val="575756"/>
                </a:solidFill>
                <a:latin typeface="Arial Black" panose="020B0A04020102020204" pitchFamily="34" charset="0"/>
              </a:rPr>
              <a:t>Eco-Schools Green Flag Award, this tells the world how awesome our school is at protecting the planet! </a:t>
            </a:r>
          </a:p>
          <a:p>
            <a:endParaRPr lang="en-US" dirty="0">
              <a:solidFill>
                <a:srgbClr val="575756"/>
              </a:solidFill>
              <a:latin typeface="Arial Black" panose="020B0A04020102020204" pitchFamily="34" charset="0"/>
            </a:endParaRPr>
          </a:p>
          <a:p>
            <a:r>
              <a:rPr lang="en-US" dirty="0">
                <a:solidFill>
                  <a:srgbClr val="575756"/>
                </a:solidFill>
                <a:latin typeface="Arial Black" panose="020B0A04020102020204" pitchFamily="34" charset="0"/>
              </a:rPr>
              <a:t>By the way, Eco-Schools is over 25 years old and schools in 70 countries take part in the </a:t>
            </a:r>
            <a:r>
              <a:rPr lang="en-US" dirty="0" err="1">
                <a:solidFill>
                  <a:srgbClr val="575756"/>
                </a:solidFill>
                <a:latin typeface="Arial Black" panose="020B0A04020102020204" pitchFamily="34" charset="0"/>
              </a:rPr>
              <a:t>programme</a:t>
            </a:r>
            <a:r>
              <a:rPr lang="en-US" dirty="0">
                <a:solidFill>
                  <a:srgbClr val="575756"/>
                </a:solidFill>
                <a:latin typeface="Arial Black" panose="020B0A04020102020204" pitchFamily="34" charset="0"/>
              </a:rPr>
              <a:t>!</a:t>
            </a:r>
            <a:endParaRPr lang="en-GB" dirty="0">
              <a:solidFill>
                <a:srgbClr val="575756"/>
              </a:solidFill>
              <a:latin typeface="Arial Black" panose="020B0A04020102020204" pitchFamily="34" charset="0"/>
            </a:endParaRPr>
          </a:p>
        </p:txBody>
      </p:sp>
      <p:sp>
        <p:nvSpPr>
          <p:cNvPr id="15" name="TextBox 14"/>
          <p:cNvSpPr txBox="1"/>
          <p:nvPr/>
        </p:nvSpPr>
        <p:spPr>
          <a:xfrm>
            <a:off x="4100606" y="4306652"/>
            <a:ext cx="7804791" cy="646331"/>
          </a:xfrm>
          <a:prstGeom prst="rect">
            <a:avLst/>
          </a:prstGeom>
          <a:noFill/>
        </p:spPr>
        <p:txBody>
          <a:bodyPr wrap="square" rtlCol="0">
            <a:spAutoFit/>
          </a:bodyPr>
          <a:lstStyle/>
          <a:p>
            <a:r>
              <a:rPr lang="en-US" dirty="0">
                <a:solidFill>
                  <a:srgbClr val="6BA439"/>
                </a:solidFill>
                <a:latin typeface="Arial Black" panose="020B0A04020102020204" pitchFamily="34" charset="0"/>
              </a:rPr>
              <a:t>Quick Question: Why do you think it is important for young people to be involved in Environmental Action? </a:t>
            </a:r>
            <a:endParaRPr lang="en-GB" dirty="0">
              <a:solidFill>
                <a:srgbClr val="6BA439"/>
              </a:solidFill>
              <a:latin typeface="Arial Black" panose="020B0A04020102020204" pitchFamily="34" charset="0"/>
            </a:endParaRPr>
          </a:p>
        </p:txBody>
      </p:sp>
    </p:spTree>
    <p:extLst>
      <p:ext uri="{BB962C8B-B14F-4D97-AF65-F5344CB8AC3E}">
        <p14:creationId xmlns:p14="http://schemas.microsoft.com/office/powerpoint/2010/main" val="1004433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5"/>
          <p:cNvSpPr>
            <a:spLocks noChangeAspect="1"/>
          </p:cNvSpPr>
          <p:nvPr/>
        </p:nvSpPr>
        <p:spPr>
          <a:xfrm>
            <a:off x="0" y="4853355"/>
            <a:ext cx="12196210" cy="2004646"/>
          </a:xfrm>
          <a:prstGeom prst="rect">
            <a:avLst/>
          </a:prstGeom>
          <a:blipFill>
            <a:blip r:embed="rId2"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grpSp>
        <p:nvGrpSpPr>
          <p:cNvPr id="7" name="Group 6"/>
          <p:cNvGrpSpPr>
            <a:grpSpLocks noChangeAspect="1"/>
          </p:cNvGrpSpPr>
          <p:nvPr/>
        </p:nvGrpSpPr>
        <p:grpSpPr>
          <a:xfrm>
            <a:off x="7555864" y="93629"/>
            <a:ext cx="4349533" cy="900000"/>
            <a:chOff x="8161655" y="220027"/>
            <a:chExt cx="2955290" cy="611505"/>
          </a:xfrm>
        </p:grpSpPr>
        <p:pic>
          <p:nvPicPr>
            <p:cNvPr id="4" name="Picture 3" descr="C:\Users\Francis.Hyland\Desktop\PPL-EARTH.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95180" y="255587"/>
              <a:ext cx="1421765" cy="539750"/>
            </a:xfrm>
            <a:prstGeom prst="rect">
              <a:avLst/>
            </a:prstGeom>
            <a:noFill/>
            <a:ln>
              <a:noFill/>
            </a:ln>
          </p:spPr>
        </p:pic>
        <p:pic>
          <p:nvPicPr>
            <p:cNvPr id="5" name="Picture 4" descr="C:\Users\Francis.Hyland\AppData\Local\Microsoft\Windows\INetCache\Content.Word\eco-schools_cmyk.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1655" y="255587"/>
              <a:ext cx="518160" cy="539750"/>
            </a:xfrm>
            <a:prstGeom prst="rect">
              <a:avLst/>
            </a:prstGeom>
            <a:noFill/>
            <a:ln>
              <a:noFill/>
            </a:ln>
          </p:spPr>
        </p:pic>
        <p:pic>
          <p:nvPicPr>
            <p:cNvPr id="6" name="Picture 5" descr="C:\Users\Francis.Hyland\AppData\Local\Microsoft\Windows\INetCache\Content.Word\KBT_Master_Brand_RGB.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28380" y="220027"/>
              <a:ext cx="1106170" cy="611505"/>
            </a:xfrm>
            <a:prstGeom prst="rect">
              <a:avLst/>
            </a:prstGeom>
            <a:noFill/>
            <a:ln>
              <a:noFill/>
            </a:ln>
          </p:spPr>
        </p:pic>
      </p:grpSp>
      <p:sp>
        <p:nvSpPr>
          <p:cNvPr id="9" name="TextBox 8"/>
          <p:cNvSpPr txBox="1"/>
          <p:nvPr/>
        </p:nvSpPr>
        <p:spPr>
          <a:xfrm>
            <a:off x="291936" y="145965"/>
            <a:ext cx="7263928" cy="1200329"/>
          </a:xfrm>
          <a:prstGeom prst="rect">
            <a:avLst/>
          </a:prstGeom>
          <a:noFill/>
        </p:spPr>
        <p:txBody>
          <a:bodyPr wrap="square" rtlCol="0">
            <a:spAutoFit/>
          </a:bodyPr>
          <a:lstStyle/>
          <a:p>
            <a:r>
              <a:rPr lang="en-US" sz="3600" dirty="0">
                <a:solidFill>
                  <a:srgbClr val="575756"/>
                </a:solidFill>
                <a:latin typeface="Arial Black" panose="020B0A04020102020204" pitchFamily="34" charset="0"/>
              </a:rPr>
              <a:t>Why should young people be involved?</a:t>
            </a:r>
            <a:endParaRPr lang="en-GB" sz="3600" dirty="0">
              <a:solidFill>
                <a:srgbClr val="575756"/>
              </a:solidFill>
              <a:latin typeface="Arial Black" panose="020B0A04020102020204" pitchFamily="34" charset="0"/>
            </a:endParaRPr>
          </a:p>
        </p:txBody>
      </p:sp>
      <p:sp>
        <p:nvSpPr>
          <p:cNvPr id="11" name="TextBox 10"/>
          <p:cNvSpPr txBox="1"/>
          <p:nvPr/>
        </p:nvSpPr>
        <p:spPr>
          <a:xfrm>
            <a:off x="291936" y="1670429"/>
            <a:ext cx="6981953" cy="3139321"/>
          </a:xfrm>
          <a:prstGeom prst="rect">
            <a:avLst/>
          </a:prstGeom>
          <a:noFill/>
        </p:spPr>
        <p:txBody>
          <a:bodyPr wrap="square" rtlCol="0">
            <a:spAutoFit/>
          </a:bodyPr>
          <a:lstStyle/>
          <a:p>
            <a:r>
              <a:rPr lang="en-US" dirty="0">
                <a:solidFill>
                  <a:srgbClr val="575756"/>
                </a:solidFill>
                <a:latin typeface="Arial Black" panose="020B0A04020102020204" pitchFamily="34" charset="0"/>
              </a:rPr>
              <a:t>Here are some of the reasons Eco-Schools think it is important to involve young people in environmentalism:</a:t>
            </a:r>
          </a:p>
          <a:p>
            <a:pPr marL="342900" indent="-342900">
              <a:buFont typeface="Arial" panose="020B0604020202020204" pitchFamily="34" charset="0"/>
              <a:buChar char="•"/>
            </a:pPr>
            <a:r>
              <a:rPr lang="en-US" dirty="0">
                <a:solidFill>
                  <a:srgbClr val="575756"/>
                </a:solidFill>
                <a:latin typeface="Arial Black" panose="020B0A04020102020204" pitchFamily="34" charset="0"/>
              </a:rPr>
              <a:t>Young people have fantastic ideas for environmental projects.</a:t>
            </a:r>
          </a:p>
          <a:p>
            <a:pPr marL="342900" indent="-342900">
              <a:buFont typeface="Arial" panose="020B0604020202020204" pitchFamily="34" charset="0"/>
              <a:buChar char="•"/>
            </a:pPr>
            <a:r>
              <a:rPr lang="en-US" dirty="0">
                <a:solidFill>
                  <a:srgbClr val="575756"/>
                </a:solidFill>
                <a:latin typeface="Arial Black" panose="020B0A04020102020204" pitchFamily="34" charset="0"/>
              </a:rPr>
              <a:t>Environmental action is fun and rewarding.</a:t>
            </a:r>
          </a:p>
          <a:p>
            <a:pPr marL="342900" indent="-342900">
              <a:buFont typeface="Arial" panose="020B0604020202020204" pitchFamily="34" charset="0"/>
              <a:buChar char="•"/>
            </a:pPr>
            <a:r>
              <a:rPr lang="en-US" dirty="0">
                <a:solidFill>
                  <a:srgbClr val="575756"/>
                </a:solidFill>
                <a:latin typeface="Arial Black" panose="020B0A04020102020204" pitchFamily="34" charset="0"/>
              </a:rPr>
              <a:t>If we want to protect our planet, we need everyone’s help.</a:t>
            </a:r>
          </a:p>
          <a:p>
            <a:pPr marL="342900" indent="-342900">
              <a:buFont typeface="Arial" panose="020B0604020202020204" pitchFamily="34" charset="0"/>
              <a:buChar char="•"/>
            </a:pPr>
            <a:r>
              <a:rPr lang="en-US" dirty="0">
                <a:solidFill>
                  <a:srgbClr val="575756"/>
                </a:solidFill>
                <a:latin typeface="Arial Black" panose="020B0A04020102020204" pitchFamily="34" charset="0"/>
              </a:rPr>
              <a:t>It can help provide young people with confidence and teach them new skills.</a:t>
            </a:r>
          </a:p>
          <a:p>
            <a:pPr marL="342900" indent="-342900">
              <a:buFont typeface="Arial" panose="020B0604020202020204" pitchFamily="34" charset="0"/>
              <a:buChar char="•"/>
            </a:pPr>
            <a:r>
              <a:rPr lang="en-US" dirty="0">
                <a:solidFill>
                  <a:srgbClr val="575756"/>
                </a:solidFill>
                <a:latin typeface="Arial Black" panose="020B0A04020102020204" pitchFamily="34" charset="0"/>
              </a:rPr>
              <a:t>Young people can make a huge difference.</a:t>
            </a:r>
            <a:endParaRPr lang="en-GB" dirty="0">
              <a:solidFill>
                <a:srgbClr val="575756"/>
              </a:solidFill>
              <a:latin typeface="Arial Black" panose="020B0A04020102020204" pitchFamily="34" charset="0"/>
            </a:endParaRPr>
          </a:p>
        </p:txBody>
      </p:sp>
      <p:grpSp>
        <p:nvGrpSpPr>
          <p:cNvPr id="3" name="Group 2"/>
          <p:cNvGrpSpPr/>
          <p:nvPr/>
        </p:nvGrpSpPr>
        <p:grpSpPr>
          <a:xfrm>
            <a:off x="7808584" y="1346294"/>
            <a:ext cx="2496427" cy="4572001"/>
            <a:chOff x="7937172" y="1393370"/>
            <a:chExt cx="2496427" cy="4572001"/>
          </a:xfrm>
        </p:grpSpPr>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37172" y="1393370"/>
              <a:ext cx="2496427" cy="4572001"/>
            </a:xfrm>
            <a:prstGeom prst="rect">
              <a:avLst/>
            </a:prstGeom>
          </p:spPr>
        </p:pic>
        <p:sp>
          <p:nvSpPr>
            <p:cNvPr id="12" name="TextBox 11"/>
            <p:cNvSpPr txBox="1"/>
            <p:nvPr/>
          </p:nvSpPr>
          <p:spPr>
            <a:xfrm>
              <a:off x="8850730" y="3745281"/>
              <a:ext cx="542561" cy="215444"/>
            </a:xfrm>
            <a:prstGeom prst="rect">
              <a:avLst/>
            </a:prstGeom>
            <a:noFill/>
          </p:spPr>
          <p:txBody>
            <a:bodyPr wrap="square" rtlCol="0">
              <a:spAutoFit/>
            </a:bodyPr>
            <a:lstStyle/>
            <a:p>
              <a:r>
                <a:rPr lang="en-US" sz="100" dirty="0">
                  <a:solidFill>
                    <a:srgbClr val="575756"/>
                  </a:solidFill>
                  <a:latin typeface="Arial Black" panose="020B0A04020102020204" pitchFamily="34" charset="0"/>
                </a:rPr>
                <a:t>Young people have fantastic ideas for environmental projects.</a:t>
              </a:r>
            </a:p>
            <a:p>
              <a:r>
                <a:rPr lang="en-US" sz="100" dirty="0">
                  <a:solidFill>
                    <a:srgbClr val="575756"/>
                  </a:solidFill>
                  <a:latin typeface="Arial Black" panose="020B0A04020102020204" pitchFamily="34" charset="0"/>
                </a:rPr>
                <a:t>Environmental action is fun.</a:t>
              </a:r>
            </a:p>
            <a:p>
              <a:r>
                <a:rPr lang="en-US" sz="100" dirty="0">
                  <a:solidFill>
                    <a:srgbClr val="575756"/>
                  </a:solidFill>
                  <a:latin typeface="Arial Black" panose="020B0A04020102020204" pitchFamily="34" charset="0"/>
                </a:rPr>
                <a:t>If we want to protect our planet, we need everyone’s help.</a:t>
              </a:r>
            </a:p>
            <a:p>
              <a:r>
                <a:rPr lang="en-US" sz="100" dirty="0">
                  <a:solidFill>
                    <a:srgbClr val="575756"/>
                  </a:solidFill>
                  <a:latin typeface="Arial Black" panose="020B0A04020102020204" pitchFamily="34" charset="0"/>
                </a:rPr>
                <a:t>It can help give young people confidence and teach them new skills.</a:t>
              </a:r>
            </a:p>
            <a:p>
              <a:r>
                <a:rPr lang="en-US" sz="100" dirty="0">
                  <a:solidFill>
                    <a:srgbClr val="575756"/>
                  </a:solidFill>
                  <a:latin typeface="Arial Black" panose="020B0A04020102020204" pitchFamily="34" charset="0"/>
                </a:rPr>
                <a:t>Young people can make a huge difference.</a:t>
              </a:r>
              <a:endParaRPr lang="en-GB" sz="100" dirty="0">
                <a:solidFill>
                  <a:srgbClr val="575756"/>
                </a:solidFill>
                <a:latin typeface="Arial Black" panose="020B0A04020102020204" pitchFamily="34" charset="0"/>
              </a:endParaRPr>
            </a:p>
          </p:txBody>
        </p:sp>
      </p:grpSp>
    </p:spTree>
    <p:extLst>
      <p:ext uri="{BB962C8B-B14F-4D97-AF65-F5344CB8AC3E}">
        <p14:creationId xmlns:p14="http://schemas.microsoft.com/office/powerpoint/2010/main" val="3768029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4316" y="1800954"/>
            <a:ext cx="3674024" cy="3223344"/>
          </a:xfrm>
          <a:prstGeom prst="rect">
            <a:avLst/>
          </a:prstGeom>
        </p:spPr>
      </p:pic>
      <p:sp>
        <p:nvSpPr>
          <p:cNvPr id="4" name="Right Arrow 3"/>
          <p:cNvSpPr/>
          <p:nvPr/>
        </p:nvSpPr>
        <p:spPr>
          <a:xfrm flipV="1">
            <a:off x="7241336" y="2617175"/>
            <a:ext cx="831273" cy="443346"/>
          </a:xfrm>
          <a:prstGeom prst="rightArrow">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575756"/>
              </a:solidFill>
            </a:endParaRPr>
          </a:p>
        </p:txBody>
      </p:sp>
      <p:sp>
        <p:nvSpPr>
          <p:cNvPr id="6" name="Right Arrow 5"/>
          <p:cNvSpPr/>
          <p:nvPr/>
        </p:nvSpPr>
        <p:spPr>
          <a:xfrm flipV="1">
            <a:off x="7241336" y="3450078"/>
            <a:ext cx="831273" cy="443346"/>
          </a:xfrm>
          <a:prstGeom prst="rightArrow">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Arrow 6"/>
          <p:cNvSpPr/>
          <p:nvPr/>
        </p:nvSpPr>
        <p:spPr>
          <a:xfrm rot="2700000" flipV="1">
            <a:off x="6895625" y="4499508"/>
            <a:ext cx="414000" cy="443346"/>
          </a:xfrm>
          <a:prstGeom prst="rightArrow">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ight Arrow 7"/>
          <p:cNvSpPr/>
          <p:nvPr/>
        </p:nvSpPr>
        <p:spPr>
          <a:xfrm rot="18900000" flipH="1" flipV="1">
            <a:off x="4587704" y="4499508"/>
            <a:ext cx="414000" cy="443346"/>
          </a:xfrm>
          <a:prstGeom prst="rightArrow">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ight Arrow 8"/>
          <p:cNvSpPr/>
          <p:nvPr/>
        </p:nvSpPr>
        <p:spPr>
          <a:xfrm flipH="1" flipV="1">
            <a:off x="3810047" y="3450078"/>
            <a:ext cx="831273" cy="443346"/>
          </a:xfrm>
          <a:prstGeom prst="rightArrow">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ight Arrow 9"/>
          <p:cNvSpPr/>
          <p:nvPr/>
        </p:nvSpPr>
        <p:spPr>
          <a:xfrm flipH="1" flipV="1">
            <a:off x="3810046" y="2617175"/>
            <a:ext cx="831273" cy="443346"/>
          </a:xfrm>
          <a:prstGeom prst="rightArrow">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10"/>
          <p:cNvSpPr/>
          <p:nvPr/>
        </p:nvSpPr>
        <p:spPr>
          <a:xfrm rot="16200000" flipV="1">
            <a:off x="5733578" y="1441359"/>
            <a:ext cx="415499" cy="443346"/>
          </a:xfrm>
          <a:prstGeom prst="rightArrow">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575756"/>
              </a:solidFill>
            </a:endParaRPr>
          </a:p>
        </p:txBody>
      </p:sp>
      <p:sp>
        <p:nvSpPr>
          <p:cNvPr id="12" name="Text Box 5"/>
          <p:cNvSpPr txBox="1">
            <a:spLocks noChangeArrowheads="1"/>
          </p:cNvSpPr>
          <p:nvPr/>
        </p:nvSpPr>
        <p:spPr bwMode="auto">
          <a:xfrm>
            <a:off x="2479966" y="788560"/>
            <a:ext cx="6922722" cy="897470"/>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dirty="0">
                <a:solidFill>
                  <a:srgbClr val="575756"/>
                </a:solidFill>
                <a:latin typeface="Arial Black" panose="020B0A04020102020204" pitchFamily="34" charset="0"/>
              </a:rPr>
              <a:t>Step 1: Eco-Committee, a group of young people and adults, who are responsible for all things Eco-Schools!</a:t>
            </a:r>
          </a:p>
        </p:txBody>
      </p:sp>
      <p:sp>
        <p:nvSpPr>
          <p:cNvPr id="13" name="Text Box 5"/>
          <p:cNvSpPr txBox="1">
            <a:spLocks noChangeArrowheads="1"/>
          </p:cNvSpPr>
          <p:nvPr/>
        </p:nvSpPr>
        <p:spPr bwMode="auto">
          <a:xfrm>
            <a:off x="8087685" y="1898047"/>
            <a:ext cx="4119391" cy="1125290"/>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dirty="0">
                <a:solidFill>
                  <a:srgbClr val="575756"/>
                </a:solidFill>
                <a:latin typeface="Arial Black" panose="020B0A04020102020204" pitchFamily="34" charset="0"/>
              </a:rPr>
              <a:t>Step 2: Environmental Review, to help find out what our school is doing well and what could be improved.</a:t>
            </a:r>
          </a:p>
        </p:txBody>
      </p:sp>
      <p:sp>
        <p:nvSpPr>
          <p:cNvPr id="14" name="Text Box 5"/>
          <p:cNvSpPr txBox="1">
            <a:spLocks noChangeArrowheads="1"/>
          </p:cNvSpPr>
          <p:nvPr/>
        </p:nvSpPr>
        <p:spPr bwMode="auto">
          <a:xfrm>
            <a:off x="8072609" y="3245667"/>
            <a:ext cx="4119391" cy="1602288"/>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dirty="0">
                <a:solidFill>
                  <a:srgbClr val="575756"/>
                </a:solidFill>
                <a:latin typeface="Arial Black" panose="020B0A04020102020204" pitchFamily="34" charset="0"/>
              </a:rPr>
              <a:t>Step 3: Action Plan, when the </a:t>
            </a:r>
            <a:br>
              <a:rPr lang="en-GB" altLang="en-US" dirty="0">
                <a:solidFill>
                  <a:srgbClr val="575756"/>
                </a:solidFill>
                <a:latin typeface="Arial Black" panose="020B0A04020102020204" pitchFamily="34" charset="0"/>
              </a:rPr>
            </a:br>
            <a:r>
              <a:rPr lang="en-GB" altLang="en-US" dirty="0">
                <a:solidFill>
                  <a:srgbClr val="575756"/>
                </a:solidFill>
                <a:latin typeface="Arial Black" panose="020B0A04020102020204" pitchFamily="34" charset="0"/>
              </a:rPr>
              <a:t>Eco-Committee decide what topics our school will work on and environmental projects we will complete.</a:t>
            </a:r>
          </a:p>
        </p:txBody>
      </p:sp>
      <p:sp>
        <p:nvSpPr>
          <p:cNvPr id="15" name="Text Box 5"/>
          <p:cNvSpPr txBox="1">
            <a:spLocks noChangeArrowheads="1"/>
          </p:cNvSpPr>
          <p:nvPr/>
        </p:nvSpPr>
        <p:spPr bwMode="auto">
          <a:xfrm>
            <a:off x="7241336" y="4835267"/>
            <a:ext cx="4950664" cy="119370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dirty="0">
                <a:solidFill>
                  <a:srgbClr val="575756"/>
                </a:solidFill>
                <a:latin typeface="Arial Black" panose="020B0A04020102020204" pitchFamily="34" charset="0"/>
              </a:rPr>
              <a:t>Step 4: Curriculum Links, our teachers will make sure you learn about important eco-issues during lessons.</a:t>
            </a:r>
          </a:p>
        </p:txBody>
      </p:sp>
      <p:sp>
        <p:nvSpPr>
          <p:cNvPr id="16" name="Text Box 5"/>
          <p:cNvSpPr txBox="1">
            <a:spLocks noChangeArrowheads="1"/>
          </p:cNvSpPr>
          <p:nvPr/>
        </p:nvSpPr>
        <p:spPr bwMode="auto">
          <a:xfrm>
            <a:off x="0" y="4829480"/>
            <a:ext cx="4641319" cy="1199489"/>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dirty="0">
                <a:solidFill>
                  <a:srgbClr val="575756"/>
                </a:solidFill>
                <a:latin typeface="Arial Black" panose="020B0A04020102020204" pitchFamily="34" charset="0"/>
              </a:rPr>
              <a:t>Step 5: Informing and Involving, our Eco-Committee will make sure our whole school is involved in protecting our planet.</a:t>
            </a:r>
          </a:p>
        </p:txBody>
      </p:sp>
      <p:sp>
        <p:nvSpPr>
          <p:cNvPr id="17" name="Text Box 5"/>
          <p:cNvSpPr txBox="1">
            <a:spLocks noChangeArrowheads="1"/>
          </p:cNvSpPr>
          <p:nvPr/>
        </p:nvSpPr>
        <p:spPr bwMode="auto">
          <a:xfrm>
            <a:off x="0" y="3245667"/>
            <a:ext cx="3810046" cy="1353964"/>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dirty="0">
                <a:solidFill>
                  <a:srgbClr val="575756"/>
                </a:solidFill>
                <a:latin typeface="Arial Black" panose="020B0A04020102020204" pitchFamily="34" charset="0"/>
              </a:rPr>
              <a:t>Step 6: Monitoring and Evaluation, checking whether the Action Plan is going well and making changes if it isn’t!</a:t>
            </a:r>
          </a:p>
        </p:txBody>
      </p:sp>
      <p:sp>
        <p:nvSpPr>
          <p:cNvPr id="18" name="Text Box 5"/>
          <p:cNvSpPr txBox="1">
            <a:spLocks noChangeArrowheads="1"/>
          </p:cNvSpPr>
          <p:nvPr/>
        </p:nvSpPr>
        <p:spPr bwMode="auto">
          <a:xfrm>
            <a:off x="-15075" y="2042997"/>
            <a:ext cx="3810046" cy="835391"/>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dirty="0">
                <a:solidFill>
                  <a:srgbClr val="575756"/>
                </a:solidFill>
                <a:latin typeface="Arial Black" panose="020B0A04020102020204" pitchFamily="34" charset="0"/>
              </a:rPr>
              <a:t>Step 7: Eco-Code, a whole school promise to keep protecting our planet.</a:t>
            </a:r>
          </a:p>
        </p:txBody>
      </p:sp>
      <p:sp>
        <p:nvSpPr>
          <p:cNvPr id="19" name="TextBox 18"/>
          <p:cNvSpPr txBox="1"/>
          <p:nvPr/>
        </p:nvSpPr>
        <p:spPr>
          <a:xfrm>
            <a:off x="132156" y="330513"/>
            <a:ext cx="11927687" cy="400110"/>
          </a:xfrm>
          <a:prstGeom prst="rect">
            <a:avLst/>
          </a:prstGeom>
          <a:solidFill>
            <a:schemeClr val="bg1"/>
          </a:solidFill>
        </p:spPr>
        <p:txBody>
          <a:bodyPr wrap="square" rtlCol="0">
            <a:spAutoFit/>
          </a:bodyPr>
          <a:lstStyle/>
          <a:p>
            <a:pPr algn="ctr"/>
            <a:r>
              <a:rPr lang="en-US" sz="2000" dirty="0">
                <a:solidFill>
                  <a:srgbClr val="6BA439"/>
                </a:solidFill>
                <a:latin typeface="Arial Black" panose="020B0A04020102020204" pitchFamily="34" charset="0"/>
              </a:rPr>
              <a:t>The Seven Steps - they usually take a whole school year to work through! </a:t>
            </a:r>
            <a:endParaRPr lang="en-GB" sz="2000" dirty="0">
              <a:solidFill>
                <a:srgbClr val="6BA439"/>
              </a:solidFill>
              <a:latin typeface="Arial Black" panose="020B0A04020102020204" pitchFamily="34" charset="0"/>
            </a:endParaRPr>
          </a:p>
        </p:txBody>
      </p:sp>
      <p:sp>
        <p:nvSpPr>
          <p:cNvPr id="21" name="TextBox 20"/>
          <p:cNvSpPr txBox="1"/>
          <p:nvPr/>
        </p:nvSpPr>
        <p:spPr>
          <a:xfrm>
            <a:off x="132155" y="6126591"/>
            <a:ext cx="11927688" cy="400110"/>
          </a:xfrm>
          <a:prstGeom prst="rect">
            <a:avLst/>
          </a:prstGeom>
          <a:solidFill>
            <a:schemeClr val="bg1"/>
          </a:solidFill>
        </p:spPr>
        <p:txBody>
          <a:bodyPr wrap="square" rtlCol="0">
            <a:spAutoFit/>
          </a:bodyPr>
          <a:lstStyle/>
          <a:p>
            <a:pPr algn="ctr"/>
            <a:r>
              <a:rPr lang="en-US" sz="2000" dirty="0">
                <a:solidFill>
                  <a:srgbClr val="6BA439"/>
                </a:solidFill>
                <a:latin typeface="Arial Black" panose="020B0A04020102020204" pitchFamily="34" charset="0"/>
              </a:rPr>
              <a:t>Quick Question: Would any of you like to be on our school’s Eco-Committee?</a:t>
            </a:r>
            <a:endParaRPr lang="en-GB" sz="2000" dirty="0">
              <a:solidFill>
                <a:srgbClr val="6BA439"/>
              </a:solidFill>
              <a:latin typeface="Arial Black" panose="020B0A04020102020204" pitchFamily="34" charset="0"/>
            </a:endParaRPr>
          </a:p>
        </p:txBody>
      </p:sp>
    </p:spTree>
    <p:extLst>
      <p:ext uri="{BB962C8B-B14F-4D97-AF65-F5344CB8AC3E}">
        <p14:creationId xmlns:p14="http://schemas.microsoft.com/office/powerpoint/2010/main" val="105918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p:bldP spid="13" grpId="0"/>
      <p:bldP spid="14" grpId="0"/>
      <p:bldP spid="15" grpId="0"/>
      <p:bldP spid="16" grpId="0"/>
      <p:bldP spid="17" grpId="0"/>
      <p:bldP spid="18" grpId="0"/>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5"/>
          <p:cNvSpPr>
            <a:spLocks noChangeAspect="1"/>
          </p:cNvSpPr>
          <p:nvPr/>
        </p:nvSpPr>
        <p:spPr>
          <a:xfrm>
            <a:off x="0" y="4853355"/>
            <a:ext cx="12196210" cy="2004646"/>
          </a:xfrm>
          <a:prstGeom prst="rect">
            <a:avLst/>
          </a:prstGeom>
          <a:blipFill>
            <a:blip r:embed="rId2"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grpSp>
        <p:nvGrpSpPr>
          <p:cNvPr id="7" name="Group 6"/>
          <p:cNvGrpSpPr>
            <a:grpSpLocks noChangeAspect="1"/>
          </p:cNvGrpSpPr>
          <p:nvPr/>
        </p:nvGrpSpPr>
        <p:grpSpPr>
          <a:xfrm>
            <a:off x="7555864" y="93629"/>
            <a:ext cx="4349533" cy="900000"/>
            <a:chOff x="8161655" y="220027"/>
            <a:chExt cx="2955290" cy="611505"/>
          </a:xfrm>
        </p:grpSpPr>
        <p:pic>
          <p:nvPicPr>
            <p:cNvPr id="4" name="Picture 3" descr="C:\Users\Francis.Hyland\Desktop\PPL-EARTH.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95180" y="255587"/>
              <a:ext cx="1421765" cy="539750"/>
            </a:xfrm>
            <a:prstGeom prst="rect">
              <a:avLst/>
            </a:prstGeom>
            <a:noFill/>
            <a:ln>
              <a:noFill/>
            </a:ln>
          </p:spPr>
        </p:pic>
        <p:pic>
          <p:nvPicPr>
            <p:cNvPr id="5" name="Picture 4" descr="C:\Users\Francis.Hyland\AppData\Local\Microsoft\Windows\INetCache\Content.Word\eco-schools_cmyk.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1655" y="255587"/>
              <a:ext cx="518160" cy="539750"/>
            </a:xfrm>
            <a:prstGeom prst="rect">
              <a:avLst/>
            </a:prstGeom>
            <a:noFill/>
            <a:ln>
              <a:noFill/>
            </a:ln>
          </p:spPr>
        </p:pic>
        <p:pic>
          <p:nvPicPr>
            <p:cNvPr id="6" name="Picture 5" descr="C:\Users\Francis.Hyland\AppData\Local\Microsoft\Windows\INetCache\Content.Word\KBT_Master_Brand_RGB.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28380" y="220027"/>
              <a:ext cx="1106170" cy="611505"/>
            </a:xfrm>
            <a:prstGeom prst="rect">
              <a:avLst/>
            </a:prstGeom>
            <a:noFill/>
            <a:ln>
              <a:noFill/>
            </a:ln>
          </p:spPr>
        </p:pic>
      </p:grpSp>
      <p:sp>
        <p:nvSpPr>
          <p:cNvPr id="9" name="TextBox 8"/>
          <p:cNvSpPr txBox="1"/>
          <p:nvPr/>
        </p:nvSpPr>
        <p:spPr>
          <a:xfrm>
            <a:off x="291936" y="145965"/>
            <a:ext cx="7263928" cy="646331"/>
          </a:xfrm>
          <a:prstGeom prst="rect">
            <a:avLst/>
          </a:prstGeom>
          <a:noFill/>
        </p:spPr>
        <p:txBody>
          <a:bodyPr wrap="square" rtlCol="0">
            <a:spAutoFit/>
          </a:bodyPr>
          <a:lstStyle/>
          <a:p>
            <a:r>
              <a:rPr lang="en-US" sz="3600" dirty="0">
                <a:solidFill>
                  <a:srgbClr val="575756"/>
                </a:solidFill>
                <a:latin typeface="Arial Black" panose="020B0A04020102020204" pitchFamily="34" charset="0"/>
              </a:rPr>
              <a:t>The Ten Topics</a:t>
            </a:r>
            <a:endParaRPr lang="en-GB" sz="3600" dirty="0">
              <a:solidFill>
                <a:srgbClr val="575756"/>
              </a:solidFill>
              <a:latin typeface="Arial Black" panose="020B0A04020102020204" pitchFamily="34" charset="0"/>
            </a:endParaRPr>
          </a:p>
        </p:txBody>
      </p:sp>
      <p:sp>
        <p:nvSpPr>
          <p:cNvPr id="11" name="TextBox 10"/>
          <p:cNvSpPr txBox="1"/>
          <p:nvPr/>
        </p:nvSpPr>
        <p:spPr>
          <a:xfrm>
            <a:off x="291936" y="993629"/>
            <a:ext cx="11613461" cy="1200329"/>
          </a:xfrm>
          <a:prstGeom prst="rect">
            <a:avLst/>
          </a:prstGeom>
          <a:noFill/>
        </p:spPr>
        <p:txBody>
          <a:bodyPr wrap="square" rtlCol="0">
            <a:spAutoFit/>
          </a:bodyPr>
          <a:lstStyle/>
          <a:p>
            <a:r>
              <a:rPr lang="en-US" dirty="0">
                <a:solidFill>
                  <a:srgbClr val="575756"/>
                </a:solidFill>
                <a:latin typeface="Arial Black" panose="020B0A04020102020204" pitchFamily="34" charset="0"/>
              </a:rPr>
              <a:t>Whilst working through the Eco-Schools Seven Steps, we are allowed to choose three topics to work on. We may decide to work on topics we scored lowest on in Step 2: Environmental Review, or we might work on topics we are really passionate about – it will be up to the Eco-Committee to decide!</a:t>
            </a:r>
            <a:endParaRPr lang="en-GB" dirty="0">
              <a:solidFill>
                <a:srgbClr val="575756"/>
              </a:solidFill>
              <a:latin typeface="Arial Black" panose="020B0A04020102020204" pitchFamily="34" charset="0"/>
            </a:endParaRPr>
          </a:p>
        </p:txBody>
      </p:sp>
      <p:pic>
        <p:nvPicPr>
          <p:cNvPr id="13" name="Picture 2" descr="https://www.eco-schools.org.uk/wp-content/uploads/2016/07/ES_Biodiversity.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005" y="1996857"/>
            <a:ext cx="1855670" cy="18000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https://www.eco-schools.org.uk/wp-content/uploads/2016/07/ES_Energy.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3480078"/>
            <a:ext cx="1855670" cy="18000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descr="https://www.eco-schools.org.uk/wp-content/uploads/2016/07/EcoSchools_topics_GlobalPerspective.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263053" y="2086857"/>
            <a:ext cx="1670103" cy="16200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8" descr="https://www.eco-schools.org.uk/wp-content/uploads/2016/07/ES_Healthy-living.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281055" y="3469061"/>
            <a:ext cx="1855670" cy="1800000"/>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5"/>
          <p:cNvSpPr txBox="1">
            <a:spLocks noChangeArrowheads="1"/>
          </p:cNvSpPr>
          <p:nvPr/>
        </p:nvSpPr>
        <p:spPr bwMode="auto">
          <a:xfrm>
            <a:off x="1451674" y="2322563"/>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Biodiversity</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Caring for all plants, animals and insects.</a:t>
            </a:r>
            <a:endParaRPr lang="en-US" altLang="en-US" dirty="0">
              <a:solidFill>
                <a:srgbClr val="575756"/>
              </a:solidFill>
              <a:latin typeface="Arial Black" panose="020B0A040201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en-US" altLang="en-US" dirty="0">
              <a:solidFill>
                <a:srgbClr val="6BA439"/>
              </a:solidFill>
              <a:latin typeface="GothamBlack" pitchFamily="50" charset="0"/>
            </a:endParaRPr>
          </a:p>
        </p:txBody>
      </p:sp>
      <p:sp>
        <p:nvSpPr>
          <p:cNvPr id="18" name="Text Box 5"/>
          <p:cNvSpPr txBox="1">
            <a:spLocks noChangeArrowheads="1"/>
          </p:cNvSpPr>
          <p:nvPr/>
        </p:nvSpPr>
        <p:spPr bwMode="auto">
          <a:xfrm>
            <a:off x="1423284" y="3803693"/>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Energy</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Reducing energy use and investigating greener energy sources.</a:t>
            </a:r>
            <a:endParaRPr lang="en-US" altLang="en-US" dirty="0">
              <a:solidFill>
                <a:srgbClr val="6BA439"/>
              </a:solidFill>
              <a:latin typeface="GothamBlack" pitchFamily="50" charset="0"/>
            </a:endParaRPr>
          </a:p>
        </p:txBody>
      </p:sp>
      <p:sp>
        <p:nvSpPr>
          <p:cNvPr id="19" name="Text Box 5"/>
          <p:cNvSpPr txBox="1">
            <a:spLocks noChangeArrowheads="1"/>
          </p:cNvSpPr>
          <p:nvPr/>
        </p:nvSpPr>
        <p:spPr bwMode="auto">
          <a:xfrm>
            <a:off x="6911719" y="2322563"/>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Global Citizenship</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Working with others on local and global issues.</a:t>
            </a:r>
            <a:endParaRPr lang="en-US" altLang="en-US" dirty="0">
              <a:solidFill>
                <a:srgbClr val="6BA439"/>
              </a:solidFill>
              <a:latin typeface="GothamBlack" pitchFamily="50" charset="0"/>
            </a:endParaRPr>
          </a:p>
        </p:txBody>
      </p:sp>
      <p:sp>
        <p:nvSpPr>
          <p:cNvPr id="20" name="Text Box 5"/>
          <p:cNvSpPr txBox="1">
            <a:spLocks noChangeArrowheads="1"/>
          </p:cNvSpPr>
          <p:nvPr/>
        </p:nvSpPr>
        <p:spPr bwMode="auto">
          <a:xfrm>
            <a:off x="6911719" y="3832591"/>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Healthy Living</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Improving mental and physical wellbeing.</a:t>
            </a:r>
            <a:endParaRPr lang="en-US" altLang="en-US" dirty="0">
              <a:solidFill>
                <a:srgbClr val="6BA439"/>
              </a:solidFill>
              <a:latin typeface="GothamBlack" pitchFamily="50" charset="0"/>
            </a:endParaRPr>
          </a:p>
        </p:txBody>
      </p:sp>
    </p:spTree>
    <p:extLst>
      <p:ext uri="{BB962C8B-B14F-4D97-AF65-F5344CB8AC3E}">
        <p14:creationId xmlns:p14="http://schemas.microsoft.com/office/powerpoint/2010/main" val="246186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5"/>
          <p:cNvSpPr>
            <a:spLocks noChangeAspect="1"/>
          </p:cNvSpPr>
          <p:nvPr/>
        </p:nvSpPr>
        <p:spPr>
          <a:xfrm>
            <a:off x="0" y="4853355"/>
            <a:ext cx="12196210" cy="2004646"/>
          </a:xfrm>
          <a:prstGeom prst="rect">
            <a:avLst/>
          </a:prstGeom>
          <a:blipFill>
            <a:blip r:embed="rId2"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grpSp>
        <p:nvGrpSpPr>
          <p:cNvPr id="7" name="Group 6"/>
          <p:cNvGrpSpPr>
            <a:grpSpLocks noChangeAspect="1"/>
          </p:cNvGrpSpPr>
          <p:nvPr/>
        </p:nvGrpSpPr>
        <p:grpSpPr>
          <a:xfrm>
            <a:off x="7555864" y="93629"/>
            <a:ext cx="4349533" cy="900000"/>
            <a:chOff x="8161655" y="220027"/>
            <a:chExt cx="2955290" cy="611505"/>
          </a:xfrm>
        </p:grpSpPr>
        <p:pic>
          <p:nvPicPr>
            <p:cNvPr id="4" name="Picture 3" descr="C:\Users\Francis.Hyland\Desktop\PPL-EARTH.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95180" y="255587"/>
              <a:ext cx="1421765" cy="539750"/>
            </a:xfrm>
            <a:prstGeom prst="rect">
              <a:avLst/>
            </a:prstGeom>
            <a:noFill/>
            <a:ln>
              <a:noFill/>
            </a:ln>
          </p:spPr>
        </p:pic>
        <p:pic>
          <p:nvPicPr>
            <p:cNvPr id="5" name="Picture 4" descr="C:\Users\Francis.Hyland\AppData\Local\Microsoft\Windows\INetCache\Content.Word\eco-schools_cmyk.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1655" y="255587"/>
              <a:ext cx="518160" cy="539750"/>
            </a:xfrm>
            <a:prstGeom prst="rect">
              <a:avLst/>
            </a:prstGeom>
            <a:noFill/>
            <a:ln>
              <a:noFill/>
            </a:ln>
          </p:spPr>
        </p:pic>
        <p:pic>
          <p:nvPicPr>
            <p:cNvPr id="6" name="Picture 5" descr="C:\Users\Francis.Hyland\AppData\Local\Microsoft\Windows\INetCache\Content.Word\KBT_Master_Brand_RGB.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28380" y="220027"/>
              <a:ext cx="1106170" cy="611505"/>
            </a:xfrm>
            <a:prstGeom prst="rect">
              <a:avLst/>
            </a:prstGeom>
            <a:noFill/>
            <a:ln>
              <a:noFill/>
            </a:ln>
          </p:spPr>
        </p:pic>
      </p:grpSp>
      <p:sp>
        <p:nvSpPr>
          <p:cNvPr id="9" name="TextBox 8"/>
          <p:cNvSpPr txBox="1"/>
          <p:nvPr/>
        </p:nvSpPr>
        <p:spPr>
          <a:xfrm>
            <a:off x="291936" y="145965"/>
            <a:ext cx="7263928" cy="646331"/>
          </a:xfrm>
          <a:prstGeom prst="rect">
            <a:avLst/>
          </a:prstGeom>
          <a:noFill/>
        </p:spPr>
        <p:txBody>
          <a:bodyPr wrap="square" rtlCol="0">
            <a:spAutoFit/>
          </a:bodyPr>
          <a:lstStyle/>
          <a:p>
            <a:r>
              <a:rPr lang="en-US" sz="3600" dirty="0">
                <a:solidFill>
                  <a:srgbClr val="575756"/>
                </a:solidFill>
                <a:latin typeface="Arial Black" panose="020B0A04020102020204" pitchFamily="34" charset="0"/>
              </a:rPr>
              <a:t>The Ten Topics </a:t>
            </a:r>
            <a:r>
              <a:rPr lang="en-US" sz="2000" dirty="0">
                <a:solidFill>
                  <a:srgbClr val="575756"/>
                </a:solidFill>
                <a:latin typeface="Arial Black" panose="020B0A04020102020204" pitchFamily="34" charset="0"/>
              </a:rPr>
              <a:t>(continued)</a:t>
            </a:r>
            <a:endParaRPr lang="en-GB" sz="3600" dirty="0">
              <a:solidFill>
                <a:srgbClr val="575756"/>
              </a:solidFill>
              <a:latin typeface="Arial Black" panose="020B0A04020102020204" pitchFamily="34" charset="0"/>
            </a:endParaRPr>
          </a:p>
        </p:txBody>
      </p:sp>
      <p:sp>
        <p:nvSpPr>
          <p:cNvPr id="17" name="Text Box 5"/>
          <p:cNvSpPr txBox="1">
            <a:spLocks noChangeArrowheads="1"/>
          </p:cNvSpPr>
          <p:nvPr/>
        </p:nvSpPr>
        <p:spPr bwMode="auto">
          <a:xfrm>
            <a:off x="1855670" y="1122465"/>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Litter</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Reducing the amount of litter in your local area.</a:t>
            </a:r>
            <a:endParaRPr lang="en-US" altLang="en-US" dirty="0">
              <a:solidFill>
                <a:srgbClr val="6BA439"/>
              </a:solidFill>
              <a:latin typeface="GothamBlack" pitchFamily="50" charset="0"/>
            </a:endParaRPr>
          </a:p>
        </p:txBody>
      </p:sp>
      <p:pic>
        <p:nvPicPr>
          <p:cNvPr id="21" name="Picture 10" descr="https://www.eco-schools.org.uk/wp-content/uploads/2016/07/ES_Litte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792296"/>
            <a:ext cx="1855670" cy="18000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12" descr="https://www.eco-schools.org.uk/wp-content/uploads/2016/07/EcoSchools_topics_Marin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00194" y="792296"/>
            <a:ext cx="1855670" cy="1800000"/>
          </a:xfrm>
          <a:prstGeom prst="rect">
            <a:avLst/>
          </a:prstGeom>
          <a:noFill/>
          <a:extLst>
            <a:ext uri="{909E8E84-426E-40DD-AFC4-6F175D3DCCD1}">
              <a14:hiddenFill xmlns:a14="http://schemas.microsoft.com/office/drawing/2010/main">
                <a:solidFill>
                  <a:srgbClr val="FFFFFF"/>
                </a:solidFill>
              </a14:hiddenFill>
            </a:ext>
          </a:extLst>
        </p:spPr>
      </p:pic>
      <p:sp>
        <p:nvSpPr>
          <p:cNvPr id="23" name="Text Box 5"/>
          <p:cNvSpPr txBox="1">
            <a:spLocks noChangeArrowheads="1"/>
          </p:cNvSpPr>
          <p:nvPr/>
        </p:nvSpPr>
        <p:spPr bwMode="auto">
          <a:xfrm>
            <a:off x="7555864" y="1122465"/>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Marine</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Protecting all rivers, canals, lakes and oceans.</a:t>
            </a:r>
            <a:endParaRPr lang="en-US" altLang="en-US" dirty="0">
              <a:solidFill>
                <a:srgbClr val="6BA439"/>
              </a:solidFill>
              <a:latin typeface="GothamBlack" pitchFamily="50" charset="0"/>
            </a:endParaRPr>
          </a:p>
        </p:txBody>
      </p:sp>
      <p:pic>
        <p:nvPicPr>
          <p:cNvPr id="24" name="Picture 14" descr="https://www.eco-schools.org.uk/wp-content/uploads/2016/07/ES_SchoolGrounds.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2262127"/>
            <a:ext cx="1855670" cy="1800000"/>
          </a:xfrm>
          <a:prstGeom prst="rect">
            <a:avLst/>
          </a:prstGeom>
          <a:noFill/>
          <a:extLst>
            <a:ext uri="{909E8E84-426E-40DD-AFC4-6F175D3DCCD1}">
              <a14:hiddenFill xmlns:a14="http://schemas.microsoft.com/office/drawing/2010/main">
                <a:solidFill>
                  <a:srgbClr val="FFFFFF"/>
                </a:solidFill>
              </a14:hiddenFill>
            </a:ext>
          </a:extLst>
        </p:spPr>
      </p:pic>
      <p:sp>
        <p:nvSpPr>
          <p:cNvPr id="25" name="Text Box 5"/>
          <p:cNvSpPr txBox="1">
            <a:spLocks noChangeArrowheads="1"/>
          </p:cNvSpPr>
          <p:nvPr/>
        </p:nvSpPr>
        <p:spPr bwMode="auto">
          <a:xfrm>
            <a:off x="1855670" y="2592296"/>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School Grounds</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Enhancing where you work and play.</a:t>
            </a:r>
            <a:endParaRPr lang="en-US" altLang="en-US" dirty="0">
              <a:solidFill>
                <a:srgbClr val="6BA439"/>
              </a:solidFill>
              <a:latin typeface="GothamBlack" pitchFamily="50" charset="0"/>
            </a:endParaRPr>
          </a:p>
        </p:txBody>
      </p:sp>
      <p:pic>
        <p:nvPicPr>
          <p:cNvPr id="26" name="Picture 16" descr="https://www.eco-schools.org.uk/wp-content/uploads/2016/07/ES_Transport.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700194" y="2262127"/>
            <a:ext cx="1855670" cy="1800000"/>
          </a:xfrm>
          <a:prstGeom prst="rect">
            <a:avLst/>
          </a:prstGeom>
          <a:noFill/>
          <a:extLst>
            <a:ext uri="{909E8E84-426E-40DD-AFC4-6F175D3DCCD1}">
              <a14:hiddenFill xmlns:a14="http://schemas.microsoft.com/office/drawing/2010/main">
                <a:solidFill>
                  <a:srgbClr val="FFFFFF"/>
                </a:solidFill>
              </a14:hiddenFill>
            </a:ext>
          </a:extLst>
        </p:spPr>
      </p:pic>
      <p:sp>
        <p:nvSpPr>
          <p:cNvPr id="27" name="Text Box 5"/>
          <p:cNvSpPr txBox="1">
            <a:spLocks noChangeArrowheads="1"/>
          </p:cNvSpPr>
          <p:nvPr/>
        </p:nvSpPr>
        <p:spPr bwMode="auto">
          <a:xfrm>
            <a:off x="7555863" y="2592296"/>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Transport</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Finding more environmentally-friendly ways to travel.</a:t>
            </a:r>
            <a:endParaRPr lang="en-US" altLang="en-US" dirty="0">
              <a:solidFill>
                <a:srgbClr val="6BA439"/>
              </a:solidFill>
              <a:latin typeface="GothamBlack" pitchFamily="50" charset="0"/>
            </a:endParaRPr>
          </a:p>
        </p:txBody>
      </p:sp>
      <p:pic>
        <p:nvPicPr>
          <p:cNvPr id="28" name="Picture 18" descr="https://www.eco-schools.org.uk/wp-content/uploads/2016/07/ES_Waste.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 y="3722825"/>
            <a:ext cx="1855670" cy="1800000"/>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5"/>
          <p:cNvSpPr txBox="1">
            <a:spLocks noChangeArrowheads="1"/>
          </p:cNvSpPr>
          <p:nvPr/>
        </p:nvSpPr>
        <p:spPr bwMode="auto">
          <a:xfrm>
            <a:off x="1855669" y="4062127"/>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Waste</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Refuse, Reduce, Reuse, Repair, Recycle.</a:t>
            </a:r>
            <a:endParaRPr lang="en-US" altLang="en-US" dirty="0">
              <a:solidFill>
                <a:srgbClr val="6BA439"/>
              </a:solidFill>
              <a:latin typeface="GothamBlack" pitchFamily="50" charset="0"/>
            </a:endParaRPr>
          </a:p>
        </p:txBody>
      </p:sp>
      <p:pic>
        <p:nvPicPr>
          <p:cNvPr id="30" name="Picture 20" descr="https://www.eco-schools.org.uk/wp-content/uploads/2016/07/ES_Water.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00194" y="3722825"/>
            <a:ext cx="1855670" cy="1800000"/>
          </a:xfrm>
          <a:prstGeom prst="rect">
            <a:avLst/>
          </a:prstGeom>
          <a:noFill/>
          <a:extLst>
            <a:ext uri="{909E8E84-426E-40DD-AFC4-6F175D3DCCD1}">
              <a14:hiddenFill xmlns:a14="http://schemas.microsoft.com/office/drawing/2010/main">
                <a:solidFill>
                  <a:srgbClr val="FFFFFF"/>
                </a:solidFill>
              </a14:hiddenFill>
            </a:ext>
          </a:extLst>
        </p:spPr>
      </p:pic>
      <p:sp>
        <p:nvSpPr>
          <p:cNvPr id="31" name="Text Box 5"/>
          <p:cNvSpPr txBox="1">
            <a:spLocks noChangeArrowheads="1"/>
          </p:cNvSpPr>
          <p:nvPr/>
        </p:nvSpPr>
        <p:spPr bwMode="auto">
          <a:xfrm>
            <a:off x="7555863" y="4062127"/>
            <a:ext cx="4290157" cy="1139662"/>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u="sng" dirty="0">
                <a:solidFill>
                  <a:srgbClr val="6BA439"/>
                </a:solidFill>
                <a:latin typeface="Arial Black" panose="020B0A04020102020204" pitchFamily="34" charset="0"/>
              </a:rPr>
              <a:t>Water</a:t>
            </a:r>
          </a:p>
          <a:p>
            <a:pPr lvl="0" eaLnBrk="0" fontAlgn="base" hangingPunct="0">
              <a:spcBef>
                <a:spcPct val="0"/>
              </a:spcBef>
              <a:spcAft>
                <a:spcPct val="0"/>
              </a:spcAft>
            </a:pPr>
            <a:r>
              <a:rPr lang="en-GB" altLang="en-US" dirty="0">
                <a:solidFill>
                  <a:srgbClr val="575756"/>
                </a:solidFill>
                <a:latin typeface="Arial Black" panose="020B0A04020102020204" pitchFamily="34" charset="0"/>
              </a:rPr>
              <a:t>Protecting an important natural resource.</a:t>
            </a:r>
            <a:endParaRPr lang="en-US" altLang="en-US" dirty="0">
              <a:solidFill>
                <a:srgbClr val="6BA439"/>
              </a:solidFill>
              <a:latin typeface="GothamBlack" pitchFamily="50" charset="0"/>
            </a:endParaRPr>
          </a:p>
        </p:txBody>
      </p:sp>
      <p:sp>
        <p:nvSpPr>
          <p:cNvPr id="32" name="TextBox 31"/>
          <p:cNvSpPr txBox="1"/>
          <p:nvPr/>
        </p:nvSpPr>
        <p:spPr>
          <a:xfrm>
            <a:off x="95579" y="5936336"/>
            <a:ext cx="8222902" cy="707886"/>
          </a:xfrm>
          <a:prstGeom prst="rect">
            <a:avLst/>
          </a:prstGeom>
          <a:solidFill>
            <a:schemeClr val="bg1"/>
          </a:solidFill>
        </p:spPr>
        <p:txBody>
          <a:bodyPr wrap="square" rtlCol="0">
            <a:spAutoFit/>
          </a:bodyPr>
          <a:lstStyle/>
          <a:p>
            <a:r>
              <a:rPr lang="en-US" sz="2000" dirty="0">
                <a:solidFill>
                  <a:srgbClr val="6BA439"/>
                </a:solidFill>
                <a:latin typeface="Arial Black" panose="020B0A04020102020204" pitchFamily="34" charset="0"/>
              </a:rPr>
              <a:t>Quick Question: Did anyone notice climate change or the climate crisis isn’t a topic? Why do you think this is?</a:t>
            </a:r>
            <a:endParaRPr lang="en-GB" sz="2000" dirty="0">
              <a:solidFill>
                <a:srgbClr val="6BA439"/>
              </a:solidFill>
              <a:latin typeface="Arial Black" panose="020B0A04020102020204" pitchFamily="34" charset="0"/>
            </a:endParaRPr>
          </a:p>
        </p:txBody>
      </p:sp>
    </p:spTree>
    <p:extLst>
      <p:ext uri="{BB962C8B-B14F-4D97-AF65-F5344CB8AC3E}">
        <p14:creationId xmlns:p14="http://schemas.microsoft.com/office/powerpoint/2010/main" val="132144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5" grpId="0"/>
      <p:bldP spid="27" grpId="0"/>
      <p:bldP spid="29" grpId="0"/>
      <p:bldP spid="31" grpId="0"/>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5"/>
          <p:cNvSpPr>
            <a:spLocks noChangeAspect="1"/>
          </p:cNvSpPr>
          <p:nvPr/>
        </p:nvSpPr>
        <p:spPr>
          <a:xfrm>
            <a:off x="0" y="4853355"/>
            <a:ext cx="12196210" cy="2004646"/>
          </a:xfrm>
          <a:prstGeom prst="rect">
            <a:avLst/>
          </a:prstGeom>
          <a:blipFill>
            <a:blip r:embed="rId2"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grpSp>
        <p:nvGrpSpPr>
          <p:cNvPr id="7" name="Group 6"/>
          <p:cNvGrpSpPr>
            <a:grpSpLocks noChangeAspect="1"/>
          </p:cNvGrpSpPr>
          <p:nvPr/>
        </p:nvGrpSpPr>
        <p:grpSpPr>
          <a:xfrm>
            <a:off x="7555864" y="93629"/>
            <a:ext cx="4349533" cy="900000"/>
            <a:chOff x="8161655" y="220027"/>
            <a:chExt cx="2955290" cy="611505"/>
          </a:xfrm>
        </p:grpSpPr>
        <p:pic>
          <p:nvPicPr>
            <p:cNvPr id="4" name="Picture 3" descr="C:\Users\Francis.Hyland\Desktop\PPL-EARTH.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95180" y="255587"/>
              <a:ext cx="1421765" cy="539750"/>
            </a:xfrm>
            <a:prstGeom prst="rect">
              <a:avLst/>
            </a:prstGeom>
            <a:noFill/>
            <a:ln>
              <a:noFill/>
            </a:ln>
          </p:spPr>
        </p:pic>
        <p:pic>
          <p:nvPicPr>
            <p:cNvPr id="5" name="Picture 4" descr="C:\Users\Francis.Hyland\AppData\Local\Microsoft\Windows\INetCache\Content.Word\eco-schools_cmyk.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1655" y="255587"/>
              <a:ext cx="518160" cy="539750"/>
            </a:xfrm>
            <a:prstGeom prst="rect">
              <a:avLst/>
            </a:prstGeom>
            <a:noFill/>
            <a:ln>
              <a:noFill/>
            </a:ln>
          </p:spPr>
        </p:pic>
        <p:pic>
          <p:nvPicPr>
            <p:cNvPr id="6" name="Picture 5" descr="C:\Users\Francis.Hyland\AppData\Local\Microsoft\Windows\INetCache\Content.Word\KBT_Master_Brand_RGB.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28380" y="220027"/>
              <a:ext cx="1106170" cy="611505"/>
            </a:xfrm>
            <a:prstGeom prst="rect">
              <a:avLst/>
            </a:prstGeom>
            <a:noFill/>
            <a:ln>
              <a:noFill/>
            </a:ln>
          </p:spPr>
        </p:pic>
      </p:grpSp>
      <p:sp>
        <p:nvSpPr>
          <p:cNvPr id="9" name="TextBox 8"/>
          <p:cNvSpPr txBox="1"/>
          <p:nvPr/>
        </p:nvSpPr>
        <p:spPr>
          <a:xfrm>
            <a:off x="291936" y="145965"/>
            <a:ext cx="7263928" cy="646331"/>
          </a:xfrm>
          <a:prstGeom prst="rect">
            <a:avLst/>
          </a:prstGeom>
          <a:noFill/>
        </p:spPr>
        <p:txBody>
          <a:bodyPr wrap="square" rtlCol="0">
            <a:spAutoFit/>
          </a:bodyPr>
          <a:lstStyle/>
          <a:p>
            <a:r>
              <a:rPr lang="en-US" sz="3600" dirty="0">
                <a:solidFill>
                  <a:srgbClr val="575756"/>
                </a:solidFill>
                <a:latin typeface="Arial Black" panose="020B0A04020102020204" pitchFamily="34" charset="0"/>
              </a:rPr>
              <a:t>What’s Next?</a:t>
            </a:r>
            <a:endParaRPr lang="en-GB" sz="3600" dirty="0">
              <a:solidFill>
                <a:srgbClr val="575756"/>
              </a:solidFill>
              <a:latin typeface="Arial Black" panose="020B0A04020102020204" pitchFamily="34" charset="0"/>
            </a:endParaRPr>
          </a:p>
        </p:txBody>
      </p:sp>
      <p:grpSp>
        <p:nvGrpSpPr>
          <p:cNvPr id="15" name="Group 14"/>
          <p:cNvGrpSpPr/>
          <p:nvPr/>
        </p:nvGrpSpPr>
        <p:grpSpPr>
          <a:xfrm>
            <a:off x="217374" y="2072576"/>
            <a:ext cx="11761460" cy="1800000"/>
            <a:chOff x="143937" y="1150127"/>
            <a:chExt cx="11761460" cy="1800000"/>
          </a:xfrm>
        </p:grpSpPr>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44960" y="1150127"/>
              <a:ext cx="994142" cy="1800000"/>
            </a:xfrm>
            <a:prstGeom prst="rect">
              <a:avLst/>
            </a:prstGeom>
          </p:spPr>
        </p:pic>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78634" y="1150127"/>
              <a:ext cx="1004184" cy="18000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02716" y="1150127"/>
              <a:ext cx="1425941" cy="1800000"/>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22350" y="1150127"/>
              <a:ext cx="960251" cy="1800000"/>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68189" y="1150127"/>
              <a:ext cx="1137239" cy="1800000"/>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3937" y="1150127"/>
              <a:ext cx="1019247" cy="1800000"/>
            </a:xfrm>
            <a:prstGeom prst="rect">
              <a:avLst/>
            </a:prstGeom>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522133" y="1150127"/>
              <a:ext cx="1383264" cy="1800000"/>
            </a:xfrm>
            <a:prstGeom prst="rect">
              <a:avLst/>
            </a:prstGeom>
          </p:spPr>
        </p:pic>
      </p:grpSp>
      <p:sp>
        <p:nvSpPr>
          <p:cNvPr id="33" name="Text Box 5"/>
          <p:cNvSpPr txBox="1">
            <a:spLocks noChangeArrowheads="1"/>
          </p:cNvSpPr>
          <p:nvPr/>
        </p:nvSpPr>
        <p:spPr bwMode="auto">
          <a:xfrm>
            <a:off x="220602" y="4002718"/>
            <a:ext cx="11613461" cy="897470"/>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dirty="0">
                <a:solidFill>
                  <a:srgbClr val="575756"/>
                </a:solidFill>
                <a:latin typeface="Arial Black" panose="020B0A04020102020204" pitchFamily="34" charset="0"/>
              </a:rPr>
              <a:t>First, we will need to recruit an Eco-Committee, who will complete the Environmental Review and create an Action Plan. The whole school will be kept up-to-date on our progress. For now, here is how you can get involved…</a:t>
            </a:r>
          </a:p>
        </p:txBody>
      </p:sp>
      <p:sp>
        <p:nvSpPr>
          <p:cNvPr id="34" name="Text Box 5"/>
          <p:cNvSpPr txBox="1">
            <a:spLocks noChangeArrowheads="1"/>
          </p:cNvSpPr>
          <p:nvPr/>
        </p:nvSpPr>
        <p:spPr bwMode="auto">
          <a:xfrm>
            <a:off x="220602" y="5061746"/>
            <a:ext cx="11613461" cy="897470"/>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3600" dirty="0">
                <a:solidFill>
                  <a:srgbClr val="575756"/>
                </a:solidFill>
                <a:latin typeface="Arial Black" panose="020B0A04020102020204" pitchFamily="34" charset="0"/>
              </a:rPr>
              <a:t>Any Questions?</a:t>
            </a:r>
          </a:p>
        </p:txBody>
      </p:sp>
      <p:sp>
        <p:nvSpPr>
          <p:cNvPr id="18" name="Text Box 5"/>
          <p:cNvSpPr txBox="1">
            <a:spLocks noChangeArrowheads="1"/>
          </p:cNvSpPr>
          <p:nvPr/>
        </p:nvSpPr>
        <p:spPr bwMode="auto">
          <a:xfrm>
            <a:off x="291374" y="981235"/>
            <a:ext cx="11613461" cy="897470"/>
          </a:xfrm>
          <a:prstGeom prst="rect">
            <a:avLst/>
          </a:prstGeom>
          <a:noFill/>
          <a:ln>
            <a:noFill/>
          </a:ln>
          <a:effectLst/>
          <a:extLst>
            <a:ext uri="{909E8E84-426E-40DD-AFC4-6F175D3DCCD1}">
              <a14:hiddenFill xmlns:a14="http://schemas.microsoft.com/office/drawing/2010/main">
                <a:solidFill>
                  <a:srgbClr val="FFFFFF">
                    <a:alpha val="85001"/>
                  </a:srgbClr>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dirty="0">
                <a:solidFill>
                  <a:srgbClr val="575756"/>
                </a:solidFill>
                <a:latin typeface="Arial Black" panose="020B0A04020102020204" pitchFamily="34" charset="0"/>
              </a:rPr>
              <a:t>The reason Climate Change or Climate Crisis isn’t a topic is because all of the topics relate to climate change in some way  for example energy and transport are the biggest emitters of greenhouse gases, biodiversity and water are hugely affected by climate change!</a:t>
            </a:r>
          </a:p>
        </p:txBody>
      </p:sp>
    </p:spTree>
    <p:extLst>
      <p:ext uri="{BB962C8B-B14F-4D97-AF65-F5344CB8AC3E}">
        <p14:creationId xmlns:p14="http://schemas.microsoft.com/office/powerpoint/2010/main" val="4055631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3" grpId="0"/>
      <p:bldP spid="3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1">
      <a:dk1>
        <a:srgbClr val="000000"/>
      </a:dk1>
      <a:lt1>
        <a:srgbClr val="FFFFFF"/>
      </a:lt1>
      <a:dk2>
        <a:srgbClr val="82C341"/>
      </a:dk2>
      <a:lt2>
        <a:srgbClr val="EEECE1"/>
      </a:lt2>
      <a:accent1>
        <a:srgbClr val="68C4DF"/>
      </a:accent1>
      <a:accent2>
        <a:srgbClr val="E56786"/>
      </a:accent2>
      <a:accent3>
        <a:srgbClr val="F99D33"/>
      </a:accent3>
      <a:accent4>
        <a:srgbClr val="EDA1B0"/>
      </a:accent4>
      <a:accent5>
        <a:srgbClr val="A2D0CA"/>
      </a:accent5>
      <a:accent6>
        <a:srgbClr val="FED85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A6BE8775FFAF048B18AB121218CF7C5" ma:contentTypeVersion="0" ma:contentTypeDescription="Create a new document." ma:contentTypeScope="" ma:versionID="ef9bea4569ae0371dfca77798fc40560">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31C9F2-8AC5-44C0-8EC5-B310D1F707CF}">
  <ds:schemaRefs>
    <ds:schemaRef ds:uri="http://schemas.microsoft.com/sharepoint/v3/contenttype/forms"/>
  </ds:schemaRefs>
</ds:datastoreItem>
</file>

<file path=customXml/itemProps2.xml><?xml version="1.0" encoding="utf-8"?>
<ds:datastoreItem xmlns:ds="http://schemas.openxmlformats.org/officeDocument/2006/customXml" ds:itemID="{3F990693-5B87-4B30-820C-118F26A95A4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EE35B85-32C3-4152-ABE3-4955757449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611</TotalTime>
  <Words>695</Words>
  <Application>Microsoft Office PowerPoint</Application>
  <PresentationFormat>Widescreen</PresentationFormat>
  <Paragraphs>58</Paragraphs>
  <Slides>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Arial Black</vt:lpstr>
      <vt:lpstr>ArialSFMT-Bold</vt:lpstr>
      <vt:lpstr>Calibri</vt:lpstr>
      <vt:lpstr>Calibri Light</vt:lpstr>
      <vt:lpstr>GothamBlack</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Francis Hyland</dc:creator>
  <cp:lastModifiedBy>Daniela Monteregge</cp:lastModifiedBy>
  <cp:revision>33</cp:revision>
  <dcterms:created xsi:type="dcterms:W3CDTF">2021-07-23T11:16:48Z</dcterms:created>
  <dcterms:modified xsi:type="dcterms:W3CDTF">2021-09-27T13:25:20Z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0x010100FA6BE8775FFAF048B18AB121218CF7C5</vt:lpwstr>
  </property>
  <property fmtid="{D5CDD505-2E9C-101B-9397-08002B2CF9AE}" pid="3" name="Order">
    <vt:r8>16200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emplateUrl">
    <vt:lpwstr/>
  </property>
  <property fmtid="{D5CDD505-2E9C-101B-9397-08002B2CF9AE}" pid="8" name="ComplianceAssetId">
    <vt:lpwstr/>
  </property>
</Properties>
</file>