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6" r:id="rId5"/>
    <p:sldId id="268" r:id="rId6"/>
    <p:sldId id="264" r:id="rId7"/>
    <p:sldId id="307" r:id="rId8"/>
    <p:sldId id="289" r:id="rId9"/>
    <p:sldId id="311" r:id="rId10"/>
    <p:sldId id="270" r:id="rId11"/>
    <p:sldId id="271" r:id="rId12"/>
    <p:sldId id="272" r:id="rId13"/>
    <p:sldId id="308" r:id="rId14"/>
    <p:sldId id="310" r:id="rId15"/>
    <p:sldId id="274" r:id="rId16"/>
    <p:sldId id="277" r:id="rId17"/>
    <p:sldId id="278" r:id="rId18"/>
    <p:sldId id="279" r:id="rId19"/>
    <p:sldId id="280" r:id="rId20"/>
    <p:sldId id="281" r:id="rId21"/>
    <p:sldId id="309" r:id="rId22"/>
    <p:sldId id="259" r:id="rId23"/>
    <p:sldId id="260" r:id="rId24"/>
    <p:sldId id="265" r:id="rId25"/>
    <p:sldId id="262" r:id="rId26"/>
    <p:sldId id="282" r:id="rId27"/>
    <p:sldId id="290" r:id="rId28"/>
    <p:sldId id="291" r:id="rId29"/>
    <p:sldId id="292" r:id="rId30"/>
    <p:sldId id="294" r:id="rId31"/>
    <p:sldId id="283" r:id="rId32"/>
    <p:sldId id="284" r:id="rId33"/>
    <p:sldId id="285" r:id="rId34"/>
    <p:sldId id="295" r:id="rId35"/>
    <p:sldId id="296" r:id="rId36"/>
    <p:sldId id="297" r:id="rId37"/>
    <p:sldId id="298" r:id="rId38"/>
    <p:sldId id="299" r:id="rId39"/>
    <p:sldId id="301" r:id="rId40"/>
    <p:sldId id="303" r:id="rId41"/>
    <p:sldId id="305" r:id="rId42"/>
    <p:sldId id="287" r:id="rId43"/>
    <p:sldId id="293" r:id="rId44"/>
    <p:sldId id="30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011E85D-CDA6-6A47-99BE-3D0C007F4998}" type="datetimeFigureOut">
              <a:rPr lang="en-US" smtClean="0"/>
              <a:t>2/24/22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93242-6099-044C-9024-6A7863192CB6}" type="slidenum">
              <a:rPr lang="en-US" smtClean="0"/>
              <a:t>‹#›</a:t>
            </a:fld>
            <a:endParaRPr lang="en-US"/>
          </a:p>
        </p:txBody>
      </p:sp>
    </p:spTree>
    <p:extLst>
      <p:ext uri="{BB962C8B-B14F-4D97-AF65-F5344CB8AC3E}">
        <p14:creationId xmlns:p14="http://schemas.microsoft.com/office/powerpoint/2010/main" val="341442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011E85D-CDA6-6A47-99BE-3D0C007F4998}" type="datetimeFigureOut">
              <a:rPr lang="en-US" smtClean="0"/>
              <a:t>2/24/22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93242-6099-044C-9024-6A7863192CB6}" type="slidenum">
              <a:rPr lang="en-US" smtClean="0"/>
              <a:t>‹#›</a:t>
            </a:fld>
            <a:endParaRPr lang="en-US"/>
          </a:p>
        </p:txBody>
      </p:sp>
    </p:spTree>
    <p:extLst>
      <p:ext uri="{BB962C8B-B14F-4D97-AF65-F5344CB8AC3E}">
        <p14:creationId xmlns:p14="http://schemas.microsoft.com/office/powerpoint/2010/main" val="176203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011E85D-CDA6-6A47-99BE-3D0C007F4998}" type="datetimeFigureOut">
              <a:rPr lang="en-US" smtClean="0"/>
              <a:t>2/24/22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93242-6099-044C-9024-6A7863192CB6}" type="slidenum">
              <a:rPr lang="en-US" smtClean="0"/>
              <a:t>‹#›</a:t>
            </a:fld>
            <a:endParaRPr lang="en-US"/>
          </a:p>
        </p:txBody>
      </p:sp>
    </p:spTree>
    <p:extLst>
      <p:ext uri="{BB962C8B-B14F-4D97-AF65-F5344CB8AC3E}">
        <p14:creationId xmlns:p14="http://schemas.microsoft.com/office/powerpoint/2010/main" val="198073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011E85D-CDA6-6A47-99BE-3D0C007F4998}" type="datetimeFigureOut">
              <a:rPr lang="en-US" smtClean="0"/>
              <a:t>2/24/22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93242-6099-044C-9024-6A7863192CB6}" type="slidenum">
              <a:rPr lang="en-US" smtClean="0"/>
              <a:t>‹#›</a:t>
            </a:fld>
            <a:endParaRPr lang="en-US"/>
          </a:p>
        </p:txBody>
      </p:sp>
    </p:spTree>
    <p:extLst>
      <p:ext uri="{BB962C8B-B14F-4D97-AF65-F5344CB8AC3E}">
        <p14:creationId xmlns:p14="http://schemas.microsoft.com/office/powerpoint/2010/main" val="392551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011E85D-CDA6-6A47-99BE-3D0C007F4998}" type="datetimeFigureOut">
              <a:rPr lang="en-US" smtClean="0"/>
              <a:t>2/24/22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93242-6099-044C-9024-6A7863192CB6}" type="slidenum">
              <a:rPr lang="en-US" smtClean="0"/>
              <a:t>‹#›</a:t>
            </a:fld>
            <a:endParaRPr lang="en-US"/>
          </a:p>
        </p:txBody>
      </p:sp>
    </p:spTree>
    <p:extLst>
      <p:ext uri="{BB962C8B-B14F-4D97-AF65-F5344CB8AC3E}">
        <p14:creationId xmlns:p14="http://schemas.microsoft.com/office/powerpoint/2010/main" val="957628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011E85D-CDA6-6A47-99BE-3D0C007F4998}" type="datetimeFigureOut">
              <a:rPr lang="en-US" smtClean="0"/>
              <a:t>2/24/22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93242-6099-044C-9024-6A7863192CB6}" type="slidenum">
              <a:rPr lang="en-US" smtClean="0"/>
              <a:t>‹#›</a:t>
            </a:fld>
            <a:endParaRPr lang="en-US"/>
          </a:p>
        </p:txBody>
      </p:sp>
    </p:spTree>
    <p:extLst>
      <p:ext uri="{BB962C8B-B14F-4D97-AF65-F5344CB8AC3E}">
        <p14:creationId xmlns:p14="http://schemas.microsoft.com/office/powerpoint/2010/main" val="289572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011E85D-CDA6-6A47-99BE-3D0C007F4998}" type="datetimeFigureOut">
              <a:rPr lang="en-US" smtClean="0"/>
              <a:t>2/24/22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B93242-6099-044C-9024-6A7863192CB6}" type="slidenum">
              <a:rPr lang="en-US" smtClean="0"/>
              <a:t>‹#›</a:t>
            </a:fld>
            <a:endParaRPr lang="en-US"/>
          </a:p>
        </p:txBody>
      </p:sp>
    </p:spTree>
    <p:extLst>
      <p:ext uri="{BB962C8B-B14F-4D97-AF65-F5344CB8AC3E}">
        <p14:creationId xmlns:p14="http://schemas.microsoft.com/office/powerpoint/2010/main" val="31191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011E85D-CDA6-6A47-99BE-3D0C007F4998}" type="datetimeFigureOut">
              <a:rPr lang="en-US" smtClean="0"/>
              <a:t>2/24/22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B93242-6099-044C-9024-6A7863192CB6}" type="slidenum">
              <a:rPr lang="en-US" smtClean="0"/>
              <a:t>‹#›</a:t>
            </a:fld>
            <a:endParaRPr lang="en-US"/>
          </a:p>
        </p:txBody>
      </p:sp>
    </p:spTree>
    <p:extLst>
      <p:ext uri="{BB962C8B-B14F-4D97-AF65-F5344CB8AC3E}">
        <p14:creationId xmlns:p14="http://schemas.microsoft.com/office/powerpoint/2010/main" val="257760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1E85D-CDA6-6A47-99BE-3D0C007F4998}" type="datetimeFigureOut">
              <a:rPr lang="en-US" smtClean="0"/>
              <a:t>2/24/22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B93242-6099-044C-9024-6A7863192CB6}" type="slidenum">
              <a:rPr lang="en-US" smtClean="0"/>
              <a:t>‹#›</a:t>
            </a:fld>
            <a:endParaRPr lang="en-US"/>
          </a:p>
        </p:txBody>
      </p:sp>
    </p:spTree>
    <p:extLst>
      <p:ext uri="{BB962C8B-B14F-4D97-AF65-F5344CB8AC3E}">
        <p14:creationId xmlns:p14="http://schemas.microsoft.com/office/powerpoint/2010/main" val="157003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011E85D-CDA6-6A47-99BE-3D0C007F4998}" type="datetimeFigureOut">
              <a:rPr lang="en-US" smtClean="0"/>
              <a:t>2/24/22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93242-6099-044C-9024-6A7863192CB6}" type="slidenum">
              <a:rPr lang="en-US" smtClean="0"/>
              <a:t>‹#›</a:t>
            </a:fld>
            <a:endParaRPr lang="en-US"/>
          </a:p>
        </p:txBody>
      </p:sp>
    </p:spTree>
    <p:extLst>
      <p:ext uri="{BB962C8B-B14F-4D97-AF65-F5344CB8AC3E}">
        <p14:creationId xmlns:p14="http://schemas.microsoft.com/office/powerpoint/2010/main" val="119046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011E85D-CDA6-6A47-99BE-3D0C007F4998}" type="datetimeFigureOut">
              <a:rPr lang="en-US" smtClean="0"/>
              <a:t>2/24/22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93242-6099-044C-9024-6A7863192CB6}" type="slidenum">
              <a:rPr lang="en-US" smtClean="0"/>
              <a:t>‹#›</a:t>
            </a:fld>
            <a:endParaRPr lang="en-US"/>
          </a:p>
        </p:txBody>
      </p:sp>
    </p:spTree>
    <p:extLst>
      <p:ext uri="{BB962C8B-B14F-4D97-AF65-F5344CB8AC3E}">
        <p14:creationId xmlns:p14="http://schemas.microsoft.com/office/powerpoint/2010/main" val="3954143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1E85D-CDA6-6A47-99BE-3D0C007F4998}" type="datetimeFigureOut">
              <a:rPr lang="en-US" smtClean="0"/>
              <a:t>2/24/22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93242-6099-044C-9024-6A7863192CB6}" type="slidenum">
              <a:rPr lang="en-US" smtClean="0"/>
              <a:t>‹#›</a:t>
            </a:fld>
            <a:endParaRPr lang="en-US"/>
          </a:p>
        </p:txBody>
      </p:sp>
    </p:spTree>
    <p:extLst>
      <p:ext uri="{BB962C8B-B14F-4D97-AF65-F5344CB8AC3E}">
        <p14:creationId xmlns:p14="http://schemas.microsoft.com/office/powerpoint/2010/main" val="467844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Writing argument-driven essays</a:t>
            </a:r>
          </a:p>
        </p:txBody>
      </p:sp>
      <p:sp>
        <p:nvSpPr>
          <p:cNvPr id="3" name="Subtitle 2"/>
          <p:cNvSpPr>
            <a:spLocks noGrp="1"/>
          </p:cNvSpPr>
          <p:nvPr>
            <p:ph type="subTitle" idx="1"/>
          </p:nvPr>
        </p:nvSpPr>
        <p:spPr/>
        <p:txBody>
          <a:bodyPr/>
          <a:lstStyle/>
          <a:p>
            <a:r>
              <a:rPr lang="en-US" dirty="0"/>
              <a:t>OCR Religious Studies A level</a:t>
            </a:r>
          </a:p>
        </p:txBody>
      </p:sp>
    </p:spTree>
    <p:extLst>
      <p:ext uri="{BB962C8B-B14F-4D97-AF65-F5344CB8AC3E}">
        <p14:creationId xmlns:p14="http://schemas.microsoft.com/office/powerpoint/2010/main" val="2244980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‘how many scholars’ question</a:t>
            </a:r>
          </a:p>
        </p:txBody>
      </p:sp>
      <p:sp>
        <p:nvSpPr>
          <p:cNvPr id="3" name="Content Placeholder 2"/>
          <p:cNvSpPr>
            <a:spLocks noGrp="1"/>
          </p:cNvSpPr>
          <p:nvPr>
            <p:ph idx="1"/>
          </p:nvPr>
        </p:nvSpPr>
        <p:spPr>
          <a:xfrm>
            <a:off x="457200" y="1600200"/>
            <a:ext cx="8229600" cy="4833274"/>
          </a:xfrm>
        </p:spPr>
        <p:txBody>
          <a:bodyPr/>
          <a:lstStyle/>
          <a:p>
            <a:endParaRPr lang="en-US" dirty="0"/>
          </a:p>
          <a:p>
            <a:pPr marL="0" indent="0">
              <a:buNone/>
            </a:pPr>
            <a:r>
              <a:rPr lang="en-US" dirty="0"/>
              <a:t>“How many scholars should I mention in an essay, in order to score a high mark?”</a:t>
            </a:r>
          </a:p>
        </p:txBody>
      </p:sp>
      <p:sp>
        <p:nvSpPr>
          <p:cNvPr id="4" name="Action Button: Help 3"/>
          <p:cNvSpPr/>
          <p:nvPr/>
        </p:nvSpPr>
        <p:spPr>
          <a:xfrm>
            <a:off x="4754500" y="3408646"/>
            <a:ext cx="3462752" cy="2876723"/>
          </a:xfrm>
          <a:prstGeom prst="actionButtonHelp">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30146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suitcase analogy </a:t>
            </a:r>
            <a:r>
              <a:rPr lang="mr-IN" dirty="0"/>
              <a:t>…</a:t>
            </a:r>
            <a:endParaRPr lang="en-US" dirty="0"/>
          </a:p>
        </p:txBody>
      </p:sp>
      <p:pic>
        <p:nvPicPr>
          <p:cNvPr id="4" name="Content Placeholder 3" descr="AA021257.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5114" r="-35114"/>
          <a:stretch/>
        </p:blipFill>
        <p:spPr>
          <a:xfrm>
            <a:off x="1013588" y="1563200"/>
            <a:ext cx="7673212" cy="4107029"/>
          </a:xfrm>
        </p:spPr>
      </p:pic>
    </p:spTree>
    <p:extLst>
      <p:ext uri="{BB962C8B-B14F-4D97-AF65-F5344CB8AC3E}">
        <p14:creationId xmlns:p14="http://schemas.microsoft.com/office/powerpoint/2010/main" val="79056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well-packed suitcase </a:t>
            </a:r>
            <a:r>
              <a:rPr lang="mr-IN" dirty="0"/>
              <a:t>…</a:t>
            </a:r>
            <a:endParaRPr lang="en-US" dirty="0"/>
          </a:p>
        </p:txBody>
      </p:sp>
      <p:sp>
        <p:nvSpPr>
          <p:cNvPr id="3" name="Content Placeholder 2"/>
          <p:cNvSpPr>
            <a:spLocks noGrp="1"/>
          </p:cNvSpPr>
          <p:nvPr>
            <p:ph idx="1"/>
          </p:nvPr>
        </p:nvSpPr>
        <p:spPr/>
        <p:txBody>
          <a:bodyPr>
            <a:normAutofit fontScale="92500"/>
          </a:bodyPr>
          <a:lstStyle/>
          <a:p>
            <a:r>
              <a:rPr lang="en-US" b="1" dirty="0"/>
              <a:t>Where am I going with this</a:t>
            </a:r>
            <a:r>
              <a:rPr lang="en-US" dirty="0"/>
              <a:t>? what’s my destination? </a:t>
            </a:r>
            <a:r>
              <a:rPr lang="mr-IN" dirty="0"/>
              <a:t>–</a:t>
            </a:r>
            <a:r>
              <a:rPr lang="en-US" dirty="0"/>
              <a:t> </a:t>
            </a:r>
            <a:r>
              <a:rPr lang="en-US" dirty="0">
                <a:solidFill>
                  <a:schemeClr val="accent2">
                    <a:lumMod val="75000"/>
                  </a:schemeClr>
                </a:solidFill>
              </a:rPr>
              <a:t>in essay terms</a:t>
            </a:r>
            <a:r>
              <a:rPr lang="en-US" dirty="0"/>
              <a:t>, think ‘what is my answer to the question, what will my argument be’ before thinking ‘what will I include’</a:t>
            </a:r>
          </a:p>
          <a:p>
            <a:r>
              <a:rPr lang="en-US" dirty="0"/>
              <a:t>What’s </a:t>
            </a:r>
            <a:r>
              <a:rPr lang="en-US" b="1" dirty="0"/>
              <a:t>essential</a:t>
            </a:r>
            <a:r>
              <a:rPr lang="en-US" dirty="0"/>
              <a:t>? </a:t>
            </a:r>
            <a:r>
              <a:rPr lang="mr-IN" dirty="0"/>
              <a:t>–</a:t>
            </a:r>
            <a:r>
              <a:rPr lang="en-US" dirty="0"/>
              <a:t> </a:t>
            </a:r>
            <a:r>
              <a:rPr lang="en-US" dirty="0">
                <a:solidFill>
                  <a:srgbClr val="953735"/>
                </a:solidFill>
              </a:rPr>
              <a:t>in essay terms</a:t>
            </a:r>
            <a:r>
              <a:rPr lang="en-US" dirty="0"/>
              <a:t>, some things will be essential, e.g. in an essay comparing Plato’s views on knowledge with those of Aristotle, it’s essential to mention Plato and Aristotle. Other material needs to be </a:t>
            </a:r>
            <a:r>
              <a:rPr lang="en-US" b="1" dirty="0"/>
              <a:t>selected</a:t>
            </a:r>
            <a:r>
              <a:rPr lang="en-US" dirty="0"/>
              <a:t>. </a:t>
            </a:r>
          </a:p>
        </p:txBody>
      </p:sp>
    </p:spTree>
    <p:extLst>
      <p:ext uri="{BB962C8B-B14F-4D97-AF65-F5344CB8AC3E}">
        <p14:creationId xmlns:p14="http://schemas.microsoft.com/office/powerpoint/2010/main" val="1790084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Think, don’t just recall:</a:t>
            </a:r>
          </a:p>
        </p:txBody>
      </p:sp>
      <p:pic>
        <p:nvPicPr>
          <p:cNvPr id="7" name="Content Placeholder 6" descr="thinking.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7750" y="2843808"/>
            <a:ext cx="3048000" cy="2028825"/>
          </a:xfrm>
        </p:spPr>
      </p:pic>
      <p:sp>
        <p:nvSpPr>
          <p:cNvPr id="6" name="Content Placeholder 5"/>
          <p:cNvSpPr>
            <a:spLocks noGrp="1"/>
          </p:cNvSpPr>
          <p:nvPr>
            <p:ph sz="half" idx="2"/>
          </p:nvPr>
        </p:nvSpPr>
        <p:spPr/>
        <p:txBody>
          <a:bodyPr/>
          <a:lstStyle/>
          <a:p>
            <a:r>
              <a:rPr lang="en-US" dirty="0"/>
              <a:t>Tell us the answer to the question you were asked, don’t just tell us all about the topic</a:t>
            </a:r>
          </a:p>
          <a:p>
            <a:r>
              <a:rPr lang="en-US" dirty="0"/>
              <a:t>How fair is that claim?</a:t>
            </a:r>
          </a:p>
          <a:p>
            <a:r>
              <a:rPr lang="en-US" dirty="0"/>
              <a:t>To what extent is this true?</a:t>
            </a:r>
          </a:p>
          <a:p>
            <a:r>
              <a:rPr lang="en-US" dirty="0"/>
              <a:t>Is that statement justified? </a:t>
            </a:r>
          </a:p>
        </p:txBody>
      </p:sp>
    </p:spTree>
    <p:extLst>
      <p:ext uri="{BB962C8B-B14F-4D97-AF65-F5344CB8AC3E}">
        <p14:creationId xmlns:p14="http://schemas.microsoft.com/office/powerpoint/2010/main" val="4234784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05BDD6-494E-A942-A2D9-B431FA3D0B7D}"/>
              </a:ext>
            </a:extLst>
          </p:cNvPr>
          <p:cNvSpPr>
            <a:spLocks noGrp="1"/>
          </p:cNvSpPr>
          <p:nvPr>
            <p:ph type="title"/>
          </p:nvPr>
        </p:nvSpPr>
        <p:spPr/>
        <p:txBody>
          <a:bodyPr/>
          <a:lstStyle/>
          <a:p>
            <a:r>
              <a:rPr lang="en-US" dirty="0"/>
              <a:t>‘It could be argued’…</a:t>
            </a:r>
          </a:p>
        </p:txBody>
      </p:sp>
      <p:sp>
        <p:nvSpPr>
          <p:cNvPr id="6" name="Content Placeholder 5">
            <a:extLst>
              <a:ext uri="{FF2B5EF4-FFF2-40B4-BE49-F238E27FC236}">
                <a16:creationId xmlns:a16="http://schemas.microsoft.com/office/drawing/2014/main" id="{1BC13220-843C-D349-881C-2D503CCC4D2D}"/>
              </a:ext>
            </a:extLst>
          </p:cNvPr>
          <p:cNvSpPr>
            <a:spLocks noGrp="1"/>
          </p:cNvSpPr>
          <p:nvPr>
            <p:ph idx="1"/>
          </p:nvPr>
        </p:nvSpPr>
        <p:spPr/>
        <p:txBody>
          <a:bodyPr/>
          <a:lstStyle/>
          <a:p>
            <a:r>
              <a:rPr lang="en-US" dirty="0"/>
              <a:t>Don’t just tell us, ‘it could be argued’ this, ‘it could be argued’ that … tell us what YOU argue as well.</a:t>
            </a:r>
          </a:p>
          <a:p>
            <a:r>
              <a:rPr lang="en-US" dirty="0"/>
              <a:t>More than just a descriptive list of other people’s points of view</a:t>
            </a:r>
          </a:p>
        </p:txBody>
      </p:sp>
    </p:spTree>
    <p:extLst>
      <p:ext uri="{BB962C8B-B14F-4D97-AF65-F5344CB8AC3E}">
        <p14:creationId xmlns:p14="http://schemas.microsoft.com/office/powerpoint/2010/main" val="274204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AO2</a:t>
            </a:r>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pPr>
              <a:lnSpc>
                <a:spcPct val="120000"/>
              </a:lnSpc>
            </a:pPr>
            <a:r>
              <a:rPr lang="en-US" dirty="0"/>
              <a:t>Very important </a:t>
            </a:r>
            <a:r>
              <a:rPr lang="mr-IN" dirty="0"/>
              <a:t>–</a:t>
            </a:r>
            <a:r>
              <a:rPr lang="en-US" dirty="0"/>
              <a:t> if an essay is all AO1 with hardly any AO2 it risks missing 60% of the available marks.</a:t>
            </a:r>
          </a:p>
          <a:p>
            <a:pPr>
              <a:lnSpc>
                <a:spcPct val="120000"/>
              </a:lnSpc>
            </a:pPr>
            <a:r>
              <a:rPr lang="en-US" dirty="0"/>
              <a:t>Essays should </a:t>
            </a:r>
            <a:r>
              <a:rPr lang="en-US" i="1" dirty="0"/>
              <a:t>always</a:t>
            </a:r>
            <a:r>
              <a:rPr lang="en-US" dirty="0"/>
              <a:t> have a clear line of argument that answers the specific question. The question is never going to be ‘Write all you know about Natural Law’. If it asks ‘How fair is the claim that Natural Law can lead to cruel decisions?’ then the essay should tell me how fair the claim is </a:t>
            </a:r>
            <a:r>
              <a:rPr lang="mr-IN" dirty="0"/>
              <a:t>–</a:t>
            </a:r>
            <a:r>
              <a:rPr lang="en-US" dirty="0"/>
              <a:t> very fair, somewhat fair, not fair at all </a:t>
            </a:r>
            <a:r>
              <a:rPr lang="mr-IN" dirty="0"/>
              <a:t>–</a:t>
            </a:r>
            <a:r>
              <a:rPr lang="en-US" dirty="0"/>
              <a:t> with reasons. </a:t>
            </a:r>
          </a:p>
        </p:txBody>
      </p:sp>
    </p:spTree>
    <p:extLst>
      <p:ext uri="{BB962C8B-B14F-4D97-AF65-F5344CB8AC3E}">
        <p14:creationId xmlns:p14="http://schemas.microsoft.com/office/powerpoint/2010/main" val="2733472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demonstrate  AO2 skills</a:t>
            </a:r>
          </a:p>
        </p:txBody>
      </p:sp>
      <p:sp>
        <p:nvSpPr>
          <p:cNvPr id="3" name="Content Placeholder 2"/>
          <p:cNvSpPr>
            <a:spLocks noGrp="1"/>
          </p:cNvSpPr>
          <p:nvPr>
            <p:ph idx="1"/>
          </p:nvPr>
        </p:nvSpPr>
        <p:spPr/>
        <p:txBody>
          <a:bodyPr>
            <a:normAutofit/>
          </a:bodyPr>
          <a:lstStyle/>
          <a:p>
            <a:r>
              <a:rPr lang="en-US" dirty="0"/>
              <a:t>Explain your reasoning, don’t just assert your conclusion. It needs justification.</a:t>
            </a:r>
          </a:p>
          <a:p>
            <a:r>
              <a:rPr lang="en-US" dirty="0"/>
              <a:t>It might seem obvious to you that an idea is right or wrong, but you still need to say why </a:t>
            </a:r>
            <a:r>
              <a:rPr lang="mr-IN" dirty="0"/>
              <a:t>–</a:t>
            </a:r>
            <a:r>
              <a:rPr lang="en-US" dirty="0"/>
              <a:t> the reader might have a different view entirely. </a:t>
            </a:r>
          </a:p>
          <a:p>
            <a:pPr marL="0" indent="0">
              <a:buNone/>
            </a:pPr>
            <a:endParaRPr lang="en-US" dirty="0"/>
          </a:p>
        </p:txBody>
      </p:sp>
    </p:spTree>
    <p:extLst>
      <p:ext uri="{BB962C8B-B14F-4D97-AF65-F5344CB8AC3E}">
        <p14:creationId xmlns:p14="http://schemas.microsoft.com/office/powerpoint/2010/main" val="2907678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Very weak AO2</a:t>
            </a:r>
          </a:p>
        </p:txBody>
      </p:sp>
      <p:sp>
        <p:nvSpPr>
          <p:cNvPr id="5" name="Content Placeholder 4"/>
          <p:cNvSpPr>
            <a:spLocks noGrp="1"/>
          </p:cNvSpPr>
          <p:nvPr>
            <p:ph sz="half" idx="1"/>
          </p:nvPr>
        </p:nvSpPr>
        <p:spPr/>
        <p:txBody>
          <a:bodyPr/>
          <a:lstStyle/>
          <a:p>
            <a:r>
              <a:rPr lang="en-US" dirty="0"/>
              <a:t>Just gives some information about the topic, but </a:t>
            </a:r>
            <a:r>
              <a:rPr lang="en-US" dirty="0" err="1"/>
              <a:t>doesn</a:t>
            </a:r>
            <a:r>
              <a:rPr lang="mr-IN" dirty="0"/>
              <a:t>’</a:t>
            </a:r>
            <a:r>
              <a:rPr lang="en-US" dirty="0"/>
              <a:t>t offer an opinion</a:t>
            </a:r>
          </a:p>
          <a:p>
            <a:pPr marL="0" indent="0">
              <a:buNone/>
            </a:pPr>
            <a:endParaRPr lang="en-US" dirty="0"/>
          </a:p>
          <a:p>
            <a:r>
              <a:rPr lang="en-US" dirty="0"/>
              <a:t>Only a few marks (because you used your skill in judgement to choose what to write) </a:t>
            </a:r>
          </a:p>
        </p:txBody>
      </p:sp>
      <p:pic>
        <p:nvPicPr>
          <p:cNvPr id="9" name="Content Placeholder 8" descr="disappointed emoticon.jpg"/>
          <p:cNvPicPr>
            <a:picLocks noGrp="1" noChangeAspect="1"/>
          </p:cNvPicPr>
          <p:nvPr>
            <p:ph sz="half" idx="2"/>
          </p:nvPr>
        </p:nvPicPr>
        <p:blipFill>
          <a:blip r:embed="rId2">
            <a:extLst>
              <a:ext uri="{28A0092B-C50C-407E-A947-70E740481C1C}">
                <a14:useLocalDpi xmlns:a14="http://schemas.microsoft.com/office/drawing/2010/main" val="0"/>
              </a:ext>
            </a:extLst>
          </a:blip>
          <a:srcRect t="-5290" b="-5290"/>
          <a:stretch>
            <a:fillRect/>
          </a:stretch>
        </p:blipFill>
        <p:spPr/>
      </p:pic>
    </p:spTree>
    <p:extLst>
      <p:ext uri="{BB962C8B-B14F-4D97-AF65-F5344CB8AC3E}">
        <p14:creationId xmlns:p14="http://schemas.microsoft.com/office/powerpoint/2010/main" val="1831650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Quite weak AO2</a:t>
            </a:r>
          </a:p>
        </p:txBody>
      </p:sp>
      <p:pic>
        <p:nvPicPr>
          <p:cNvPr id="5" name="Content Placeholder 4" descr="MaryMeh.jpg"/>
          <p:cNvPicPr>
            <a:picLocks noGrp="1" noChangeAspect="1"/>
          </p:cNvPicPr>
          <p:nvPr>
            <p:ph sz="half" idx="1"/>
          </p:nvPr>
        </p:nvPicPr>
        <p:blipFill>
          <a:blip r:embed="rId2">
            <a:extLst>
              <a:ext uri="{28A0092B-C50C-407E-A947-70E740481C1C}">
                <a14:useLocalDpi xmlns:a14="http://schemas.microsoft.com/office/drawing/2010/main" val="0"/>
              </a:ext>
            </a:extLst>
          </a:blip>
          <a:srcRect l="23974" r="23974"/>
          <a:stretch>
            <a:fillRect/>
          </a:stretch>
        </p:blipFill>
        <p:spPr/>
      </p:pic>
      <p:sp>
        <p:nvSpPr>
          <p:cNvPr id="4" name="Content Placeholder 3"/>
          <p:cNvSpPr>
            <a:spLocks noGrp="1"/>
          </p:cNvSpPr>
          <p:nvPr>
            <p:ph sz="half" idx="2"/>
          </p:nvPr>
        </p:nvSpPr>
        <p:spPr/>
        <p:txBody>
          <a:bodyPr/>
          <a:lstStyle/>
          <a:p>
            <a:r>
              <a:rPr lang="en-US" dirty="0"/>
              <a:t>Presents different opinions, but doesn’t say anything about them </a:t>
            </a:r>
            <a:r>
              <a:rPr lang="mr-IN" dirty="0"/>
              <a:t>–</a:t>
            </a:r>
            <a:r>
              <a:rPr lang="en-US" dirty="0"/>
              <a:t> Plato says X, but Aristotle says Y</a:t>
            </a:r>
          </a:p>
          <a:p>
            <a:endParaRPr lang="en-US" dirty="0"/>
          </a:p>
          <a:p>
            <a:r>
              <a:rPr lang="en-US" dirty="0"/>
              <a:t>Gets some marks, but doesn’t get a lot</a:t>
            </a:r>
          </a:p>
          <a:p>
            <a:r>
              <a:rPr lang="en-US" dirty="0"/>
              <a:t>‘Juxtaposition’</a:t>
            </a:r>
          </a:p>
          <a:p>
            <a:endParaRPr lang="en-US" dirty="0"/>
          </a:p>
        </p:txBody>
      </p:sp>
    </p:spTree>
    <p:extLst>
      <p:ext uri="{BB962C8B-B14F-4D97-AF65-F5344CB8AC3E}">
        <p14:creationId xmlns:p14="http://schemas.microsoft.com/office/powerpoint/2010/main" val="193669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bit better but not much better AO2</a:t>
            </a:r>
          </a:p>
        </p:txBody>
      </p:sp>
      <p:sp>
        <p:nvSpPr>
          <p:cNvPr id="3" name="Content Placeholder 2"/>
          <p:cNvSpPr>
            <a:spLocks noGrp="1"/>
          </p:cNvSpPr>
          <p:nvPr>
            <p:ph sz="half" idx="1"/>
          </p:nvPr>
        </p:nvSpPr>
        <p:spPr/>
        <p:txBody>
          <a:bodyPr/>
          <a:lstStyle/>
          <a:p>
            <a:r>
              <a:rPr lang="en-US" dirty="0"/>
              <a:t>Giving a </a:t>
            </a:r>
            <a:r>
              <a:rPr lang="en-US" dirty="0" err="1"/>
              <a:t>memorised</a:t>
            </a:r>
            <a:r>
              <a:rPr lang="en-US" dirty="0"/>
              <a:t> list of ‘strengths and weaknesses’ without saying why they are strengths or weaknesses</a:t>
            </a:r>
          </a:p>
          <a:p>
            <a:r>
              <a:rPr lang="en-US" dirty="0"/>
              <a:t>Scores some marks but not all of them </a:t>
            </a:r>
          </a:p>
        </p:txBody>
      </p:sp>
      <p:pic>
        <p:nvPicPr>
          <p:cNvPr id="5" name="Content Placeholder 4" descr="MaryMeh.jpg"/>
          <p:cNvPicPr>
            <a:picLocks noGrp="1" noChangeAspect="1"/>
          </p:cNvPicPr>
          <p:nvPr>
            <p:ph sz="half" idx="2"/>
          </p:nvPr>
        </p:nvPicPr>
        <p:blipFill>
          <a:blip r:embed="rId2">
            <a:extLst>
              <a:ext uri="{28A0092B-C50C-407E-A947-70E740481C1C}">
                <a14:useLocalDpi xmlns:a14="http://schemas.microsoft.com/office/drawing/2010/main" val="0"/>
              </a:ext>
            </a:extLst>
          </a:blip>
          <a:srcRect l="23974" r="23974"/>
          <a:stretch>
            <a:fillRect/>
          </a:stretch>
        </p:blipFill>
        <p:spPr/>
      </p:pic>
    </p:spTree>
    <p:extLst>
      <p:ext uri="{BB962C8B-B14F-4D97-AF65-F5344CB8AC3E}">
        <p14:creationId xmlns:p14="http://schemas.microsoft.com/office/powerpoint/2010/main" val="22824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are going to cover:</a:t>
            </a:r>
          </a:p>
        </p:txBody>
      </p:sp>
      <p:sp>
        <p:nvSpPr>
          <p:cNvPr id="3" name="Content Placeholder 2"/>
          <p:cNvSpPr>
            <a:spLocks noGrp="1"/>
          </p:cNvSpPr>
          <p:nvPr>
            <p:ph idx="1"/>
          </p:nvPr>
        </p:nvSpPr>
        <p:spPr/>
        <p:txBody>
          <a:bodyPr/>
          <a:lstStyle/>
          <a:p>
            <a:r>
              <a:rPr lang="en-US" dirty="0"/>
              <a:t>Top quality AO1 (knowledge and understanding)</a:t>
            </a:r>
          </a:p>
          <a:p>
            <a:r>
              <a:rPr lang="en-US" dirty="0"/>
              <a:t>Top quality AO2 (critical argument and evaluation)</a:t>
            </a:r>
          </a:p>
          <a:p>
            <a:r>
              <a:rPr lang="en-US" dirty="0"/>
              <a:t>What ‘engagement with the question’ means</a:t>
            </a:r>
          </a:p>
          <a:p>
            <a:r>
              <a:rPr lang="en-US" dirty="0"/>
              <a:t>Argument-driven essays</a:t>
            </a:r>
          </a:p>
          <a:p>
            <a:r>
              <a:rPr lang="en-US" dirty="0"/>
              <a:t>Any questions if time</a:t>
            </a:r>
          </a:p>
        </p:txBody>
      </p:sp>
    </p:spTree>
    <p:extLst>
      <p:ext uri="{BB962C8B-B14F-4D97-AF65-F5344CB8AC3E}">
        <p14:creationId xmlns:p14="http://schemas.microsoft.com/office/powerpoint/2010/main" val="510439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Excellent AO2</a:t>
            </a:r>
          </a:p>
        </p:txBody>
      </p:sp>
      <p:sp>
        <p:nvSpPr>
          <p:cNvPr id="3" name="Content Placeholder 2"/>
          <p:cNvSpPr>
            <a:spLocks noGrp="1"/>
          </p:cNvSpPr>
          <p:nvPr>
            <p:ph sz="half" idx="1"/>
          </p:nvPr>
        </p:nvSpPr>
        <p:spPr/>
        <p:txBody>
          <a:bodyPr>
            <a:normAutofit fontScale="92500" lnSpcReduction="10000"/>
          </a:bodyPr>
          <a:lstStyle/>
          <a:p>
            <a:r>
              <a:rPr lang="en-US" dirty="0"/>
              <a:t>Engages with the issues in the question</a:t>
            </a:r>
          </a:p>
          <a:p>
            <a:r>
              <a:rPr lang="en-US" dirty="0"/>
              <a:t>Presents a reasoned argument</a:t>
            </a:r>
          </a:p>
          <a:p>
            <a:r>
              <a:rPr lang="en-US" dirty="0"/>
              <a:t>Shows why one point of view is preferable to another, by weighing them up and giving reasons</a:t>
            </a:r>
          </a:p>
          <a:p>
            <a:r>
              <a:rPr lang="en-US" dirty="0"/>
              <a:t>Answers the question</a:t>
            </a:r>
          </a:p>
          <a:p>
            <a:r>
              <a:rPr lang="en-US" dirty="0"/>
              <a:t>Gets lots of marks</a:t>
            </a:r>
          </a:p>
        </p:txBody>
      </p:sp>
      <p:pic>
        <p:nvPicPr>
          <p:cNvPr id="5" name="Content Placeholder 4" descr="excellent emoticon.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72" r="9593"/>
          <a:stretch/>
        </p:blipFill>
        <p:spPr>
          <a:xfrm>
            <a:off x="4495800" y="1722596"/>
            <a:ext cx="4494445" cy="4525963"/>
          </a:xfrm>
        </p:spPr>
      </p:pic>
    </p:spTree>
    <p:extLst>
      <p:ext uri="{BB962C8B-B14F-4D97-AF65-F5344CB8AC3E}">
        <p14:creationId xmlns:p14="http://schemas.microsoft.com/office/powerpoint/2010/main" val="3534207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2DED-2953-E54A-B70E-3D3F4778FBC7}"/>
              </a:ext>
            </a:extLst>
          </p:cNvPr>
          <p:cNvSpPr>
            <a:spLocks noGrp="1"/>
          </p:cNvSpPr>
          <p:nvPr>
            <p:ph type="title"/>
          </p:nvPr>
        </p:nvSpPr>
        <p:spPr/>
        <p:txBody>
          <a:bodyPr>
            <a:normAutofit fontScale="90000"/>
          </a:bodyPr>
          <a:lstStyle/>
          <a:p>
            <a:r>
              <a:rPr lang="en-US" dirty="0"/>
              <a:t>Some key things to know about essays</a:t>
            </a:r>
          </a:p>
        </p:txBody>
      </p:sp>
      <p:sp>
        <p:nvSpPr>
          <p:cNvPr id="3" name="Content Placeholder 2">
            <a:extLst>
              <a:ext uri="{FF2B5EF4-FFF2-40B4-BE49-F238E27FC236}">
                <a16:creationId xmlns:a16="http://schemas.microsoft.com/office/drawing/2014/main" id="{C61E7286-C0D2-B04F-8CA9-8A5B0B164AF9}"/>
              </a:ext>
            </a:extLst>
          </p:cNvPr>
          <p:cNvSpPr>
            <a:spLocks noGrp="1"/>
          </p:cNvSpPr>
          <p:nvPr>
            <p:ph idx="1"/>
          </p:nvPr>
        </p:nvSpPr>
        <p:spPr/>
        <p:txBody>
          <a:bodyPr>
            <a:normAutofit fontScale="92500" lnSpcReduction="20000"/>
          </a:bodyPr>
          <a:lstStyle/>
          <a:p>
            <a:pPr marL="385763" indent="-385763">
              <a:buAutoNum type="arabicPeriod"/>
            </a:pPr>
            <a:r>
              <a:rPr lang="en-US" dirty="0"/>
              <a:t>There is no prescribed essay structure that you have to follow.</a:t>
            </a:r>
          </a:p>
          <a:p>
            <a:pPr marL="385763" indent="-385763">
              <a:buAutoNum type="arabicPeriod"/>
            </a:pPr>
            <a:r>
              <a:rPr lang="en-US" dirty="0"/>
              <a:t>There is no prescribed number of scholars that you have to include.</a:t>
            </a:r>
          </a:p>
          <a:p>
            <a:pPr marL="385763" indent="-385763">
              <a:buAutoNum type="arabicPeriod"/>
            </a:pPr>
            <a:r>
              <a:rPr lang="en-US" dirty="0"/>
              <a:t>There is no prescribed number of paragraphs you have to use.</a:t>
            </a:r>
          </a:p>
          <a:p>
            <a:pPr marL="385763" indent="-385763">
              <a:buAutoNum type="arabicPeriod"/>
            </a:pPr>
            <a:r>
              <a:rPr lang="en-US" dirty="0"/>
              <a:t>There is no prescribed number of quotations you have to have.</a:t>
            </a:r>
          </a:p>
          <a:p>
            <a:pPr marL="385763" indent="-385763">
              <a:buAutoNum type="arabicPeriod"/>
            </a:pPr>
            <a:r>
              <a:rPr lang="en-US" dirty="0"/>
              <a:t>There is no requirement to make any synoptic links to get full marks. </a:t>
            </a:r>
          </a:p>
          <a:p>
            <a:pPr marL="385763" indent="-385763">
              <a:buAutoNum type="arabicPeriod"/>
            </a:pPr>
            <a:endParaRPr lang="en-US" dirty="0"/>
          </a:p>
          <a:p>
            <a:pPr marL="0" indent="0">
              <a:buNone/>
            </a:pPr>
            <a:endParaRPr lang="en-US" dirty="0"/>
          </a:p>
        </p:txBody>
      </p:sp>
    </p:spTree>
    <p:extLst>
      <p:ext uri="{BB962C8B-B14F-4D97-AF65-F5344CB8AC3E}">
        <p14:creationId xmlns:p14="http://schemas.microsoft.com/office/powerpoint/2010/main" val="617690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characteristic of top-quality essays:</a:t>
            </a: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endParaRPr lang="en-US" dirty="0"/>
          </a:p>
          <a:p>
            <a:endParaRPr lang="en-US" dirty="0"/>
          </a:p>
          <a:p>
            <a:pPr marL="0" indent="0">
              <a:buNone/>
            </a:pPr>
            <a:r>
              <a:rPr lang="en-US" dirty="0"/>
              <a:t>                        </a:t>
            </a:r>
            <a:r>
              <a:rPr lang="en-US" sz="5400" dirty="0"/>
              <a:t>Engagement</a:t>
            </a:r>
          </a:p>
        </p:txBody>
      </p:sp>
    </p:spTree>
    <p:extLst>
      <p:ext uri="{BB962C8B-B14F-4D97-AF65-F5344CB8AC3E}">
        <p14:creationId xmlns:p14="http://schemas.microsoft.com/office/powerpoint/2010/main" val="2609700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students treat the units of study as if they are observing a debate:</a:t>
            </a:r>
          </a:p>
        </p:txBody>
      </p:sp>
      <p:pic>
        <p:nvPicPr>
          <p:cNvPr id="6" name="Content Placeholder 5" descr="observing meeting.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5783" t="12681" r="1435" b="37388"/>
          <a:stretch/>
        </p:blipFill>
        <p:spPr>
          <a:xfrm>
            <a:off x="690773" y="1600200"/>
            <a:ext cx="3747106" cy="3027764"/>
          </a:xfrm>
        </p:spPr>
      </p:pic>
      <p:sp>
        <p:nvSpPr>
          <p:cNvPr id="5" name="Content Placeholder 4"/>
          <p:cNvSpPr>
            <a:spLocks noGrp="1"/>
          </p:cNvSpPr>
          <p:nvPr>
            <p:ph sz="half" idx="2"/>
          </p:nvPr>
        </p:nvSpPr>
        <p:spPr/>
        <p:txBody>
          <a:bodyPr>
            <a:normAutofit fontScale="92500" lnSpcReduction="10000"/>
          </a:bodyPr>
          <a:lstStyle/>
          <a:p>
            <a:endParaRPr lang="en-US" dirty="0"/>
          </a:p>
          <a:p>
            <a:pPr marL="0" indent="0">
              <a:buNone/>
            </a:pPr>
            <a:r>
              <a:rPr lang="en-US" dirty="0"/>
              <a:t>It’s as if they’ve been sent in to watch a discussion, and told that their task is to remember and write down who said what.</a:t>
            </a:r>
          </a:p>
          <a:p>
            <a:pPr marL="0" indent="0">
              <a:buNone/>
            </a:pPr>
            <a:endParaRPr lang="en-US" dirty="0"/>
          </a:p>
          <a:p>
            <a:pPr marL="0" indent="0">
              <a:buNone/>
            </a:pPr>
            <a:r>
              <a:rPr lang="en-US" dirty="0"/>
              <a:t>‘You can make notes, but when we test you on who said what, you’re doing it from memory.’ </a:t>
            </a:r>
          </a:p>
        </p:txBody>
      </p:sp>
    </p:spTree>
    <p:extLst>
      <p:ext uri="{BB962C8B-B14F-4D97-AF65-F5344CB8AC3E}">
        <p14:creationId xmlns:p14="http://schemas.microsoft.com/office/powerpoint/2010/main" val="3007467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That’s not what this A level is about!</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solidFill>
                  <a:srgbClr val="FF0000"/>
                </a:solidFill>
              </a:rPr>
              <a:t>Very important questions</a:t>
            </a:r>
            <a:r>
              <a:rPr lang="en-US" dirty="0"/>
              <a:t>: </a:t>
            </a:r>
          </a:p>
          <a:p>
            <a:pPr marL="0" indent="0">
              <a:buNone/>
            </a:pPr>
            <a:endParaRPr lang="en-US" dirty="0"/>
          </a:p>
          <a:p>
            <a:pPr marL="0" indent="0">
              <a:buNone/>
            </a:pPr>
            <a:r>
              <a:rPr lang="en-US" dirty="0"/>
              <a:t>Is there a God?</a:t>
            </a:r>
          </a:p>
          <a:p>
            <a:pPr marL="0" indent="0">
              <a:buNone/>
            </a:pPr>
            <a:r>
              <a:rPr lang="en-US" dirty="0"/>
              <a:t>How can I live a good life?</a:t>
            </a:r>
          </a:p>
          <a:p>
            <a:pPr marL="0" indent="0">
              <a:buNone/>
            </a:pPr>
            <a:r>
              <a:rPr lang="en-US" dirty="0"/>
              <a:t>Does religion have anything useful to say in dealing with the problems of the 21</a:t>
            </a:r>
            <a:r>
              <a:rPr lang="en-US" baseline="30000" dirty="0"/>
              <a:t>st</a:t>
            </a:r>
            <a:r>
              <a:rPr lang="en-US" dirty="0"/>
              <a:t> century? </a:t>
            </a:r>
            <a:r>
              <a:rPr lang="en-US" dirty="0" err="1"/>
              <a:t>etc</a:t>
            </a:r>
            <a:endParaRPr lang="en-US" dirty="0"/>
          </a:p>
        </p:txBody>
      </p:sp>
      <p:sp>
        <p:nvSpPr>
          <p:cNvPr id="4" name="Content Placeholder 3"/>
          <p:cNvSpPr>
            <a:spLocks noGrp="1"/>
          </p:cNvSpPr>
          <p:nvPr>
            <p:ph sz="half" idx="2"/>
          </p:nvPr>
        </p:nvSpPr>
        <p:spPr/>
        <p:txBody>
          <a:bodyPr>
            <a:normAutofit fontScale="92500" lnSpcReduction="10000"/>
          </a:bodyPr>
          <a:lstStyle/>
          <a:p>
            <a:pPr marL="0" indent="0">
              <a:buNone/>
            </a:pPr>
            <a:r>
              <a:rPr lang="en-US" dirty="0">
                <a:solidFill>
                  <a:srgbClr val="FF0000"/>
                </a:solidFill>
              </a:rPr>
              <a:t>Very important skills</a:t>
            </a:r>
            <a:r>
              <a:rPr lang="en-US" dirty="0"/>
              <a:t>: </a:t>
            </a:r>
          </a:p>
          <a:p>
            <a:pPr marL="0" indent="0">
              <a:buNone/>
            </a:pPr>
            <a:endParaRPr lang="en-US" dirty="0"/>
          </a:p>
          <a:p>
            <a:pPr marL="0" indent="0">
              <a:buNone/>
            </a:pPr>
            <a:r>
              <a:rPr lang="en-US" dirty="0"/>
              <a:t>Distinguishing between truth and fiction</a:t>
            </a:r>
          </a:p>
          <a:p>
            <a:pPr marL="0" indent="0">
              <a:buNone/>
            </a:pPr>
            <a:r>
              <a:rPr lang="en-US" dirty="0"/>
              <a:t>Making a convincing argument</a:t>
            </a:r>
          </a:p>
          <a:p>
            <a:pPr marL="0" indent="0">
              <a:buNone/>
            </a:pPr>
            <a:r>
              <a:rPr lang="en-US" dirty="0"/>
              <a:t>Deciding what you think is right and important in your own life</a:t>
            </a:r>
          </a:p>
          <a:p>
            <a:pPr marL="0" indent="0">
              <a:buNone/>
            </a:pPr>
            <a:r>
              <a:rPr lang="en-US" dirty="0"/>
              <a:t>Listening and weighing up differing views </a:t>
            </a:r>
            <a:r>
              <a:rPr lang="en-US" dirty="0" err="1"/>
              <a:t>etc</a:t>
            </a:r>
            <a:endParaRPr lang="en-US" dirty="0"/>
          </a:p>
        </p:txBody>
      </p:sp>
    </p:spTree>
    <p:extLst>
      <p:ext uri="{BB962C8B-B14F-4D97-AF65-F5344CB8AC3E}">
        <p14:creationId xmlns:p14="http://schemas.microsoft.com/office/powerpoint/2010/main" val="2549818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Don’t stand on the sidelines, get involved in the discussion: </a:t>
            </a:r>
          </a:p>
        </p:txBody>
      </p:sp>
      <p:sp>
        <p:nvSpPr>
          <p:cNvPr id="4" name="Content Placeholder 3"/>
          <p:cNvSpPr>
            <a:spLocks noGrp="1"/>
          </p:cNvSpPr>
          <p:nvPr>
            <p:ph sz="half" idx="1"/>
          </p:nvPr>
        </p:nvSpPr>
        <p:spPr/>
        <p:txBody>
          <a:bodyPr>
            <a:normAutofit lnSpcReduction="10000"/>
          </a:bodyPr>
          <a:lstStyle/>
          <a:p>
            <a:endParaRPr lang="en-US" dirty="0"/>
          </a:p>
          <a:p>
            <a:pPr marL="0" indent="0">
              <a:buNone/>
            </a:pPr>
            <a:r>
              <a:rPr lang="en-US" dirty="0"/>
              <a:t>In each debate, ‘sit down’ with the scholars and join in. Once you’ve got to grips with the issues under discussion and have an idea of the different perspectives people have expressed in the history of this debate: take a view, say something!</a:t>
            </a:r>
          </a:p>
        </p:txBody>
      </p:sp>
      <p:pic>
        <p:nvPicPr>
          <p:cNvPr id="6" name="Content Placeholder 5" descr="engagement meeting.jpg"/>
          <p:cNvPicPr>
            <a:picLocks noGrp="1" noChangeAspect="1"/>
          </p:cNvPicPr>
          <p:nvPr>
            <p:ph sz="half" idx="2"/>
          </p:nvPr>
        </p:nvPicPr>
        <p:blipFill>
          <a:blip r:embed="rId2">
            <a:extLst>
              <a:ext uri="{28A0092B-C50C-407E-A947-70E740481C1C}">
                <a14:useLocalDpi xmlns:a14="http://schemas.microsoft.com/office/drawing/2010/main" val="0"/>
              </a:ext>
            </a:extLst>
          </a:blip>
          <a:srcRect l="20197" r="20197"/>
          <a:stretch>
            <a:fillRect/>
          </a:stretch>
        </p:blipFill>
        <p:spPr/>
      </p:pic>
    </p:spTree>
    <p:extLst>
      <p:ext uri="{BB962C8B-B14F-4D97-AF65-F5344CB8AC3E}">
        <p14:creationId xmlns:p14="http://schemas.microsoft.com/office/powerpoint/2010/main" val="3892676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Before beginning your essay, think:</a:t>
            </a:r>
          </a:p>
        </p:txBody>
      </p:sp>
      <p:sp>
        <p:nvSpPr>
          <p:cNvPr id="6" name="Content Placeholder 5"/>
          <p:cNvSpPr>
            <a:spLocks noGrp="1"/>
          </p:cNvSpPr>
          <p:nvPr>
            <p:ph idx="1"/>
          </p:nvPr>
        </p:nvSpPr>
        <p:spPr/>
        <p:txBody>
          <a:bodyPr/>
          <a:lstStyle/>
          <a:p>
            <a:r>
              <a:rPr lang="en-US" dirty="0"/>
              <a:t>‘What am I going to argue?’ ‘What do I think is the answer to the question I’ve been asked?’</a:t>
            </a:r>
          </a:p>
          <a:p>
            <a:endParaRPr lang="en-US" dirty="0"/>
          </a:p>
          <a:p>
            <a:r>
              <a:rPr lang="en-US" dirty="0"/>
              <a:t>‘What material should I include?’ shouldn’t be your first consideration </a:t>
            </a:r>
            <a:r>
              <a:rPr lang="mr-IN" dirty="0"/>
              <a:t>–</a:t>
            </a:r>
            <a:r>
              <a:rPr lang="en-US" dirty="0"/>
              <a:t> it </a:t>
            </a:r>
            <a:r>
              <a:rPr lang="en-US" i="1" dirty="0"/>
              <a:t>follows on </a:t>
            </a:r>
            <a:r>
              <a:rPr lang="en-US" dirty="0"/>
              <a:t>from your argument. </a:t>
            </a:r>
          </a:p>
        </p:txBody>
      </p:sp>
    </p:spTree>
    <p:extLst>
      <p:ext uri="{BB962C8B-B14F-4D97-AF65-F5344CB8AC3E}">
        <p14:creationId xmlns:p14="http://schemas.microsoft.com/office/powerpoint/2010/main" val="2569364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EXERCISE</a:t>
            </a:r>
          </a:p>
        </p:txBody>
      </p:sp>
      <p:sp>
        <p:nvSpPr>
          <p:cNvPr id="3" name="Content Placeholder 2"/>
          <p:cNvSpPr>
            <a:spLocks noGrp="1"/>
          </p:cNvSpPr>
          <p:nvPr>
            <p:ph idx="1"/>
          </p:nvPr>
        </p:nvSpPr>
        <p:spPr/>
        <p:txBody>
          <a:bodyPr/>
          <a:lstStyle/>
          <a:p>
            <a:pPr marL="0" indent="0">
              <a:buNone/>
            </a:pPr>
            <a:r>
              <a:rPr lang="en-US" dirty="0"/>
              <a:t>For the questions coming up, think:</a:t>
            </a:r>
          </a:p>
          <a:p>
            <a:endParaRPr lang="en-US" dirty="0"/>
          </a:p>
          <a:p>
            <a:r>
              <a:rPr lang="en-US" dirty="0"/>
              <a:t>What would I argue?</a:t>
            </a:r>
          </a:p>
          <a:p>
            <a:endParaRPr lang="en-US" dirty="0"/>
          </a:p>
          <a:p>
            <a:r>
              <a:rPr lang="en-US" dirty="0"/>
              <a:t>Because that’s what I’m arguing, what material might I select to support my argument? </a:t>
            </a:r>
          </a:p>
        </p:txBody>
      </p:sp>
    </p:spTree>
    <p:extLst>
      <p:ext uri="{BB962C8B-B14F-4D97-AF65-F5344CB8AC3E}">
        <p14:creationId xmlns:p14="http://schemas.microsoft.com/office/powerpoint/2010/main" val="3705673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QUESTIONS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How convincing is the ontological argument as a demonstration of the existence of God? </a:t>
            </a:r>
          </a:p>
          <a:p>
            <a:pPr marL="0" indent="0">
              <a:buNone/>
            </a:pPr>
            <a:endParaRPr lang="en-US" dirty="0"/>
          </a:p>
          <a:p>
            <a:pPr marL="0" indent="0">
              <a:buNone/>
            </a:pPr>
            <a:r>
              <a:rPr lang="en-US" dirty="0"/>
              <a:t>‘Situation Ethics is the best method of making moral decisions in sexual relationships.’ Discuss. </a:t>
            </a:r>
          </a:p>
          <a:p>
            <a:pPr marL="0" indent="0">
              <a:buNone/>
            </a:pPr>
            <a:endParaRPr lang="en-US" dirty="0"/>
          </a:p>
          <a:p>
            <a:pPr marL="0" indent="0">
              <a:buNone/>
            </a:pPr>
            <a:r>
              <a:rPr lang="en-US" i="1" dirty="0"/>
              <a:t>What am I going to argue </a:t>
            </a:r>
            <a:r>
              <a:rPr lang="mr-IN" i="1" dirty="0"/>
              <a:t>–</a:t>
            </a:r>
            <a:r>
              <a:rPr lang="en-US" i="1" dirty="0"/>
              <a:t> do I agree with the statement, or not?</a:t>
            </a:r>
          </a:p>
          <a:p>
            <a:pPr marL="0" indent="0">
              <a:buNone/>
            </a:pPr>
            <a:r>
              <a:rPr lang="en-US" i="1" dirty="0"/>
              <a:t>What material might I select, to answer the question? </a:t>
            </a:r>
          </a:p>
        </p:txBody>
      </p:sp>
    </p:spTree>
    <p:extLst>
      <p:ext uri="{BB962C8B-B14F-4D97-AF65-F5344CB8AC3E}">
        <p14:creationId xmlns:p14="http://schemas.microsoft.com/office/powerpoint/2010/main" val="4164281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QUESTION</a:t>
            </a:r>
          </a:p>
        </p:txBody>
      </p:sp>
      <p:sp>
        <p:nvSpPr>
          <p:cNvPr id="3" name="Content Placeholder 2"/>
          <p:cNvSpPr>
            <a:spLocks noGrp="1"/>
          </p:cNvSpPr>
          <p:nvPr>
            <p:ph idx="1"/>
          </p:nvPr>
        </p:nvSpPr>
        <p:spPr/>
        <p:txBody>
          <a:bodyPr>
            <a:normAutofit/>
          </a:bodyPr>
          <a:lstStyle/>
          <a:p>
            <a:pPr marL="0" indent="0">
              <a:buNone/>
            </a:pPr>
            <a:r>
              <a:rPr lang="en-US" dirty="0"/>
              <a:t>How convincing is Aristotle’s understanding of causation? </a:t>
            </a:r>
          </a:p>
          <a:p>
            <a:pPr marL="0" indent="0">
              <a:buNone/>
            </a:pPr>
            <a:endParaRPr lang="en-US" i="1" dirty="0"/>
          </a:p>
          <a:p>
            <a:pPr marL="0" indent="0">
              <a:buNone/>
            </a:pPr>
            <a:r>
              <a:rPr lang="en-US" dirty="0"/>
              <a:t>‘Symbol is not an effective method of communicating ideas about God.’ Discuss. </a:t>
            </a:r>
          </a:p>
          <a:p>
            <a:pPr marL="0" indent="0">
              <a:buNone/>
            </a:pPr>
            <a:r>
              <a:rPr lang="en-US" i="1" dirty="0"/>
              <a:t>What am I going to argue? What material will I select, to support my argument? </a:t>
            </a:r>
          </a:p>
        </p:txBody>
      </p:sp>
    </p:spTree>
    <p:extLst>
      <p:ext uri="{BB962C8B-B14F-4D97-AF65-F5344CB8AC3E}">
        <p14:creationId xmlns:p14="http://schemas.microsoft.com/office/powerpoint/2010/main" val="67939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 balance </a:t>
            </a:r>
            <a:r>
              <a:rPr lang="mr-IN"/>
              <a:t>…</a:t>
            </a:r>
            <a:endParaRPr lang="en-US"/>
          </a:p>
        </p:txBody>
      </p:sp>
      <p:sp>
        <p:nvSpPr>
          <p:cNvPr id="3" name="Content Placeholder 2"/>
          <p:cNvSpPr>
            <a:spLocks noGrp="1"/>
          </p:cNvSpPr>
          <p:nvPr>
            <p:ph idx="1"/>
          </p:nvPr>
        </p:nvSpPr>
        <p:spPr/>
        <p:txBody>
          <a:bodyPr/>
          <a:lstStyle/>
          <a:p>
            <a:r>
              <a:rPr lang="en-US" dirty="0"/>
              <a:t>Successful essays in RS demonstrate a balance between AO1 and AO2 skills.</a:t>
            </a:r>
          </a:p>
          <a:p>
            <a:pPr marL="0" indent="0">
              <a:buNone/>
            </a:pPr>
            <a:endParaRPr lang="en-US" dirty="0"/>
          </a:p>
          <a:p>
            <a:r>
              <a:rPr lang="en-US" dirty="0"/>
              <a:t>Most essays that score disappointingly low results do so because they are overly descriptive </a:t>
            </a:r>
            <a:r>
              <a:rPr lang="mr-IN" dirty="0"/>
              <a:t>–</a:t>
            </a:r>
            <a:r>
              <a:rPr lang="en-US" dirty="0"/>
              <a:t> they’re all about content and don’t have enough argument.</a:t>
            </a:r>
          </a:p>
        </p:txBody>
      </p:sp>
    </p:spTree>
    <p:extLst>
      <p:ext uri="{BB962C8B-B14F-4D97-AF65-F5344CB8AC3E}">
        <p14:creationId xmlns:p14="http://schemas.microsoft.com/office/powerpoint/2010/main" val="936053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QUESTION</a:t>
            </a:r>
          </a:p>
        </p:txBody>
      </p:sp>
      <p:sp>
        <p:nvSpPr>
          <p:cNvPr id="3" name="Content Placeholder 2"/>
          <p:cNvSpPr>
            <a:spLocks noGrp="1"/>
          </p:cNvSpPr>
          <p:nvPr>
            <p:ph idx="1"/>
          </p:nvPr>
        </p:nvSpPr>
        <p:spPr/>
        <p:txBody>
          <a:bodyPr/>
          <a:lstStyle/>
          <a:p>
            <a:pPr marL="0" indent="0">
              <a:buNone/>
            </a:pPr>
            <a:r>
              <a:rPr lang="en-US" dirty="0"/>
              <a:t>‘Jesus was no more than a wise teacher.’ Discuss.</a:t>
            </a:r>
          </a:p>
          <a:p>
            <a:pPr marL="0" indent="0">
              <a:buNone/>
            </a:pPr>
            <a:endParaRPr lang="en-US" dirty="0"/>
          </a:p>
          <a:p>
            <a:pPr marL="0" indent="0">
              <a:buNone/>
            </a:pPr>
            <a:r>
              <a:rPr lang="en-US" dirty="0"/>
              <a:t>How effective is Aquinas’ Natural Law for dealing with ethical issues? </a:t>
            </a:r>
          </a:p>
          <a:p>
            <a:pPr marL="0" indent="0">
              <a:buNone/>
            </a:pPr>
            <a:endParaRPr lang="en-US" dirty="0"/>
          </a:p>
          <a:p>
            <a:pPr marL="0" indent="0">
              <a:buNone/>
            </a:pPr>
            <a:r>
              <a:rPr lang="en-US" i="1" dirty="0"/>
              <a:t>What will I argue?</a:t>
            </a:r>
          </a:p>
          <a:p>
            <a:pPr marL="0" indent="0">
              <a:buNone/>
            </a:pPr>
            <a:r>
              <a:rPr lang="en-US" i="1" dirty="0"/>
              <a:t>What material do I need? </a:t>
            </a:r>
          </a:p>
        </p:txBody>
      </p:sp>
    </p:spTree>
    <p:extLst>
      <p:ext uri="{BB962C8B-B14F-4D97-AF65-F5344CB8AC3E}">
        <p14:creationId xmlns:p14="http://schemas.microsoft.com/office/powerpoint/2010/main" val="828136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evaluative vocabulary</a:t>
            </a:r>
          </a:p>
        </p:txBody>
      </p:sp>
      <p:sp>
        <p:nvSpPr>
          <p:cNvPr id="5" name="Content Placeholder 4"/>
          <p:cNvSpPr>
            <a:spLocks noGrp="1"/>
          </p:cNvSpPr>
          <p:nvPr>
            <p:ph idx="1"/>
          </p:nvPr>
        </p:nvSpPr>
        <p:spPr/>
        <p:txBody>
          <a:bodyPr/>
          <a:lstStyle/>
          <a:p>
            <a:r>
              <a:rPr lang="en-US" dirty="0"/>
              <a:t>‘Hume’s view is more persuasive because</a:t>
            </a:r>
            <a:r>
              <a:rPr lang="mr-IN" dirty="0"/>
              <a:t>…</a:t>
            </a:r>
            <a:r>
              <a:rPr lang="en-GB" dirty="0"/>
              <a:t>’</a:t>
            </a:r>
          </a:p>
          <a:p>
            <a:r>
              <a:rPr lang="en-GB" dirty="0"/>
              <a:t>‘Bonhoeffer convincingly argues</a:t>
            </a:r>
            <a:r>
              <a:rPr lang="mr-IN" dirty="0"/>
              <a:t>…</a:t>
            </a:r>
            <a:r>
              <a:rPr lang="en-GB" dirty="0"/>
              <a:t>’</a:t>
            </a:r>
          </a:p>
          <a:p>
            <a:r>
              <a:rPr lang="en-GB" dirty="0"/>
              <a:t>‘Paley’s analogy is rather weak because</a:t>
            </a:r>
            <a:r>
              <a:rPr lang="mr-IN" dirty="0"/>
              <a:t>…</a:t>
            </a:r>
            <a:r>
              <a:rPr lang="en-GB" dirty="0"/>
              <a:t>’</a:t>
            </a:r>
          </a:p>
          <a:p>
            <a:r>
              <a:rPr lang="en-GB" dirty="0"/>
              <a:t>‘Although on the surface Bentham’s argument seems strong, it has serious flaws</a:t>
            </a:r>
            <a:r>
              <a:rPr lang="mr-IN" dirty="0"/>
              <a:t>…</a:t>
            </a:r>
            <a:r>
              <a:rPr lang="en-GB" dirty="0"/>
              <a:t>’</a:t>
            </a:r>
          </a:p>
          <a:p>
            <a:endParaRPr lang="en-GB" dirty="0"/>
          </a:p>
          <a:p>
            <a:pPr marL="0" indent="0">
              <a:buNone/>
            </a:pPr>
            <a:endParaRPr lang="en-US" dirty="0"/>
          </a:p>
        </p:txBody>
      </p:sp>
    </p:spTree>
    <p:extLst>
      <p:ext uri="{BB962C8B-B14F-4D97-AF65-F5344CB8AC3E}">
        <p14:creationId xmlns:p14="http://schemas.microsoft.com/office/powerpoint/2010/main" val="1614058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I say ‘I think’ in an essay?</a:t>
            </a:r>
            <a:br>
              <a:rPr lang="en-US" dirty="0"/>
            </a:br>
            <a:endParaRPr lang="en-US" dirty="0"/>
          </a:p>
        </p:txBody>
      </p:sp>
      <p:sp>
        <p:nvSpPr>
          <p:cNvPr id="3" name="Content Placeholder 2"/>
          <p:cNvSpPr>
            <a:spLocks noGrp="1"/>
          </p:cNvSpPr>
          <p:nvPr>
            <p:ph idx="1"/>
          </p:nvPr>
        </p:nvSpPr>
        <p:spPr/>
        <p:txBody>
          <a:bodyPr/>
          <a:lstStyle/>
          <a:p>
            <a:endParaRPr lang="en-US" dirty="0"/>
          </a:p>
          <a:p>
            <a:r>
              <a:rPr lang="en-US" dirty="0"/>
              <a:t>Yes</a:t>
            </a:r>
          </a:p>
          <a:p>
            <a:endParaRPr lang="en-US" dirty="0"/>
          </a:p>
          <a:p>
            <a:r>
              <a:rPr lang="en-US" dirty="0"/>
              <a:t>But try to avoid ‘I feel’ because it sounds as though you’re just going on gut reaction rather than weighing up the options</a:t>
            </a:r>
          </a:p>
        </p:txBody>
      </p:sp>
    </p:spTree>
    <p:extLst>
      <p:ext uri="{BB962C8B-B14F-4D97-AF65-F5344CB8AC3E}">
        <p14:creationId xmlns:p14="http://schemas.microsoft.com/office/powerpoint/2010/main" val="206801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 succeed with AO2</a:t>
            </a:r>
          </a:p>
        </p:txBody>
      </p:sp>
      <p:pic>
        <p:nvPicPr>
          <p:cNvPr id="10" name="Content Placeholder 9" descr="classroom-management-discussion-groups.jpg"/>
          <p:cNvPicPr>
            <a:picLocks noGrp="1" noChangeAspect="1"/>
          </p:cNvPicPr>
          <p:nvPr>
            <p:ph idx="1"/>
          </p:nvPr>
        </p:nvPicPr>
        <p:blipFill>
          <a:blip r:embed="rId2">
            <a:extLst>
              <a:ext uri="{28A0092B-C50C-407E-A947-70E740481C1C}">
                <a14:useLocalDpi xmlns:a14="http://schemas.microsoft.com/office/drawing/2010/main" val="0"/>
              </a:ext>
            </a:extLst>
          </a:blip>
          <a:srcRect t="-36140" b="-36140"/>
          <a:stretch>
            <a:fillRect/>
          </a:stretch>
        </p:blipFill>
        <p:spPr/>
      </p:pic>
      <p:sp>
        <p:nvSpPr>
          <p:cNvPr id="9" name="Text Placeholder 8"/>
          <p:cNvSpPr>
            <a:spLocks noGrp="1"/>
          </p:cNvSpPr>
          <p:nvPr>
            <p:ph type="body" sz="half" idx="2"/>
          </p:nvPr>
        </p:nvSpPr>
        <p:spPr/>
        <p:txBody>
          <a:bodyPr>
            <a:normAutofit fontScale="92500" lnSpcReduction="10000"/>
          </a:bodyPr>
          <a:lstStyle/>
          <a:p>
            <a:endParaRPr lang="en-US" dirty="0"/>
          </a:p>
          <a:p>
            <a:pPr marL="285750" indent="-285750">
              <a:buFont typeface="Arial"/>
              <a:buChar char="•"/>
            </a:pPr>
            <a:r>
              <a:rPr lang="en-US" sz="1800" dirty="0"/>
              <a:t>When new ideas are presented to you, think about whether or not you agree with them, and your reasons</a:t>
            </a:r>
          </a:p>
          <a:p>
            <a:pPr marL="285750" indent="-285750">
              <a:buFont typeface="Arial"/>
              <a:buChar char="•"/>
            </a:pPr>
            <a:endParaRPr lang="en-US" sz="1800" dirty="0"/>
          </a:p>
          <a:p>
            <a:pPr marL="285750" indent="-285750">
              <a:buFont typeface="Arial"/>
              <a:buChar char="•"/>
            </a:pPr>
            <a:r>
              <a:rPr lang="en-US" sz="1800" dirty="0"/>
              <a:t>Involve yourself in class discussions, to learn to articulate your point of view and defend it against challenges</a:t>
            </a:r>
          </a:p>
          <a:p>
            <a:pPr marL="285750" indent="-285750">
              <a:buFont typeface="Arial"/>
              <a:buChar char="•"/>
            </a:pPr>
            <a:endParaRPr lang="en-US" sz="1800" dirty="0"/>
          </a:p>
          <a:p>
            <a:pPr marL="285750" indent="-285750">
              <a:buFont typeface="Arial"/>
              <a:buChar char="•"/>
            </a:pPr>
            <a:r>
              <a:rPr lang="en-US" sz="1800" dirty="0"/>
              <a:t>When you revise, add your opinions into your revision notes to remind yourself of how you came to your conclusions</a:t>
            </a:r>
          </a:p>
        </p:txBody>
      </p:sp>
    </p:spTree>
    <p:extLst>
      <p:ext uri="{BB962C8B-B14F-4D97-AF65-F5344CB8AC3E}">
        <p14:creationId xmlns:p14="http://schemas.microsoft.com/office/powerpoint/2010/main" val="615129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Make notes on AO2 as well as AO1</a:t>
            </a:r>
          </a:p>
        </p:txBody>
      </p:sp>
      <p:pic>
        <p:nvPicPr>
          <p:cNvPr id="8" name="Content Placeholder 7" descr="four-stars-copy.jpg"/>
          <p:cNvPicPr>
            <a:picLocks noGrp="1" noChangeAspect="1"/>
          </p:cNvPicPr>
          <p:nvPr>
            <p:ph sz="half" idx="1"/>
          </p:nvPr>
        </p:nvPicPr>
        <p:blipFill>
          <a:blip r:embed="rId2">
            <a:extLst>
              <a:ext uri="{28A0092B-C50C-407E-A947-70E740481C1C}">
                <a14:useLocalDpi xmlns:a14="http://schemas.microsoft.com/office/drawing/2010/main" val="0"/>
              </a:ext>
            </a:extLst>
          </a:blip>
          <a:srcRect t="-118101" b="-118101"/>
          <a:stretch>
            <a:fillRect/>
          </a:stretch>
        </p:blipFill>
        <p:spPr/>
      </p:pic>
      <p:sp>
        <p:nvSpPr>
          <p:cNvPr id="7" name="Content Placeholder 6"/>
          <p:cNvSpPr>
            <a:spLocks noGrp="1"/>
          </p:cNvSpPr>
          <p:nvPr>
            <p:ph sz="half" idx="2"/>
          </p:nvPr>
        </p:nvSpPr>
        <p:spPr/>
        <p:txBody>
          <a:bodyPr/>
          <a:lstStyle/>
          <a:p>
            <a:pPr marL="0" indent="0">
              <a:buNone/>
            </a:pPr>
            <a:r>
              <a:rPr lang="en-US" dirty="0"/>
              <a:t>Try giving different scholars and different concepts ‘star ratings’ and reviews as you go through the course</a:t>
            </a:r>
          </a:p>
        </p:txBody>
      </p:sp>
    </p:spTree>
    <p:extLst>
      <p:ext uri="{BB962C8B-B14F-4D97-AF65-F5344CB8AC3E}">
        <p14:creationId xmlns:p14="http://schemas.microsoft.com/office/powerpoint/2010/main" val="350636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0000"/>
                </a:solidFill>
              </a:rPr>
              <a:t>EXERCISE</a:t>
            </a:r>
          </a:p>
        </p:txBody>
      </p:sp>
      <p:sp>
        <p:nvSpPr>
          <p:cNvPr id="6" name="Content Placeholder 5"/>
          <p:cNvSpPr>
            <a:spLocks noGrp="1"/>
          </p:cNvSpPr>
          <p:nvPr>
            <p:ph idx="1"/>
          </p:nvPr>
        </p:nvSpPr>
        <p:spPr/>
        <p:txBody>
          <a:bodyPr/>
          <a:lstStyle/>
          <a:p>
            <a:pPr marL="0" indent="0">
              <a:buNone/>
            </a:pPr>
            <a:r>
              <a:rPr lang="en-US" dirty="0"/>
              <a:t>How many stars would you give Bentham for his Hedonic Calculus?</a:t>
            </a:r>
          </a:p>
          <a:p>
            <a:pPr marL="0" indent="0">
              <a:buNone/>
            </a:pPr>
            <a:endParaRPr lang="en-US" dirty="0"/>
          </a:p>
          <a:p>
            <a:pPr marL="0" indent="0">
              <a:buNone/>
            </a:pPr>
            <a:r>
              <a:rPr lang="en-US" dirty="0"/>
              <a:t>What would you say in your review? </a:t>
            </a:r>
          </a:p>
        </p:txBody>
      </p:sp>
    </p:spTree>
    <p:extLst>
      <p:ext uri="{BB962C8B-B14F-4D97-AF65-F5344CB8AC3E}">
        <p14:creationId xmlns:p14="http://schemas.microsoft.com/office/powerpoint/2010/main" val="1042088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STRUCTURING AN ESSAY</a:t>
            </a:r>
          </a:p>
        </p:txBody>
      </p:sp>
      <p:sp>
        <p:nvSpPr>
          <p:cNvPr id="3" name="Content Placeholder 2"/>
          <p:cNvSpPr>
            <a:spLocks noGrp="1"/>
          </p:cNvSpPr>
          <p:nvPr>
            <p:ph idx="1"/>
          </p:nvPr>
        </p:nvSpPr>
        <p:spPr/>
        <p:txBody>
          <a:bodyPr/>
          <a:lstStyle/>
          <a:p>
            <a:pPr marL="0" indent="0">
              <a:buNone/>
            </a:pPr>
            <a:r>
              <a:rPr lang="en-US" dirty="0"/>
              <a:t>There isn’t a single right way to answer an essay question.</a:t>
            </a:r>
          </a:p>
          <a:p>
            <a:pPr marL="0" indent="0">
              <a:buNone/>
            </a:pPr>
            <a:endParaRPr lang="en-US" dirty="0"/>
          </a:p>
          <a:p>
            <a:pPr marL="0" indent="0">
              <a:buNone/>
            </a:pPr>
            <a:r>
              <a:rPr lang="en-US" dirty="0"/>
              <a:t>You should aim for a structure that supports a persuasive answer, combining AO1 and AO2, considering different perspectives and leading to a well-justified conclusion. </a:t>
            </a:r>
          </a:p>
        </p:txBody>
      </p:sp>
    </p:spTree>
    <p:extLst>
      <p:ext uri="{BB962C8B-B14F-4D97-AF65-F5344CB8AC3E}">
        <p14:creationId xmlns:p14="http://schemas.microsoft.com/office/powerpoint/2010/main" val="3875756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begin: </a:t>
            </a:r>
          </a:p>
        </p:txBody>
      </p:sp>
      <p:sp>
        <p:nvSpPr>
          <p:cNvPr id="3" name="Content Placeholder 2"/>
          <p:cNvSpPr>
            <a:spLocks noGrp="1"/>
          </p:cNvSpPr>
          <p:nvPr>
            <p:ph idx="1"/>
          </p:nvPr>
        </p:nvSpPr>
        <p:spPr/>
        <p:txBody>
          <a:bodyPr/>
          <a:lstStyle/>
          <a:p>
            <a:r>
              <a:rPr lang="en-US" dirty="0"/>
              <a:t>Start by planning what you’re going to argue, rather than by listing all the scholars you can think of.</a:t>
            </a:r>
          </a:p>
          <a:p>
            <a:endParaRPr lang="en-US" dirty="0"/>
          </a:p>
          <a:p>
            <a:pPr marL="0" indent="0">
              <a:buNone/>
            </a:pPr>
            <a:r>
              <a:rPr lang="en-US" dirty="0"/>
              <a:t>‘How fair is the claim that Situation Ethics is the best approach to moral decision-making in sexual relationships?’ </a:t>
            </a:r>
          </a:p>
        </p:txBody>
      </p:sp>
    </p:spTree>
    <p:extLst>
      <p:ext uri="{BB962C8B-B14F-4D97-AF65-F5344CB8AC3E}">
        <p14:creationId xmlns:p14="http://schemas.microsoft.com/office/powerpoint/2010/main" val="1999440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And then think about what content to include </a:t>
            </a:r>
            <a:r>
              <a:rPr lang="mr-IN" dirty="0"/>
              <a:t>…</a:t>
            </a:r>
            <a:endParaRPr lang="en-US" dirty="0"/>
          </a:p>
        </p:txBody>
      </p:sp>
      <p:sp>
        <p:nvSpPr>
          <p:cNvPr id="3" name="Content Placeholder 2"/>
          <p:cNvSpPr>
            <a:spLocks noGrp="1"/>
          </p:cNvSpPr>
          <p:nvPr>
            <p:ph idx="1"/>
          </p:nvPr>
        </p:nvSpPr>
        <p:spPr/>
        <p:txBody>
          <a:bodyPr/>
          <a:lstStyle/>
          <a:p>
            <a:r>
              <a:rPr lang="en-US" dirty="0"/>
              <a:t>I’m arguing not very convincing, because guessing what will bring about the most loving results is an impossible task, and we need some absolute standards of right and wrong</a:t>
            </a:r>
          </a:p>
          <a:p>
            <a:endParaRPr lang="en-US" dirty="0"/>
          </a:p>
          <a:p>
            <a:pPr marL="0" indent="0">
              <a:buNone/>
            </a:pPr>
            <a:r>
              <a:rPr lang="en-US" dirty="0"/>
              <a:t>So I will include </a:t>
            </a:r>
            <a:r>
              <a:rPr lang="mr-IN" dirty="0"/>
              <a:t>–</a:t>
            </a:r>
            <a:r>
              <a:rPr lang="en-US" dirty="0"/>
              <a:t> Fletcher, Kant and Aquinas as a contrast, some Biblical references</a:t>
            </a:r>
          </a:p>
        </p:txBody>
      </p:sp>
    </p:spTree>
    <p:extLst>
      <p:ext uri="{BB962C8B-B14F-4D97-AF65-F5344CB8AC3E}">
        <p14:creationId xmlns:p14="http://schemas.microsoft.com/office/powerpoint/2010/main" val="4075482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In your introduction, show you understand the question, and say what it is that you intend to argue.</a:t>
            </a:r>
          </a:p>
          <a:p>
            <a:endParaRPr lang="en-US" dirty="0"/>
          </a:p>
          <a:p>
            <a:pPr marL="0" indent="0">
              <a:buNone/>
            </a:pPr>
            <a:r>
              <a:rPr lang="en-US" dirty="0"/>
              <a:t>You don’t need to write an extensive introduction with a lot of background information </a:t>
            </a:r>
            <a:r>
              <a:rPr lang="mr-IN" dirty="0"/>
              <a:t>–</a:t>
            </a:r>
            <a:r>
              <a:rPr lang="en-US" dirty="0"/>
              <a:t> time is limited. </a:t>
            </a:r>
          </a:p>
          <a:p>
            <a:pPr marL="0" indent="0">
              <a:buNone/>
            </a:pPr>
            <a:endParaRPr lang="en-US" dirty="0"/>
          </a:p>
          <a:p>
            <a:pPr marL="0" indent="0">
              <a:buNone/>
            </a:pPr>
            <a:r>
              <a:rPr lang="en-US" dirty="0"/>
              <a:t>Once you have shown you understand the question and the direction you will be taking, move on. </a:t>
            </a:r>
          </a:p>
          <a:p>
            <a:endParaRPr lang="en-US" dirty="0"/>
          </a:p>
        </p:txBody>
      </p:sp>
    </p:spTree>
    <p:extLst>
      <p:ext uri="{BB962C8B-B14F-4D97-AF65-F5344CB8AC3E}">
        <p14:creationId xmlns:p14="http://schemas.microsoft.com/office/powerpoint/2010/main" val="1172443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AO1</a:t>
            </a: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pPr marL="0" indent="0">
              <a:buNone/>
            </a:pPr>
            <a:r>
              <a:rPr lang="en-US" dirty="0"/>
              <a:t>Looking for:</a:t>
            </a:r>
          </a:p>
          <a:p>
            <a:r>
              <a:rPr lang="en-US" dirty="0"/>
              <a:t>accuracy of information</a:t>
            </a:r>
          </a:p>
          <a:p>
            <a:r>
              <a:rPr lang="en-US" dirty="0"/>
              <a:t>relevance to the specific question (not just the topic in general)</a:t>
            </a:r>
          </a:p>
          <a:p>
            <a:r>
              <a:rPr lang="en-US" dirty="0"/>
              <a:t>level of detail </a:t>
            </a:r>
            <a:r>
              <a:rPr lang="mr-IN" dirty="0"/>
              <a:t>–</a:t>
            </a:r>
            <a:r>
              <a:rPr lang="en-US" dirty="0"/>
              <a:t> how much? </a:t>
            </a:r>
            <a:r>
              <a:rPr lang="mr-IN" dirty="0"/>
              <a:t>–</a:t>
            </a:r>
            <a:r>
              <a:rPr lang="en-US" dirty="0"/>
              <a:t> depends on the question, but should be selective</a:t>
            </a:r>
          </a:p>
          <a:p>
            <a:r>
              <a:rPr lang="en-US" dirty="0"/>
              <a:t>evidence of breadth</a:t>
            </a:r>
          </a:p>
        </p:txBody>
      </p:sp>
    </p:spTree>
    <p:extLst>
      <p:ext uri="{BB962C8B-B14F-4D97-AF65-F5344CB8AC3E}">
        <p14:creationId xmlns:p14="http://schemas.microsoft.com/office/powerpoint/2010/main" val="3702489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body of the essay</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There are many ways to structure your essay.</a:t>
            </a:r>
          </a:p>
          <a:p>
            <a:pPr marL="0" indent="0">
              <a:buNone/>
            </a:pPr>
            <a:endParaRPr lang="en-US" dirty="0"/>
          </a:p>
          <a:p>
            <a:pPr marL="0" indent="0">
              <a:buNone/>
            </a:pPr>
            <a:r>
              <a:rPr lang="en-US" dirty="0"/>
              <a:t>One good way is to set up the side you disagree with first, and say why you think it’s weak.</a:t>
            </a:r>
          </a:p>
          <a:p>
            <a:pPr marL="0" indent="0">
              <a:buNone/>
            </a:pPr>
            <a:r>
              <a:rPr lang="en-US" dirty="0"/>
              <a:t>There might be another perspective you’re also rejecting, so explain why you’re rejecting that one too. </a:t>
            </a:r>
          </a:p>
          <a:p>
            <a:pPr marL="0" indent="0">
              <a:buNone/>
            </a:pPr>
            <a:endParaRPr lang="en-US" dirty="0"/>
          </a:p>
          <a:p>
            <a:pPr marL="0" indent="0">
              <a:buNone/>
            </a:pPr>
            <a:r>
              <a:rPr lang="en-US" dirty="0"/>
              <a:t>Then, go on to explain the perspective you find the most persuasive, saying why you think it’s stronger than the other options. </a:t>
            </a:r>
          </a:p>
          <a:p>
            <a:endParaRPr lang="en-US" dirty="0"/>
          </a:p>
        </p:txBody>
      </p:sp>
    </p:spTree>
    <p:extLst>
      <p:ext uri="{BB962C8B-B14F-4D97-AF65-F5344CB8AC3E}">
        <p14:creationId xmlns:p14="http://schemas.microsoft.com/office/powerpoint/2010/main" val="1927283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Conclusions</a:t>
            </a:r>
          </a:p>
        </p:txBody>
      </p:sp>
      <p:sp>
        <p:nvSpPr>
          <p:cNvPr id="6" name="Content Placeholder 5"/>
          <p:cNvSpPr>
            <a:spLocks noGrp="1"/>
          </p:cNvSpPr>
          <p:nvPr>
            <p:ph sz="half" idx="2"/>
          </p:nvPr>
        </p:nvSpPr>
        <p:spPr/>
        <p:txBody>
          <a:bodyPr>
            <a:normAutofit fontScale="85000" lnSpcReduction="20000"/>
          </a:bodyPr>
          <a:lstStyle/>
          <a:p>
            <a:pPr marL="0" indent="0">
              <a:buNone/>
            </a:pPr>
            <a:r>
              <a:rPr lang="en-US" dirty="0"/>
              <a:t>If you’ve argued the whole way through your essay, the conclusion will follow naturally. It </a:t>
            </a:r>
            <a:r>
              <a:rPr lang="en-US" dirty="0" err="1"/>
              <a:t>doesn</a:t>
            </a:r>
            <a:r>
              <a:rPr lang="mr-IN" dirty="0"/>
              <a:t>’</a:t>
            </a:r>
            <a:r>
              <a:rPr lang="en-US" dirty="0"/>
              <a:t>t need to do more than say ‘so that’s why I disagree/agree’. </a:t>
            </a:r>
          </a:p>
          <a:p>
            <a:pPr marL="0" indent="0">
              <a:buNone/>
            </a:pPr>
            <a:endParaRPr lang="en-US" dirty="0"/>
          </a:p>
          <a:p>
            <a:pPr marL="0" indent="0">
              <a:buNone/>
            </a:pPr>
            <a:r>
              <a:rPr lang="en-US" dirty="0"/>
              <a:t>The conclusion is not the time to introduce a whole new way of looking at things.</a:t>
            </a:r>
          </a:p>
          <a:p>
            <a:pPr marL="0" indent="0">
              <a:buNone/>
            </a:pPr>
            <a:endParaRPr lang="en-US" dirty="0"/>
          </a:p>
          <a:p>
            <a:pPr marL="0" indent="0">
              <a:buNone/>
            </a:pPr>
            <a:r>
              <a:rPr lang="en-US" dirty="0"/>
              <a:t>It’s also not the time to start presenting your argument!</a:t>
            </a:r>
          </a:p>
          <a:p>
            <a:pPr marL="0" indent="0">
              <a:buNone/>
            </a:pPr>
            <a:endParaRPr lang="en-US" dirty="0"/>
          </a:p>
        </p:txBody>
      </p:sp>
      <p:pic>
        <p:nvPicPr>
          <p:cNvPr id="7" name="Content Placeholder 5" descr="conclusion.png"/>
          <p:cNvPicPr>
            <a:picLocks noGrp="1" noChangeAspect="1"/>
          </p:cNvPicPr>
          <p:nvPr>
            <p:ph sz="half" idx="1"/>
          </p:nvPr>
        </p:nvPicPr>
        <p:blipFill>
          <a:blip r:embed="rId2">
            <a:extLst>
              <a:ext uri="{28A0092B-C50C-407E-A947-70E740481C1C}">
                <a14:useLocalDpi xmlns:a14="http://schemas.microsoft.com/office/drawing/2010/main" val="0"/>
              </a:ext>
            </a:extLst>
          </a:blip>
          <a:srcRect l="5384" r="5384"/>
          <a:stretch>
            <a:fillRect/>
          </a:stretch>
        </p:blipFill>
        <p:spPr/>
      </p:pic>
    </p:spTree>
    <p:extLst>
      <p:ext uri="{BB962C8B-B14F-4D97-AF65-F5344CB8AC3E}">
        <p14:creationId xmlns:p14="http://schemas.microsoft.com/office/powerpoint/2010/main" val="1898831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 sum up: </a:t>
            </a:r>
          </a:p>
        </p:txBody>
      </p:sp>
      <p:sp>
        <p:nvSpPr>
          <p:cNvPr id="6" name="Content Placeholder 5"/>
          <p:cNvSpPr>
            <a:spLocks noGrp="1"/>
          </p:cNvSpPr>
          <p:nvPr>
            <p:ph sz="half" idx="1"/>
          </p:nvPr>
        </p:nvSpPr>
        <p:spPr/>
        <p:txBody>
          <a:bodyPr/>
          <a:lstStyle/>
          <a:p>
            <a:r>
              <a:rPr lang="en-US" dirty="0"/>
              <a:t>AO1 is important because you can’t construct a good argument if you don’t know what you’re talking about. </a:t>
            </a:r>
          </a:p>
        </p:txBody>
      </p:sp>
      <p:sp>
        <p:nvSpPr>
          <p:cNvPr id="7" name="Content Placeholder 6"/>
          <p:cNvSpPr>
            <a:spLocks noGrp="1"/>
          </p:cNvSpPr>
          <p:nvPr>
            <p:ph sz="half" idx="2"/>
          </p:nvPr>
        </p:nvSpPr>
        <p:spPr/>
        <p:txBody>
          <a:bodyPr/>
          <a:lstStyle/>
          <a:p>
            <a:r>
              <a:rPr lang="en-US" dirty="0"/>
              <a:t>AO2 is key </a:t>
            </a:r>
            <a:r>
              <a:rPr lang="mr-IN" dirty="0"/>
              <a:t>–</a:t>
            </a:r>
            <a:r>
              <a:rPr lang="en-US" dirty="0"/>
              <a:t> your essays should be argument-driven, in order to answer the question. </a:t>
            </a:r>
          </a:p>
        </p:txBody>
      </p:sp>
    </p:spTree>
    <p:extLst>
      <p:ext uri="{BB962C8B-B14F-4D97-AF65-F5344CB8AC3E}">
        <p14:creationId xmlns:p14="http://schemas.microsoft.com/office/powerpoint/2010/main" val="2313783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 take away</a:t>
            </a:r>
            <a:r>
              <a:rPr lang="mr-IN" dirty="0"/>
              <a:t>…</a:t>
            </a:r>
            <a:endParaRPr lang="en-US" dirty="0"/>
          </a:p>
        </p:txBody>
      </p:sp>
      <p:sp>
        <p:nvSpPr>
          <p:cNvPr id="6" name="Content Placeholder 5"/>
          <p:cNvSpPr>
            <a:spLocks noGrp="1"/>
          </p:cNvSpPr>
          <p:nvPr>
            <p:ph idx="1"/>
          </p:nvPr>
        </p:nvSpPr>
        <p:spPr/>
        <p:txBody>
          <a:bodyPr/>
          <a:lstStyle/>
          <a:p>
            <a:pPr marL="0" indent="0">
              <a:buNone/>
            </a:pPr>
            <a:r>
              <a:rPr lang="en-US" dirty="0"/>
              <a:t>Key message: think about what you’re going to </a:t>
            </a:r>
            <a:r>
              <a:rPr lang="en-US" dirty="0">
                <a:solidFill>
                  <a:srgbClr val="FF0000"/>
                </a:solidFill>
              </a:rPr>
              <a:t>argue</a:t>
            </a:r>
            <a:r>
              <a:rPr lang="en-US" dirty="0"/>
              <a:t>, and </a:t>
            </a:r>
            <a:r>
              <a:rPr lang="en-US" dirty="0">
                <a:solidFill>
                  <a:srgbClr val="FF0000"/>
                </a:solidFill>
              </a:rPr>
              <a:t>engage</a:t>
            </a:r>
            <a:r>
              <a:rPr lang="en-US" dirty="0"/>
              <a:t> with the question, before </a:t>
            </a:r>
            <a:r>
              <a:rPr lang="en-US" dirty="0">
                <a:solidFill>
                  <a:srgbClr val="FF0000"/>
                </a:solidFill>
              </a:rPr>
              <a:t>selecting</a:t>
            </a:r>
            <a:r>
              <a:rPr lang="en-US" dirty="0"/>
              <a:t> your material. </a:t>
            </a:r>
          </a:p>
          <a:p>
            <a:pPr marL="0" indent="0">
              <a:buNone/>
            </a:pPr>
            <a:endParaRPr lang="en-US" dirty="0"/>
          </a:p>
        </p:txBody>
      </p:sp>
    </p:spTree>
    <p:extLst>
      <p:ext uri="{BB962C8B-B14F-4D97-AF65-F5344CB8AC3E}">
        <p14:creationId xmlns:p14="http://schemas.microsoft.com/office/powerpoint/2010/main" val="3515441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02657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dirty="0"/>
              <a:t>AO1 material needs to be:</a:t>
            </a:r>
          </a:p>
          <a:p>
            <a:pPr marL="0" indent="0">
              <a:buNone/>
            </a:pPr>
            <a:endParaRPr lang="en-US" dirty="0"/>
          </a:p>
          <a:p>
            <a:r>
              <a:rPr lang="en-US" dirty="0">
                <a:solidFill>
                  <a:srgbClr val="FF0000"/>
                </a:solidFill>
              </a:rPr>
              <a:t>Selected</a:t>
            </a:r>
            <a:r>
              <a:rPr lang="en-US" dirty="0"/>
              <a:t> (not ‘everything I know’)</a:t>
            </a:r>
          </a:p>
          <a:p>
            <a:endParaRPr lang="en-US" dirty="0"/>
          </a:p>
          <a:p>
            <a:r>
              <a:rPr lang="en-US" dirty="0">
                <a:solidFill>
                  <a:srgbClr val="FF0000"/>
                </a:solidFill>
              </a:rPr>
              <a:t>Used</a:t>
            </a:r>
            <a:r>
              <a:rPr lang="en-US" dirty="0"/>
              <a:t> (not just presented)</a:t>
            </a:r>
          </a:p>
          <a:p>
            <a:endParaRPr lang="en-US" dirty="0"/>
          </a:p>
          <a:p>
            <a:r>
              <a:rPr lang="en-US" dirty="0"/>
              <a:t>Thorough and detailed (using </a:t>
            </a:r>
            <a:r>
              <a:rPr lang="en-US" dirty="0">
                <a:solidFill>
                  <a:srgbClr val="FF0000"/>
                </a:solidFill>
              </a:rPr>
              <a:t>common sense</a:t>
            </a:r>
            <a:r>
              <a:rPr lang="en-US" dirty="0"/>
              <a:t>)</a:t>
            </a:r>
          </a:p>
          <a:p>
            <a:endParaRPr lang="en-US" dirty="0"/>
          </a:p>
          <a:p>
            <a:r>
              <a:rPr lang="en-US" dirty="0"/>
              <a:t>Accurate</a:t>
            </a:r>
          </a:p>
        </p:txBody>
      </p:sp>
    </p:spTree>
    <p:extLst>
      <p:ext uri="{BB962C8B-B14F-4D97-AF65-F5344CB8AC3E}">
        <p14:creationId xmlns:p14="http://schemas.microsoft.com/office/powerpoint/2010/main" val="609152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BEB7-E05E-7645-92A0-9F1905CC7578}"/>
              </a:ext>
            </a:extLst>
          </p:cNvPr>
          <p:cNvSpPr>
            <a:spLocks noGrp="1"/>
          </p:cNvSpPr>
          <p:nvPr>
            <p:ph type="title"/>
          </p:nvPr>
        </p:nvSpPr>
        <p:spPr/>
        <p:txBody>
          <a:bodyPr>
            <a:normAutofit/>
          </a:bodyPr>
          <a:lstStyle/>
          <a:p>
            <a:r>
              <a:rPr lang="en-US" sz="2400" dirty="0"/>
              <a:t>Which do you think is the best European city for a winter holiday?</a:t>
            </a:r>
          </a:p>
        </p:txBody>
      </p:sp>
      <p:sp>
        <p:nvSpPr>
          <p:cNvPr id="5" name="Content Placeholder 4">
            <a:extLst>
              <a:ext uri="{FF2B5EF4-FFF2-40B4-BE49-F238E27FC236}">
                <a16:creationId xmlns:a16="http://schemas.microsoft.com/office/drawing/2014/main" id="{96F9C931-E6CD-534D-AECE-114E3357D0F7}"/>
              </a:ext>
            </a:extLst>
          </p:cNvPr>
          <p:cNvSpPr>
            <a:spLocks noGrp="1"/>
          </p:cNvSpPr>
          <p:nvPr>
            <p:ph sz="half" idx="2"/>
          </p:nvPr>
        </p:nvSpPr>
        <p:spPr/>
        <p:txBody>
          <a:bodyPr/>
          <a:lstStyle/>
          <a:p>
            <a:pPr marL="0" indent="0">
              <a:buNone/>
            </a:pPr>
            <a:r>
              <a:rPr lang="en-US" dirty="0"/>
              <a:t>Need AO1 in order to be able to construct an argument …</a:t>
            </a:r>
          </a:p>
          <a:p>
            <a:pPr marL="0" indent="0">
              <a:buNone/>
            </a:pPr>
            <a:endParaRPr lang="en-US" dirty="0"/>
          </a:p>
          <a:p>
            <a:pPr marL="0" indent="0">
              <a:buNone/>
            </a:pPr>
            <a:r>
              <a:rPr lang="en-US" dirty="0"/>
              <a:t>AO1 needs to be </a:t>
            </a:r>
            <a:r>
              <a:rPr lang="en-US" dirty="0">
                <a:solidFill>
                  <a:srgbClr val="FF0000"/>
                </a:solidFill>
              </a:rPr>
              <a:t>used </a:t>
            </a:r>
            <a:r>
              <a:rPr lang="en-US" dirty="0"/>
              <a:t>not just </a:t>
            </a:r>
            <a:r>
              <a:rPr lang="en-US" dirty="0">
                <a:solidFill>
                  <a:srgbClr val="FF0000"/>
                </a:solidFill>
              </a:rPr>
              <a:t>listed.</a:t>
            </a:r>
          </a:p>
        </p:txBody>
      </p:sp>
      <p:pic>
        <p:nvPicPr>
          <p:cNvPr id="6" name="Content Placeholder 5">
            <a:extLst>
              <a:ext uri="{FF2B5EF4-FFF2-40B4-BE49-F238E27FC236}">
                <a16:creationId xmlns:a16="http://schemas.microsoft.com/office/drawing/2014/main" id="{5109C501-A6C8-3E49-9AEC-BC07D696A7B2}"/>
              </a:ext>
            </a:extLst>
          </p:cNvPr>
          <p:cNvPicPr>
            <a:picLocks noGrp="1" noChangeAspect="1"/>
          </p:cNvPicPr>
          <p:nvPr>
            <p:ph sz="half" idx="1"/>
          </p:nvPr>
        </p:nvPicPr>
        <p:blipFill>
          <a:blip r:embed="rId2"/>
          <a:stretch>
            <a:fillRect/>
          </a:stretch>
        </p:blipFill>
        <p:spPr>
          <a:xfrm rot="5400000">
            <a:off x="212725" y="2165843"/>
            <a:ext cx="4525963" cy="3393090"/>
          </a:xfrm>
        </p:spPr>
      </p:pic>
    </p:spTree>
    <p:extLst>
      <p:ext uri="{BB962C8B-B14F-4D97-AF65-F5344CB8AC3E}">
        <p14:creationId xmlns:p14="http://schemas.microsoft.com/office/powerpoint/2010/main" val="370847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9206EF-24C3-464E-810A-2109FD7DC55B}"/>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23FD78E8-344A-7B4E-9F94-8C00DD7A141E}"/>
              </a:ext>
            </a:extLst>
          </p:cNvPr>
          <p:cNvSpPr>
            <a:spLocks noGrp="1"/>
          </p:cNvSpPr>
          <p:nvPr>
            <p:ph idx="1"/>
          </p:nvPr>
        </p:nvSpPr>
        <p:spPr/>
        <p:txBody>
          <a:bodyPr>
            <a:normAutofit lnSpcReduction="10000"/>
          </a:bodyPr>
          <a:lstStyle/>
          <a:p>
            <a:pPr marL="0" indent="0">
              <a:buNone/>
            </a:pPr>
            <a:r>
              <a:rPr lang="en-US" dirty="0"/>
              <a:t>Students often feel comfortable with AO1 because they feel they can just learn, </a:t>
            </a:r>
            <a:r>
              <a:rPr lang="en-US" dirty="0" err="1"/>
              <a:t>memorise</a:t>
            </a:r>
            <a:r>
              <a:rPr lang="en-US" dirty="0"/>
              <a:t>, repeat.  </a:t>
            </a:r>
          </a:p>
          <a:p>
            <a:pPr marL="0" indent="0">
              <a:buNone/>
            </a:pPr>
            <a:endParaRPr lang="en-US" dirty="0"/>
          </a:p>
          <a:p>
            <a:pPr marL="0" indent="0">
              <a:buNone/>
            </a:pPr>
            <a:r>
              <a:rPr lang="en-US" dirty="0"/>
              <a:t>You need to know your stuff, but you need to go </a:t>
            </a:r>
            <a:r>
              <a:rPr lang="en-US" i="1" dirty="0"/>
              <a:t>beyond memorizing </a:t>
            </a:r>
            <a:r>
              <a:rPr lang="en-US" dirty="0"/>
              <a:t>to access the higher marks.</a:t>
            </a:r>
          </a:p>
          <a:p>
            <a:pPr marL="0" indent="0">
              <a:buNone/>
            </a:pPr>
            <a:endParaRPr lang="en-US" dirty="0"/>
          </a:p>
          <a:p>
            <a:pPr marL="0" indent="0">
              <a:buNone/>
            </a:pPr>
            <a:r>
              <a:rPr lang="en-US" dirty="0"/>
              <a:t>Examiners want a persuasive argument – to find out </a:t>
            </a:r>
            <a:r>
              <a:rPr lang="en-US" i="1" dirty="0"/>
              <a:t>what you think</a:t>
            </a:r>
            <a:r>
              <a:rPr lang="en-US" dirty="0"/>
              <a:t>, with </a:t>
            </a:r>
            <a:r>
              <a:rPr lang="en-US" i="1" dirty="0"/>
              <a:t>your reasons</a:t>
            </a:r>
            <a:r>
              <a:rPr lang="en-US" dirty="0"/>
              <a:t>. </a:t>
            </a:r>
          </a:p>
        </p:txBody>
      </p:sp>
    </p:spTree>
    <p:extLst>
      <p:ext uri="{BB962C8B-B14F-4D97-AF65-F5344CB8AC3E}">
        <p14:creationId xmlns:p14="http://schemas.microsoft.com/office/powerpoint/2010/main" val="269601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You need AO1 </a:t>
            </a:r>
            <a:r>
              <a:rPr lang="mr-IN" dirty="0"/>
              <a:t>–</a:t>
            </a:r>
            <a:r>
              <a:rPr lang="en-US" dirty="0"/>
              <a:t> you can’t present a good, nuanced argument, if you don’t know what you’re talking about </a:t>
            </a:r>
            <a:r>
              <a:rPr lang="mr-IN" dirty="0"/>
              <a:t>…</a:t>
            </a:r>
            <a:r>
              <a:rPr lang="en-GB" dirty="0"/>
              <a:t> </a:t>
            </a:r>
            <a:endParaRPr lang="en-US" dirty="0"/>
          </a:p>
          <a:p>
            <a:endParaRPr lang="en-US" dirty="0"/>
          </a:p>
          <a:p>
            <a:r>
              <a:rPr lang="en-US" dirty="0"/>
              <a:t>But your AO1 should be there to be used, for your argument, not just presented without comment.</a:t>
            </a:r>
          </a:p>
        </p:txBody>
      </p:sp>
    </p:spTree>
    <p:extLst>
      <p:ext uri="{BB962C8B-B14F-4D97-AF65-F5344CB8AC3E}">
        <p14:creationId xmlns:p14="http://schemas.microsoft.com/office/powerpoint/2010/main" val="43881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E3BC6-ED9D-A145-BCAD-F24C2ADCD42A}"/>
              </a:ext>
            </a:extLst>
          </p:cNvPr>
          <p:cNvSpPr>
            <a:spLocks noGrp="1"/>
          </p:cNvSpPr>
          <p:nvPr>
            <p:ph type="title"/>
          </p:nvPr>
        </p:nvSpPr>
        <p:spPr/>
        <p:txBody>
          <a:bodyPr/>
          <a:lstStyle/>
          <a:p>
            <a:r>
              <a:rPr lang="en-US" dirty="0"/>
              <a:t>Evidence of breadth</a:t>
            </a:r>
          </a:p>
        </p:txBody>
      </p:sp>
      <p:sp>
        <p:nvSpPr>
          <p:cNvPr id="3" name="Content Placeholder 2">
            <a:extLst>
              <a:ext uri="{FF2B5EF4-FFF2-40B4-BE49-F238E27FC236}">
                <a16:creationId xmlns:a16="http://schemas.microsoft.com/office/drawing/2014/main" id="{7DF8408C-FD65-CE42-A877-DC761A2E1ECF}"/>
              </a:ext>
            </a:extLst>
          </p:cNvPr>
          <p:cNvSpPr>
            <a:spLocks noGrp="1"/>
          </p:cNvSpPr>
          <p:nvPr>
            <p:ph idx="1"/>
          </p:nvPr>
        </p:nvSpPr>
        <p:spPr/>
        <p:txBody>
          <a:bodyPr/>
          <a:lstStyle/>
          <a:p>
            <a:r>
              <a:rPr lang="en-US" dirty="0"/>
              <a:t>Evidence of breadth is not just about adding more and more scholars</a:t>
            </a:r>
          </a:p>
          <a:p>
            <a:endParaRPr lang="en-US" dirty="0"/>
          </a:p>
          <a:p>
            <a:r>
              <a:rPr lang="en-US" dirty="0"/>
              <a:t>Think ‘Question Time’ – assemble a ‘panel’ of thinkers and approaches </a:t>
            </a:r>
            <a:r>
              <a:rPr lang="en-US"/>
              <a:t>that represent </a:t>
            </a:r>
            <a:r>
              <a:rPr lang="en-US" dirty="0"/>
              <a:t>a range of opinions and perspectives, so that you can get a good debate going</a:t>
            </a:r>
          </a:p>
        </p:txBody>
      </p:sp>
    </p:spTree>
    <p:extLst>
      <p:ext uri="{BB962C8B-B14F-4D97-AF65-F5344CB8AC3E}">
        <p14:creationId xmlns:p14="http://schemas.microsoft.com/office/powerpoint/2010/main" val="3785708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6958</TotalTime>
  <Words>1946</Words>
  <Application>Microsoft Macintosh PowerPoint</Application>
  <PresentationFormat>On-screen Show (4:3)</PresentationFormat>
  <Paragraphs>201</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Writing argument-driven essays</vt:lpstr>
      <vt:lpstr>What we are going to cover:</vt:lpstr>
      <vt:lpstr>Finding a balance …</vt:lpstr>
      <vt:lpstr>AO1</vt:lpstr>
      <vt:lpstr>PowerPoint Presentation</vt:lpstr>
      <vt:lpstr>Which do you think is the best European city for a winter holiday?</vt:lpstr>
      <vt:lpstr>PowerPoint Presentation</vt:lpstr>
      <vt:lpstr>PowerPoint Presentation</vt:lpstr>
      <vt:lpstr>Evidence of breadth</vt:lpstr>
      <vt:lpstr>The ‘how many scholars’ question</vt:lpstr>
      <vt:lpstr>The suitcase analogy …</vt:lpstr>
      <vt:lpstr>A well-packed suitcase …</vt:lpstr>
      <vt:lpstr>Think, don’t just recall:</vt:lpstr>
      <vt:lpstr>‘It could be argued’…</vt:lpstr>
      <vt:lpstr>AO2</vt:lpstr>
      <vt:lpstr>To demonstrate  AO2 skills</vt:lpstr>
      <vt:lpstr>Very weak AO2</vt:lpstr>
      <vt:lpstr>Quite weak AO2</vt:lpstr>
      <vt:lpstr>A bit better but not much better AO2</vt:lpstr>
      <vt:lpstr>Excellent AO2</vt:lpstr>
      <vt:lpstr>Some key things to know about essays</vt:lpstr>
      <vt:lpstr>Key characteristic of top-quality essays:</vt:lpstr>
      <vt:lpstr>Some students treat the units of study as if they are observing a debate:</vt:lpstr>
      <vt:lpstr>That’s not what this A level is about!</vt:lpstr>
      <vt:lpstr>Don’t stand on the sidelines, get involved in the discussion: </vt:lpstr>
      <vt:lpstr>Before beginning your essay, think:</vt:lpstr>
      <vt:lpstr>EXERCISE</vt:lpstr>
      <vt:lpstr>QUESTIONS</vt:lpstr>
      <vt:lpstr>QUESTION</vt:lpstr>
      <vt:lpstr>QUESTION</vt:lpstr>
      <vt:lpstr>Use evaluative vocabulary</vt:lpstr>
      <vt:lpstr>Can I say ‘I think’ in an essay? </vt:lpstr>
      <vt:lpstr>To succeed with AO2</vt:lpstr>
      <vt:lpstr>Make notes on AO2 as well as AO1</vt:lpstr>
      <vt:lpstr>EXERCISE</vt:lpstr>
      <vt:lpstr>STRUCTURING AN ESSAY</vt:lpstr>
      <vt:lpstr>To begin: </vt:lpstr>
      <vt:lpstr>And then think about what content to include …</vt:lpstr>
      <vt:lpstr>Introductions</vt:lpstr>
      <vt:lpstr>In the body of the essay</vt:lpstr>
      <vt:lpstr>Conclusions</vt:lpstr>
      <vt:lpstr>To sum up: </vt:lpstr>
      <vt:lpstr>To take away…</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argument-driven essays</dc:title>
  <dc:creator>Libby Ahluwalia</dc:creator>
  <cp:lastModifiedBy>Libby AHLUWALIA</cp:lastModifiedBy>
  <cp:revision>22</cp:revision>
  <dcterms:created xsi:type="dcterms:W3CDTF">2021-01-25T12:41:38Z</dcterms:created>
  <dcterms:modified xsi:type="dcterms:W3CDTF">2022-02-24T13:44:27Z</dcterms:modified>
</cp:coreProperties>
</file>