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62" r:id="rId5"/>
    <p:sldId id="266" r:id="rId6"/>
    <p:sldId id="267" r:id="rId7"/>
    <p:sldId id="268" r:id="rId8"/>
    <p:sldId id="263" r:id="rId9"/>
    <p:sldId id="270" r:id="rId10"/>
    <p:sldId id="271" r:id="rId11"/>
    <p:sldId id="259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5" r:id="rId20"/>
    <p:sldId id="283" r:id="rId21"/>
    <p:sldId id="284" r:id="rId22"/>
    <p:sldId id="260" r:id="rId23"/>
    <p:sldId id="261" r:id="rId24"/>
    <p:sldId id="2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8E186-CB78-4708-A09E-54FFA5B86FE2}" v="48" dt="2022-11-02T15:00:35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3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5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1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5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7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0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5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4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5A11C6-18E0-46F5-B914-ACFF4EBF6C0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BEE2F5-CC79-4E53-961E-995C096EE1B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3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xtremecards.blogspot.com/2010/06/pleated-center-pop-up-card-tutorial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hildrensbookreview.com/weblog/2012/04/david-a-carter-on-the-lorax-pop-up.html" TargetMode="External"/><Relationship Id="rId7" Type="http://schemas.openxmlformats.org/officeDocument/2006/relationships/hyperlink" Target="http://extremecards.blogspot.com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hyperlink" Target="http://www.extremepapercrafting.com/2016/07/new-pop-up-instruction-book.html" TargetMode="Externa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unsloweducationpartnership.co.uk/survey/primary-subject-network-evaluation-november-20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2202-0DBD-432A-5D87-229A50F5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567" y="2141738"/>
            <a:ext cx="10058400" cy="1988599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and Technology</a:t>
            </a:r>
            <a:b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LWA -HEP primary </a:t>
            </a:r>
            <a:b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network meeting</a:t>
            </a:r>
            <a:b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sz="1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November 2022     16:00-17:30</a:t>
            </a:r>
            <a:endParaRPr lang="en-GB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2D20E-F5EF-6C35-D578-2DFC4265F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Lead: Sue Miles-Pearson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45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769ABB-725D-4FE4-8699-DE9FD3FC7585}"/>
              </a:ext>
            </a:extLst>
          </p:cNvPr>
          <p:cNvSpPr txBox="1"/>
          <p:nvPr/>
        </p:nvSpPr>
        <p:spPr>
          <a:xfrm>
            <a:off x="204796" y="505327"/>
            <a:ext cx="1178240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and yellow lynx joints, for getting the perfect right angle (but using the corner of a piece of paper will also work).</a:t>
            </a:r>
            <a:b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triangles - to make strong joints.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Scissors – crafts snip or tin snip cut through card, fabric even  leather.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finger hole scissors – adult support for pore fine motor. 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Sellotape – not used a great deal.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Masking tape instead of clear adhesive tape, stronger and can withstand movement and decoration.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7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2FF8-DCA1-AB4E-3622-DDBED37D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Levers and cardboard engineering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9982-BE25-22DD-2ABF-2617CBCC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5488" lvl="2">
              <a:buNone/>
            </a:pPr>
            <a:r>
              <a:rPr lang="en-GB" sz="3500" b="1" dirty="0"/>
              <a:t>Subject knowledge</a:t>
            </a:r>
          </a:p>
          <a:p>
            <a:pPr marL="475488" lvl="2">
              <a:buNone/>
            </a:pPr>
            <a:endParaRPr lang="en-GB" sz="3500" dirty="0"/>
          </a:p>
          <a:p>
            <a:pPr marL="475488" lvl="2">
              <a:buNone/>
            </a:pPr>
            <a:r>
              <a:rPr lang="en-GB" sz="3000" dirty="0"/>
              <a:t>Examples: Different age phases, books, construction and toys.</a:t>
            </a:r>
          </a:p>
          <a:p>
            <a:pPr marL="475488" lvl="2">
              <a:buNone/>
            </a:pPr>
            <a:endParaRPr lang="en-GB" sz="3000" dirty="0"/>
          </a:p>
          <a:p>
            <a:pPr marL="475488" lvl="2">
              <a:buNone/>
            </a:pPr>
            <a:r>
              <a:rPr lang="en-GB" sz="3000" dirty="0"/>
              <a:t>Exploring and investigating – with card strips and split pins</a:t>
            </a:r>
          </a:p>
          <a:p>
            <a:pPr marL="475488" lvl="2">
              <a:buNone/>
            </a:pPr>
            <a:endParaRPr lang="en-GB" sz="3000" dirty="0"/>
          </a:p>
          <a:p>
            <a:pPr marL="475488" lvl="2">
              <a:buNone/>
            </a:pPr>
            <a:r>
              <a:rPr lang="en-GB" sz="3000" dirty="0"/>
              <a:t>Examples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672" y="372683"/>
            <a:ext cx="7772400" cy="2406612"/>
          </a:xfrm>
        </p:spPr>
        <p:txBody>
          <a:bodyPr>
            <a:noAutofit/>
          </a:bodyPr>
          <a:lstStyle/>
          <a:p>
            <a:pPr algn="ctr"/>
            <a:b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Mechanisms</a:t>
            </a:r>
            <a:b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Levers and cardboard engineering </a:t>
            </a:r>
            <a:br>
              <a:rPr lang="en-GB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some flowers&#10;&#10;Description automatically generated">
            <a:extLst>
              <a:ext uri="{FF2B5EF4-FFF2-40B4-BE49-F238E27FC236}">
                <a16:creationId xmlns:a16="http://schemas.microsoft.com/office/drawing/2014/main" id="{750A9B59-1749-4CFA-92F3-5DC90D548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2036" y="2056494"/>
            <a:ext cx="5155672" cy="3863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63BB4B-CE20-41E3-A2C7-5D1DE3B4E8F8}"/>
              </a:ext>
            </a:extLst>
          </p:cNvPr>
          <p:cNvSpPr txBox="1"/>
          <p:nvPr/>
        </p:nvSpPr>
        <p:spPr>
          <a:xfrm>
            <a:off x="2088078" y="6858000"/>
            <a:ext cx="8015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xtremecards.blogspot.com/2010/06/pleated-center-pop-up-card-tutorial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1735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114D-F366-46C8-8DA6-00B917EB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a lever – </a:t>
            </a:r>
            <a:b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BDF9-5BBA-4393-8BC6-8D82D9CC1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93495"/>
            <a:ext cx="10163119" cy="39478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lever is a rigid rod or bar that pivots about a point known as the fulcrum or pivot.</a:t>
            </a:r>
          </a:p>
          <a:p>
            <a:pPr marL="0" indent="0" algn="l">
              <a:buNone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used to move or lift a load at one end by applying force to the other end.</a:t>
            </a:r>
          </a:p>
          <a:p>
            <a:pPr marL="0" indent="0" algn="l">
              <a:buNone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GB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ask the children “What would be a good example that you can see around you?”.</a:t>
            </a:r>
          </a:p>
        </p:txBody>
      </p:sp>
    </p:spTree>
    <p:extLst>
      <p:ext uri="{BB962C8B-B14F-4D97-AF65-F5344CB8AC3E}">
        <p14:creationId xmlns:p14="http://schemas.microsoft.com/office/powerpoint/2010/main" val="219681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1FA6C6-6CC0-4B9E-AF3F-70ADA619C5EB}"/>
              </a:ext>
            </a:extLst>
          </p:cNvPr>
          <p:cNvSpPr txBox="1"/>
          <p:nvPr/>
        </p:nvSpPr>
        <p:spPr>
          <a:xfrm>
            <a:off x="169500" y="865110"/>
            <a:ext cx="115853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There are three main component parts to a lever:</a:t>
            </a: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ivot / Fulcrum</a:t>
            </a:r>
          </a:p>
          <a:p>
            <a:pPr algn="ctr"/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ffort ( applied force / input)</a:t>
            </a:r>
          </a:p>
          <a:p>
            <a:pPr algn="ctr"/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oad  (output)</a:t>
            </a:r>
          </a:p>
        </p:txBody>
      </p:sp>
    </p:spTree>
    <p:extLst>
      <p:ext uri="{BB962C8B-B14F-4D97-AF65-F5344CB8AC3E}">
        <p14:creationId xmlns:p14="http://schemas.microsoft.com/office/powerpoint/2010/main" val="405204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860D9-BDBF-430D-9E71-0BD43107550E}"/>
              </a:ext>
            </a:extLst>
          </p:cNvPr>
          <p:cNvSpPr txBox="1"/>
          <p:nvPr/>
        </p:nvSpPr>
        <p:spPr>
          <a:xfrm>
            <a:off x="342900" y="257785"/>
            <a:ext cx="11598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There are three classifications of a lever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B4AAF-970B-4962-A654-B4A30A290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" y="2318201"/>
            <a:ext cx="4032448" cy="3570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EE0C1B-6ADB-4760-9DEF-75B972B9CEA2}"/>
              </a:ext>
            </a:extLst>
          </p:cNvPr>
          <p:cNvSpPr txBox="1"/>
          <p:nvPr/>
        </p:nvSpPr>
        <p:spPr>
          <a:xfrm>
            <a:off x="2512595" y="546880"/>
            <a:ext cx="61150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prstClr val="black"/>
              </a:solidFill>
              <a:latin typeface="Arial "/>
            </a:endParaRPr>
          </a:p>
          <a:p>
            <a:pPr algn="ctr"/>
            <a:endParaRPr lang="en-GB" sz="3200" b="1" dirty="0">
              <a:solidFill>
                <a:prstClr val="black"/>
              </a:solidFill>
              <a:latin typeface="Arial "/>
            </a:endParaRPr>
          </a:p>
          <a:p>
            <a:pPr algn="ctr"/>
            <a:r>
              <a:rPr lang="en-GB" sz="3200" b="1" dirty="0">
                <a:solidFill>
                  <a:prstClr val="black"/>
                </a:solidFill>
                <a:latin typeface="Arial "/>
              </a:rPr>
              <a:t>     </a:t>
            </a:r>
          </a:p>
          <a:p>
            <a:pPr algn="ctr"/>
            <a:r>
              <a:rPr lang="en-GB" sz="3200" b="1" dirty="0">
                <a:solidFill>
                  <a:prstClr val="black"/>
                </a:solidFill>
                <a:latin typeface="Arial "/>
              </a:rPr>
              <a:t>    1</a:t>
            </a:r>
            <a:r>
              <a:rPr lang="en-GB" sz="3200" b="1" baseline="30000" dirty="0">
                <a:solidFill>
                  <a:prstClr val="black"/>
                </a:solidFill>
                <a:latin typeface="Arial "/>
              </a:rPr>
              <a:t>st</a:t>
            </a:r>
            <a:r>
              <a:rPr lang="en-GB" sz="3200" b="1" dirty="0">
                <a:solidFill>
                  <a:prstClr val="black"/>
                </a:solidFill>
                <a:latin typeface="Arial "/>
              </a:rPr>
              <a:t> class lever</a:t>
            </a:r>
          </a:p>
          <a:p>
            <a:endParaRPr lang="en-GB" sz="3200" b="1" dirty="0">
              <a:solidFill>
                <a:prstClr val="black"/>
              </a:solidFill>
              <a:latin typeface="Arial "/>
            </a:endParaRPr>
          </a:p>
          <a:p>
            <a:r>
              <a:rPr lang="en-GB" sz="3200" dirty="0">
                <a:solidFill>
                  <a:prstClr val="black"/>
                </a:solidFill>
                <a:latin typeface="Arial "/>
              </a:rPr>
              <a:t>               </a:t>
            </a:r>
            <a:r>
              <a:rPr lang="en-GB" sz="3200" dirty="0">
                <a:solidFill>
                  <a:srgbClr val="FF0000"/>
                </a:solidFill>
                <a:latin typeface="Arial "/>
              </a:rPr>
              <a:t>E</a:t>
            </a:r>
            <a:r>
              <a:rPr lang="en-GB" sz="3200" dirty="0">
                <a:solidFill>
                  <a:prstClr val="black"/>
                </a:solidFill>
                <a:latin typeface="Arial "/>
              </a:rPr>
              <a:t>ffort </a:t>
            </a:r>
            <a:r>
              <a:rPr lang="en-GB" sz="3200" dirty="0">
                <a:solidFill>
                  <a:srgbClr val="FF0000"/>
                </a:solidFill>
                <a:latin typeface="Arial "/>
              </a:rPr>
              <a:t> P</a:t>
            </a:r>
            <a:r>
              <a:rPr lang="en-GB" sz="3200" dirty="0">
                <a:solidFill>
                  <a:prstClr val="black"/>
                </a:solidFill>
                <a:latin typeface="Arial "/>
              </a:rPr>
              <a:t>ivot </a:t>
            </a:r>
            <a:r>
              <a:rPr lang="en-GB" sz="3200" dirty="0">
                <a:solidFill>
                  <a:srgbClr val="FF0000"/>
                </a:solidFill>
                <a:latin typeface="Arial "/>
              </a:rPr>
              <a:t> L</a:t>
            </a:r>
            <a:r>
              <a:rPr lang="en-GB" sz="3200" dirty="0">
                <a:solidFill>
                  <a:prstClr val="black"/>
                </a:solidFill>
                <a:latin typeface="Arial "/>
              </a:rPr>
              <a:t>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9CBC8-9BBE-499D-892D-7E84538A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94" y="2919780"/>
            <a:ext cx="4032448" cy="263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B12E5-7928-42E7-BF0D-E5621B856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55" y="3760382"/>
            <a:ext cx="2088232" cy="25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1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9F1284-ABF9-4E35-9608-6F164BB23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0" y="2567636"/>
            <a:ext cx="4138710" cy="3664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6600AD-CF13-4D63-B2A9-CA647850F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07" y="2971716"/>
            <a:ext cx="4129843" cy="28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764E25-A036-4284-8251-0EB0B54C8472}"/>
              </a:ext>
            </a:extLst>
          </p:cNvPr>
          <p:cNvSpPr txBox="1"/>
          <p:nvPr/>
        </p:nvSpPr>
        <p:spPr>
          <a:xfrm>
            <a:off x="2948017" y="1152467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ffort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oad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ivot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E9C458-4336-33D2-8EB7-F739C1F1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3359"/>
          </a:xfrm>
        </p:spPr>
        <p:txBody>
          <a:bodyPr/>
          <a:lstStyle/>
          <a:p>
            <a:pPr algn="ctr"/>
            <a:r>
              <a:rPr lang="en-GB" b="1" dirty="0"/>
              <a:t>2</a:t>
            </a:r>
            <a:r>
              <a:rPr lang="en-GB" b="1" baseline="30000" dirty="0"/>
              <a:t>nd</a:t>
            </a:r>
            <a:r>
              <a:rPr lang="en-GB" b="1" dirty="0"/>
              <a:t> class lever</a:t>
            </a:r>
          </a:p>
        </p:txBody>
      </p:sp>
    </p:spTree>
    <p:extLst>
      <p:ext uri="{BB962C8B-B14F-4D97-AF65-F5344CB8AC3E}">
        <p14:creationId xmlns:p14="http://schemas.microsoft.com/office/powerpoint/2010/main" val="13357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61D88-7339-4263-836F-CB75C2EA7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940" y="857848"/>
            <a:ext cx="8787305" cy="89150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GB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</a:t>
            </a:r>
            <a:r>
              <a:rPr lang="en-GB" sz="6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ivot </a:t>
            </a:r>
            <a:r>
              <a:rPr lang="en-GB" sz="6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6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ffort </a:t>
            </a:r>
            <a:r>
              <a:rPr lang="en-GB" sz="6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6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4584B-7396-48AE-923A-2D4BCFDE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2" y="2228559"/>
            <a:ext cx="3997276" cy="353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059AC6-9B69-4D14-8608-2C075F3F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3463" y="2127616"/>
            <a:ext cx="3347331" cy="36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960934C-9807-D60A-4EDA-D08361A1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11" y="154255"/>
            <a:ext cx="10058400" cy="796239"/>
          </a:xfrm>
        </p:spPr>
        <p:txBody>
          <a:bodyPr/>
          <a:lstStyle/>
          <a:p>
            <a:pPr algn="ctr"/>
            <a:r>
              <a:rPr lang="en-GB" b="1" dirty="0"/>
              <a:t>3</a:t>
            </a:r>
            <a:r>
              <a:rPr lang="en-GB" b="1" baseline="30000" dirty="0"/>
              <a:t>rd</a:t>
            </a:r>
            <a:r>
              <a:rPr lang="en-GB" b="1" dirty="0"/>
              <a:t> class lever</a:t>
            </a:r>
          </a:p>
        </p:txBody>
      </p:sp>
    </p:spTree>
    <p:extLst>
      <p:ext uri="{BB962C8B-B14F-4D97-AF65-F5344CB8AC3E}">
        <p14:creationId xmlns:p14="http://schemas.microsoft.com/office/powerpoint/2010/main" val="1120975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C09-F07F-45FF-BC81-8BD4A6AF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43" y="89526"/>
            <a:ext cx="8596668" cy="865239"/>
          </a:xfrm>
        </p:spPr>
        <p:txBody>
          <a:bodyPr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Lever identification grid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6F3490-C1B7-4CF1-9491-B0921121D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676901"/>
              </p:ext>
            </p:extLst>
          </p:nvPr>
        </p:nvGraphicFramePr>
        <p:xfrm>
          <a:off x="515100" y="1295348"/>
          <a:ext cx="10854744" cy="447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686">
                  <a:extLst>
                    <a:ext uri="{9D8B030D-6E8A-4147-A177-3AD203B41FA5}">
                      <a16:colId xmlns:a16="http://schemas.microsoft.com/office/drawing/2014/main" val="3215983501"/>
                    </a:ext>
                  </a:extLst>
                </a:gridCol>
                <a:gridCol w="2713686">
                  <a:extLst>
                    <a:ext uri="{9D8B030D-6E8A-4147-A177-3AD203B41FA5}">
                      <a16:colId xmlns:a16="http://schemas.microsoft.com/office/drawing/2014/main" val="2830769605"/>
                    </a:ext>
                  </a:extLst>
                </a:gridCol>
                <a:gridCol w="2713686">
                  <a:extLst>
                    <a:ext uri="{9D8B030D-6E8A-4147-A177-3AD203B41FA5}">
                      <a16:colId xmlns:a16="http://schemas.microsoft.com/office/drawing/2014/main" val="3410962244"/>
                    </a:ext>
                  </a:extLst>
                </a:gridCol>
                <a:gridCol w="2713686">
                  <a:extLst>
                    <a:ext uri="{9D8B030D-6E8A-4147-A177-3AD203B41FA5}">
                      <a16:colId xmlns:a16="http://schemas.microsoft.com/office/drawing/2014/main" val="3081145653"/>
                    </a:ext>
                  </a:extLst>
                </a:gridCol>
              </a:tblGrid>
              <a:tr h="111995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06015"/>
                  </a:ext>
                </a:extLst>
              </a:tr>
              <a:tr h="1119953">
                <a:tc>
                  <a:txBody>
                    <a:bodyPr/>
                    <a:lstStyle/>
                    <a:p>
                      <a:r>
                        <a:rPr lang="en-GB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36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759820"/>
                  </a:ext>
                </a:extLst>
              </a:tr>
              <a:tr h="1119953">
                <a:tc>
                  <a:txBody>
                    <a:bodyPr/>
                    <a:lstStyle/>
                    <a:p>
                      <a:r>
                        <a:rPr lang="en-GB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36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639246"/>
                  </a:ext>
                </a:extLst>
              </a:tr>
              <a:tr h="1119953">
                <a:tc>
                  <a:txBody>
                    <a:bodyPr/>
                    <a:lstStyle/>
                    <a:p>
                      <a:r>
                        <a:rPr lang="en-GB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36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53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31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AD76C-ECDD-D37A-340D-533B495166BE}"/>
              </a:ext>
            </a:extLst>
          </p:cNvPr>
          <p:cNvSpPr txBox="1"/>
          <p:nvPr/>
        </p:nvSpPr>
        <p:spPr>
          <a:xfrm>
            <a:off x="360946" y="-132349"/>
            <a:ext cx="1085248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6000" dirty="0"/>
          </a:p>
          <a:p>
            <a:pPr algn="ctr"/>
            <a:r>
              <a:rPr lang="en-GB" sz="6000" dirty="0"/>
              <a:t>Investigation and exploration </a:t>
            </a:r>
          </a:p>
          <a:p>
            <a:pPr algn="ctr"/>
            <a:r>
              <a:rPr lang="en-GB" sz="6000" dirty="0"/>
              <a:t>are essential</a:t>
            </a:r>
          </a:p>
          <a:p>
            <a:pPr algn="ctr"/>
            <a:endParaRPr lang="en-GB" sz="3000" dirty="0"/>
          </a:p>
          <a:p>
            <a:pPr marL="475488" lvl="2">
              <a:buNone/>
            </a:pPr>
            <a:endParaRPr lang="en-GB" sz="3000" dirty="0"/>
          </a:p>
          <a:p>
            <a:pPr marL="475488" lvl="2">
              <a:buNone/>
            </a:pPr>
            <a:r>
              <a:rPr lang="en-GB" sz="3000" dirty="0"/>
              <a:t>Examples: Different age phases, books, construction and toys.</a:t>
            </a:r>
          </a:p>
          <a:p>
            <a:pPr marL="475488" lvl="2">
              <a:buNone/>
            </a:pPr>
            <a:endParaRPr lang="en-GB" sz="3000" dirty="0"/>
          </a:p>
          <a:p>
            <a:pPr marL="475488" lvl="2">
              <a:buNone/>
            </a:pPr>
            <a:r>
              <a:rPr lang="en-GB" sz="3000" dirty="0"/>
              <a:t>Exploring and investigating – with card strips and split pins</a:t>
            </a:r>
          </a:p>
          <a:p>
            <a:pPr marL="475488" lvl="2">
              <a:buNone/>
            </a:pPr>
            <a:endParaRPr lang="en-GB" sz="3000" dirty="0"/>
          </a:p>
          <a:p>
            <a:pPr marL="475488" lvl="2">
              <a:buNone/>
            </a:pPr>
            <a:r>
              <a:rPr lang="en-GB" sz="3000" dirty="0"/>
              <a:t>Examples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01130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2FF8-DCA1-AB4E-3622-DDBED37D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8" y="12362"/>
            <a:ext cx="10058400" cy="537231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9982-BE25-22DD-2ABF-2617CBCC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7" y="549593"/>
            <a:ext cx="12020365" cy="5682531"/>
          </a:xfrm>
        </p:spPr>
        <p:txBody>
          <a:bodyPr>
            <a:normAutofit fontScale="47500" lnSpcReduction="20000"/>
          </a:bodyPr>
          <a:lstStyle/>
          <a:p>
            <a:r>
              <a:rPr lang="en-GB" sz="3200" b="1" dirty="0"/>
              <a:t>Breakout rooms- </a:t>
            </a:r>
            <a:r>
              <a:rPr lang="en-GB" sz="3200" dirty="0"/>
              <a:t>mixed schools /age phases</a:t>
            </a:r>
          </a:p>
          <a:p>
            <a:pPr marL="201168" lvl="1" indent="0">
              <a:buNone/>
            </a:pPr>
            <a:r>
              <a:rPr lang="en-GB" sz="3200" dirty="0"/>
              <a:t>   Discussion about what D&amp;T has been taught recently in the primary schools considering the following:</a:t>
            </a:r>
          </a:p>
          <a:p>
            <a:pPr marL="292608" lvl="1">
              <a:buNone/>
            </a:pPr>
            <a:r>
              <a:rPr lang="en-GB" sz="3200" dirty="0"/>
              <a:t>     What were the key:</a:t>
            </a:r>
          </a:p>
          <a:p>
            <a:pPr marL="292608" lvl="1">
              <a:buNone/>
            </a:pPr>
            <a:r>
              <a:rPr lang="en-GB" sz="3200" dirty="0"/>
              <a:t>     Learning objectives (LO) / Skills needed / learnt /  How was this assessed /  What health and safety was in place?</a:t>
            </a:r>
          </a:p>
          <a:p>
            <a:pPr marL="0">
              <a:buNone/>
            </a:pPr>
            <a:r>
              <a:rPr lang="en-GB" sz="3200" b="1" dirty="0"/>
              <a:t>Return to main room</a:t>
            </a:r>
            <a:r>
              <a:rPr lang="en-GB" sz="3200" dirty="0"/>
              <a:t>- feedback </a:t>
            </a:r>
          </a:p>
          <a:p>
            <a:pPr marL="292608" lvl="1">
              <a:buNone/>
            </a:pPr>
            <a:r>
              <a:rPr lang="en-GB" sz="3200" dirty="0"/>
              <a:t>   How an we increase the amount of D&amp;T that is being taught in school?</a:t>
            </a:r>
          </a:p>
          <a:p>
            <a:pPr marL="292608" lvl="1">
              <a:buNone/>
            </a:pPr>
            <a:r>
              <a:rPr lang="en-GB" sz="3200" dirty="0"/>
              <a:t>   Product Analysis – activity.</a:t>
            </a:r>
          </a:p>
          <a:p>
            <a:pPr marL="0">
              <a:buNone/>
            </a:pPr>
            <a:r>
              <a:rPr lang="en-GB" sz="3200" b="1" dirty="0"/>
              <a:t>Introduction to H&amp;S in the primary classroom.</a:t>
            </a:r>
            <a:r>
              <a:rPr lang="en-GB" sz="3200" dirty="0"/>
              <a:t> </a:t>
            </a:r>
          </a:p>
          <a:p>
            <a:pPr marL="475488" lvl="2">
              <a:buNone/>
            </a:pPr>
            <a:r>
              <a:rPr lang="en-GB" sz="3200" dirty="0"/>
              <a:t>Tools and equipment</a:t>
            </a:r>
          </a:p>
          <a:p>
            <a:pPr marL="475488" lvl="2">
              <a:buNone/>
            </a:pPr>
            <a:r>
              <a:rPr lang="en-GB" sz="3200" dirty="0"/>
              <a:t>Teaching children to use the tools ‘</a:t>
            </a:r>
            <a:r>
              <a:rPr lang="en-GB" sz="3200" i="1" dirty="0"/>
              <a:t>appropriately</a:t>
            </a:r>
            <a:r>
              <a:rPr lang="en-GB" sz="3200" dirty="0"/>
              <a:t>’.</a:t>
            </a:r>
          </a:p>
          <a:p>
            <a:pPr marL="0">
              <a:buNone/>
            </a:pPr>
            <a:r>
              <a:rPr lang="en-GB" sz="3200" b="1" dirty="0"/>
              <a:t>Levers and cardboard engineering</a:t>
            </a:r>
          </a:p>
          <a:p>
            <a:pPr marL="475488" lvl="2">
              <a:buNone/>
            </a:pPr>
            <a:r>
              <a:rPr lang="en-GB" sz="3200" dirty="0"/>
              <a:t>Subject knowledge</a:t>
            </a:r>
          </a:p>
          <a:p>
            <a:pPr marL="475488" lvl="2">
              <a:buNone/>
            </a:pPr>
            <a:r>
              <a:rPr lang="en-GB" sz="3200" dirty="0"/>
              <a:t>Examples: Different age phases, books, construction and toys.</a:t>
            </a:r>
          </a:p>
          <a:p>
            <a:pPr marL="475488" lvl="2">
              <a:buNone/>
            </a:pPr>
            <a:r>
              <a:rPr lang="en-GB" sz="3200" dirty="0"/>
              <a:t>Exploring and investigating – with card strips and split pins</a:t>
            </a:r>
          </a:p>
          <a:p>
            <a:pPr marL="475488" lvl="2">
              <a:buNone/>
            </a:pPr>
            <a:r>
              <a:rPr lang="en-GB" sz="3200" dirty="0"/>
              <a:t>Share examples</a:t>
            </a:r>
          </a:p>
          <a:p>
            <a:pPr marL="0">
              <a:buNone/>
            </a:pPr>
            <a:r>
              <a:rPr lang="en-GB" sz="3200" b="1" dirty="0"/>
              <a:t>Breakout room</a:t>
            </a:r>
          </a:p>
          <a:p>
            <a:pPr marL="292608" lvl="1" algn="just">
              <a:buNone/>
            </a:pPr>
            <a:r>
              <a:rPr lang="en-GB" sz="3200" b="1" dirty="0"/>
              <a:t> </a:t>
            </a:r>
            <a:r>
              <a:rPr lang="en-GB" sz="3200" dirty="0"/>
              <a:t>share ideas and suggestions</a:t>
            </a:r>
          </a:p>
          <a:p>
            <a:pPr marL="0">
              <a:buNone/>
            </a:pPr>
            <a:r>
              <a:rPr lang="en-GB" sz="3200" b="1" dirty="0"/>
              <a:t>Q&amp;A</a:t>
            </a:r>
          </a:p>
          <a:p>
            <a:pPr marL="0">
              <a:buNone/>
            </a:pPr>
            <a:r>
              <a:rPr lang="en-GB" sz="3200" b="1" dirty="0"/>
              <a:t>Evaluation</a:t>
            </a:r>
          </a:p>
          <a:p>
            <a:pPr marL="0">
              <a:buNone/>
            </a:pPr>
            <a:r>
              <a:rPr lang="en-GB" sz="3200" b="1" dirty="0"/>
              <a:t>Task for next session                    </a:t>
            </a:r>
            <a:endParaRPr lang="en-GB" sz="3200" u="sng" dirty="0"/>
          </a:p>
          <a:p>
            <a:pPr marL="0">
              <a:buNone/>
            </a:pPr>
            <a:endParaRPr lang="en-GB" dirty="0"/>
          </a:p>
          <a:p>
            <a:pPr marL="0">
              <a:buNone/>
            </a:pPr>
            <a:endParaRPr lang="en-GB" dirty="0"/>
          </a:p>
          <a:p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/>
          </a:p>
          <a:p>
            <a:pPr marL="201168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28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7074"/>
            <a:ext cx="10045875" cy="395565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GB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548F2A83-D026-4528-A049-EA30A75D5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11698" y="2315045"/>
            <a:ext cx="6281530" cy="3917313"/>
          </a:xfrm>
          <a:prstGeom prst="rect">
            <a:avLst/>
          </a:prstGeom>
        </p:spPr>
      </p:pic>
      <p:pic>
        <p:nvPicPr>
          <p:cNvPr id="21" name="Picture 20" descr="A picture containing arrow&#10;&#10;Description automatically generated">
            <a:extLst>
              <a:ext uri="{FF2B5EF4-FFF2-40B4-BE49-F238E27FC236}">
                <a16:creationId xmlns:a16="http://schemas.microsoft.com/office/drawing/2014/main" id="{F2210829-5167-4A22-BE52-B91BAFBD0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66988" y="120190"/>
            <a:ext cx="2293818" cy="2936087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E550D69C-54BF-4AC8-9934-7522D3032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1987" y="40216"/>
            <a:ext cx="3910826" cy="30160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23F7551-3B71-4011-95DA-52E83865CA1C}"/>
              </a:ext>
            </a:extLst>
          </p:cNvPr>
          <p:cNvSpPr txBox="1"/>
          <p:nvPr/>
        </p:nvSpPr>
        <p:spPr>
          <a:xfrm>
            <a:off x="4346285" y="497074"/>
            <a:ext cx="474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Childrens pop-up books and flap books are good examples of a basic lever for young children. </a:t>
            </a:r>
          </a:p>
        </p:txBody>
      </p:sp>
    </p:spTree>
    <p:extLst>
      <p:ext uri="{BB962C8B-B14F-4D97-AF65-F5344CB8AC3E}">
        <p14:creationId xmlns:p14="http://schemas.microsoft.com/office/powerpoint/2010/main" val="157170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5BBC-173A-4E43-B82E-1C3AA2FD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175" y="172255"/>
            <a:ext cx="8596668" cy="76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Cardboard engineering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8CE60-79FC-4D85-9400-EB39B2081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5" y="1179739"/>
            <a:ext cx="4090207" cy="29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8D6586-A581-4864-BDAC-1DD4F0C1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12" y="1179739"/>
            <a:ext cx="4450680" cy="29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661DC-4FFD-441B-9543-C5682221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15" y="3008955"/>
            <a:ext cx="3078097" cy="29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83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2FF8-DCA1-AB4E-3622-DDBED37D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/>
            <a:r>
              <a:rPr lang="en-GB" sz="4400" b="1" dirty="0"/>
              <a:t>Breakout rooms</a:t>
            </a:r>
            <a:br>
              <a:rPr lang="en-GB" sz="2200" b="1" dirty="0"/>
            </a:br>
            <a:r>
              <a:rPr lang="en-GB" sz="2000" b="1" dirty="0"/>
              <a:t> </a:t>
            </a:r>
            <a:br>
              <a:rPr lang="en-GB" sz="2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9982-BE25-22DD-2ABF-2617CBCC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Share ideas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127762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9982-BE25-22DD-2ABF-2617CBCC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89" y="1744579"/>
            <a:ext cx="10058400" cy="2532374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9000" b="1" dirty="0"/>
              <a:t>Any questions</a:t>
            </a:r>
          </a:p>
          <a:p>
            <a:pPr algn="ctr"/>
            <a:r>
              <a:rPr lang="en-GB" sz="9000" b="1" dirty="0"/>
              <a:t>Please?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39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F247-5F13-3D84-984D-1D452030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6501"/>
            <a:ext cx="10058400" cy="3220077"/>
          </a:xfrm>
        </p:spPr>
        <p:txBody>
          <a:bodyPr>
            <a:normAutofit/>
          </a:bodyPr>
          <a:lstStyle/>
          <a:p>
            <a:r>
              <a:rPr lang="en-GB" b="1" dirty="0"/>
              <a:t>Task for next session: </a:t>
            </a:r>
            <a:br>
              <a:rPr lang="en-GB" b="1" dirty="0"/>
            </a:br>
            <a:br>
              <a:rPr lang="en-GB" b="1" dirty="0"/>
            </a:br>
            <a:r>
              <a:rPr lang="en-GB" b="1" u="sng" dirty="0"/>
              <a:t>Please bring along an example of a moving picture that you / or the children have made.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37AC6-648B-4B5C-DE3A-68E892E1562B}"/>
              </a:ext>
            </a:extLst>
          </p:cNvPr>
          <p:cNvSpPr txBox="1"/>
          <p:nvPr/>
        </p:nvSpPr>
        <p:spPr>
          <a:xfrm>
            <a:off x="260684" y="3871716"/>
            <a:ext cx="11670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Please complete the online evaluation.</a:t>
            </a:r>
          </a:p>
          <a:p>
            <a:r>
              <a:rPr lang="en-GB" sz="3000" dirty="0"/>
              <a:t> </a:t>
            </a:r>
            <a:r>
              <a:rPr lang="en-GB" sz="2400" b="0" i="0" dirty="0">
                <a:solidFill>
                  <a:srgbClr val="4A6EE0"/>
                </a:solidFill>
                <a:effectLst/>
                <a:latin typeface="Segoe UI" panose="020B0502040204020203" pitchFamily="34" charset="0"/>
                <a:hlinkClick r:id="rId2" tooltip="Original URL: https://www.hounsloweducationpartnership.co.uk/survey/primary-subject-network-evaluation-november-2022/. Click or tap if you trust this link."/>
              </a:rPr>
              <a:t>https://www.hounsloweducationpartnership.co.uk/survey/primary-subject-network-evaluation-november-2022/</a:t>
            </a:r>
            <a:endParaRPr lang="en-GB" sz="2400" dirty="0"/>
          </a:p>
          <a:p>
            <a:endParaRPr lang="en-GB" sz="3000" dirty="0"/>
          </a:p>
          <a:p>
            <a:r>
              <a:rPr lang="en-GB" sz="3000" dirty="0"/>
              <a:t>Thank you, hope to see you next time. Sue</a:t>
            </a:r>
          </a:p>
        </p:txBody>
      </p:sp>
    </p:spTree>
    <p:extLst>
      <p:ext uri="{BB962C8B-B14F-4D97-AF65-F5344CB8AC3E}">
        <p14:creationId xmlns:p14="http://schemas.microsoft.com/office/powerpoint/2010/main" val="220253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2FF8-DCA1-AB4E-3622-DDBED37D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12" y="20336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Breakout rooms- </a:t>
            </a:r>
            <a:r>
              <a:rPr lang="en-GB" dirty="0"/>
              <a:t>mixed schools /age phases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9982-BE25-22DD-2ABF-2617CBCC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6774"/>
            <a:ext cx="10058400" cy="4023360"/>
          </a:xfrm>
        </p:spPr>
        <p:txBody>
          <a:bodyPr>
            <a:normAutofit fontScale="85000" lnSpcReduction="20000"/>
          </a:bodyPr>
          <a:lstStyle/>
          <a:p>
            <a:r>
              <a:rPr lang="en-GB" sz="3500" dirty="0"/>
              <a:t>Discussion about what D&amp;T has been taught recently in the primary schools considering the following:</a:t>
            </a:r>
          </a:p>
          <a:p>
            <a:br>
              <a:rPr lang="en-GB" sz="3000" dirty="0"/>
            </a:br>
            <a:r>
              <a:rPr lang="en-GB" sz="3000" dirty="0"/>
              <a:t>What were the key:</a:t>
            </a:r>
            <a:br>
              <a:rPr lang="en-GB" sz="3000" dirty="0"/>
            </a:br>
            <a:r>
              <a:rPr lang="en-GB" sz="3000" dirty="0"/>
              <a:t>     </a:t>
            </a:r>
          </a:p>
          <a:p>
            <a:r>
              <a:rPr lang="en-GB" sz="3000" dirty="0"/>
              <a:t>Learning objectives (LO) </a:t>
            </a:r>
          </a:p>
          <a:p>
            <a:r>
              <a:rPr lang="en-GB" sz="3000" dirty="0"/>
              <a:t>Skills needed / learnt </a:t>
            </a:r>
          </a:p>
          <a:p>
            <a:r>
              <a:rPr lang="en-GB" sz="3000" dirty="0"/>
              <a:t>How was this assessed</a:t>
            </a:r>
          </a:p>
          <a:p>
            <a:pPr marL="0" indent="0">
              <a:buNone/>
            </a:pPr>
            <a:r>
              <a:rPr lang="en-GB" sz="3000" dirty="0"/>
              <a:t> What health and safety was in place</a:t>
            </a:r>
            <a:br>
              <a:rPr lang="en-GB" sz="3000" dirty="0"/>
            </a:b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36088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C6C1-4B10-D5A7-AC73-21E19527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Return to main room</a:t>
            </a:r>
            <a:r>
              <a:rPr lang="en-GB" dirty="0"/>
              <a:t>- feedback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66442-F1ED-D403-6295-246104BD7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9396128" cy="4023360"/>
          </a:xfrm>
        </p:spPr>
        <p:txBody>
          <a:bodyPr/>
          <a:lstStyle/>
          <a:p>
            <a:pPr marL="0">
              <a:buNone/>
            </a:pPr>
            <a:r>
              <a:rPr lang="en-GB" sz="4000" dirty="0"/>
              <a:t>How an we increase the amount of design and technology that is being taught in school?</a:t>
            </a:r>
          </a:p>
          <a:p>
            <a:pPr marL="0">
              <a:buNone/>
            </a:pPr>
            <a:endParaRPr lang="en-GB" sz="4000" dirty="0"/>
          </a:p>
          <a:p>
            <a:pPr marL="0">
              <a:buNone/>
            </a:pPr>
            <a:r>
              <a:rPr lang="en-GB" sz="4000" dirty="0"/>
              <a:t>Any ideas?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0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139" y="-181111"/>
            <a:ext cx="8596668" cy="1671072"/>
          </a:xfrm>
        </p:spPr>
        <p:txBody>
          <a:bodyPr>
            <a:normAutofit/>
          </a:bodyPr>
          <a:lstStyle/>
          <a:p>
            <a:pPr algn="ctr"/>
            <a:r>
              <a:rPr lang="en-GB" sz="6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Analysis</a:t>
            </a:r>
            <a:b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98" y="1260897"/>
            <a:ext cx="9061060" cy="5032505"/>
          </a:xfrm>
        </p:spPr>
        <p:txBody>
          <a:bodyPr>
            <a:no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Aesthetics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(Sustainable wood or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it is positioned.)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6106733" y="5187730"/>
            <a:ext cx="11113" cy="94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8919422" y="4932700"/>
            <a:ext cx="789959" cy="5100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8856894" y="2153753"/>
            <a:ext cx="852487" cy="8003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2645032" y="1890140"/>
            <a:ext cx="927099" cy="50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H="1" flipV="1">
            <a:off x="2796608" y="3395508"/>
            <a:ext cx="911542" cy="334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5" t="13263" r="2782" b="7404"/>
          <a:stretch/>
        </p:blipFill>
        <p:spPr>
          <a:xfrm>
            <a:off x="3939924" y="2061256"/>
            <a:ext cx="4572000" cy="28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0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28" y="0"/>
            <a:ext cx="9418644" cy="117909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of a whole class example.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the children to work in groups.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891" y="1817440"/>
            <a:ext cx="4247327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everyday item </a:t>
            </a:r>
          </a:p>
          <a:p>
            <a:pPr marL="0" indent="0">
              <a:buNone/>
            </a:pPr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could be…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Kettle 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Brush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Hairdryer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Fork              </a:t>
            </a:r>
          </a:p>
          <a:p>
            <a:pPr marL="0" indent="0">
              <a:buNone/>
            </a:pPr>
            <a:r>
              <a:rPr lang="en-GB" sz="5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45432"/>
            <a:ext cx="5081337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piece of street furniture</a:t>
            </a:r>
          </a:p>
          <a:p>
            <a:pPr marL="0" indent="0">
              <a:buNone/>
            </a:pPr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could be…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lamp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shelter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Railing 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Bollard</a:t>
            </a:r>
          </a:p>
          <a:p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 bin</a:t>
            </a:r>
          </a:p>
          <a:p>
            <a:pPr marL="0" indent="0">
              <a:buNone/>
            </a:pPr>
            <a:r>
              <a:rPr lang="en-GB" sz="5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50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323" y="-111488"/>
            <a:ext cx="1217795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discussions</a:t>
            </a:r>
            <a:b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really important to have a visual example if you cannot give the children the actual article. </a:t>
            </a:r>
          </a:p>
        </p:txBody>
      </p:sp>
      <p:pic>
        <p:nvPicPr>
          <p:cNvPr id="2051" name="Picture 3" descr="C:\Documents and Settings\S.miles-pearson\Local Settings\Temporary Internet Files\Content.IE5\5C10Q3AH\MP9003860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86" y="4883758"/>
            <a:ext cx="2546959" cy="18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S.miles-pearson\Local Settings\Temporary Internet Files\Content.IE5\XCA6M2YB\MP9003870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2" y="4823992"/>
            <a:ext cx="1383003" cy="19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r="9482"/>
          <a:stretch/>
        </p:blipFill>
        <p:spPr bwMode="auto">
          <a:xfrm>
            <a:off x="537301" y="1093749"/>
            <a:ext cx="1742563" cy="17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r="37112"/>
          <a:stretch/>
        </p:blipFill>
        <p:spPr bwMode="auto">
          <a:xfrm>
            <a:off x="3510204" y="1481554"/>
            <a:ext cx="1080120" cy="238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t="11968" r="18282" b="9012"/>
          <a:stretch/>
        </p:blipFill>
        <p:spPr bwMode="auto">
          <a:xfrm>
            <a:off x="2336099" y="4883758"/>
            <a:ext cx="1301224" cy="164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30377" y="1403831"/>
            <a:ext cx="2380492" cy="154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2" y="3123081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9375" r="16075" b="4688"/>
          <a:stretch/>
        </p:blipFill>
        <p:spPr bwMode="auto">
          <a:xfrm>
            <a:off x="8028986" y="1335290"/>
            <a:ext cx="1214811" cy="22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948" y="1101032"/>
            <a:ext cx="2014781" cy="15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34" y="5136663"/>
            <a:ext cx="2918842" cy="164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2.bp.blogspot.com/_lPyZ7GW_Fuc/TNbsThZYHXI/AAAAAAAABek/51betZ1v56Y/s1600/IMG_047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7624" b="11885"/>
          <a:stretch/>
        </p:blipFill>
        <p:spPr bwMode="auto">
          <a:xfrm>
            <a:off x="168449" y="3293845"/>
            <a:ext cx="3152267" cy="11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333" r="11866" b="6800"/>
          <a:stretch/>
        </p:blipFill>
        <p:spPr bwMode="auto">
          <a:xfrm>
            <a:off x="9814449" y="3094451"/>
            <a:ext cx="1479689" cy="15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9231-9C34-F01C-74DA-37331E96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63528"/>
            <a:ext cx="10058400" cy="1450757"/>
          </a:xfrm>
        </p:spPr>
        <p:txBody>
          <a:bodyPr>
            <a:normAutofit fontScale="90000"/>
          </a:bodyPr>
          <a:lstStyle/>
          <a:p>
            <a:pPr marL="0" algn="ctr"/>
            <a:r>
              <a:rPr lang="en-GB" sz="6700" b="1" dirty="0"/>
              <a:t>Introduction to health &amp; safety </a:t>
            </a:r>
            <a:br>
              <a:rPr lang="en-GB" sz="6700" b="1" dirty="0"/>
            </a:br>
            <a:r>
              <a:rPr lang="en-GB" sz="6700" b="1" dirty="0"/>
              <a:t>in the primary classroom.</a:t>
            </a:r>
            <a:r>
              <a:rPr lang="en-GB" sz="6700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DB3FF-6B8D-FF8C-34A7-07482DE4C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290812"/>
            <a:ext cx="8739180" cy="3578281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5400" dirty="0"/>
              <a:t>Tools and equipment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GB" sz="5400" dirty="0"/>
          </a:p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5400" dirty="0"/>
              <a:t> Teaching children to use the tools ‘</a:t>
            </a:r>
            <a:r>
              <a:rPr lang="en-GB" sz="5400" i="1" dirty="0"/>
              <a:t>appropriately</a:t>
            </a:r>
            <a:r>
              <a:rPr lang="en-GB" sz="5400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95018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0180-1987-4232-9624-344BBA0C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411"/>
            <a:ext cx="11775988" cy="13208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using tools in design and technology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74793-CA35-453C-AC9C-2C94AE7E2E82}"/>
              </a:ext>
            </a:extLst>
          </p:cNvPr>
          <p:cNvSpPr txBox="1"/>
          <p:nvPr/>
        </p:nvSpPr>
        <p:spPr>
          <a:xfrm>
            <a:off x="420717" y="1703590"/>
            <a:ext cx="836602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Self healing cutting board – like a dart board.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Craft knifes – now only in years 5 and 6 (One to one with adults).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Plastic ruler – do not use with craft knives.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Safety metal ruler – finger groove for safety. 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Junior hack saw – carry safely like scissors  (foundation years).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Bench hooks – attach to bench or tables. 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Square battening, Round dowels, Balsa wood.</a:t>
            </a:r>
          </a:p>
        </p:txBody>
      </p:sp>
    </p:spTree>
    <p:extLst>
      <p:ext uri="{BB962C8B-B14F-4D97-AF65-F5344CB8AC3E}">
        <p14:creationId xmlns:p14="http://schemas.microsoft.com/office/powerpoint/2010/main" val="10962075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1387</TotalTime>
  <Words>865</Words>
  <Application>Microsoft Office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</vt:lpstr>
      <vt:lpstr>Calibri</vt:lpstr>
      <vt:lpstr>Calibri Light</vt:lpstr>
      <vt:lpstr>Comic Sans MS</vt:lpstr>
      <vt:lpstr>Segoe UI</vt:lpstr>
      <vt:lpstr>Retrospect</vt:lpstr>
      <vt:lpstr>Design and Technology LWA -HEP primary  subject network meeting                                                                10th November 2022     16:00-17:30</vt:lpstr>
      <vt:lpstr>Agenda:</vt:lpstr>
      <vt:lpstr>Breakout rooms- mixed schools /age phases </vt:lpstr>
      <vt:lpstr>Return to main room- feedback  </vt:lpstr>
      <vt:lpstr>Product Analysis Looking at design</vt:lpstr>
      <vt:lpstr>Model of a whole class example. Getting the children to work in groups. </vt:lpstr>
      <vt:lpstr>Group discussions It is really important to have a visual example if you cannot give the children the actual article. </vt:lpstr>
      <vt:lpstr>Introduction to health &amp; safety  in the primary classroom. </vt:lpstr>
      <vt:lpstr>Health and safety when using tools in design and technology</vt:lpstr>
      <vt:lpstr>PowerPoint Presentation</vt:lpstr>
      <vt:lpstr>Levers and cardboard engineering </vt:lpstr>
      <vt:lpstr> Introduction to Mechanisms  Levers and cardboard engineering  </vt:lpstr>
      <vt:lpstr>Description of a lever –  </vt:lpstr>
      <vt:lpstr>PowerPoint Presentation</vt:lpstr>
      <vt:lpstr>PowerPoint Presentation</vt:lpstr>
      <vt:lpstr>2nd class lever</vt:lpstr>
      <vt:lpstr>3rd class lever</vt:lpstr>
      <vt:lpstr>Lever identification grid</vt:lpstr>
      <vt:lpstr>PowerPoint Presentation</vt:lpstr>
      <vt:lpstr>           </vt:lpstr>
      <vt:lpstr>Cardboard engineering </vt:lpstr>
      <vt:lpstr>Breakout rooms   </vt:lpstr>
      <vt:lpstr>PowerPoint Presentation</vt:lpstr>
      <vt:lpstr>Task for next session:   Please bring along an example of a moving picture that you / or the children have made.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Technology LWA -HEP primary  subject network meeting                                                                10th November 2022     16:00-17:30</dc:title>
  <dc:creator>Sue Miles-Pearson</dc:creator>
  <cp:lastModifiedBy>Marie-Anne Leregle</cp:lastModifiedBy>
  <cp:revision>2</cp:revision>
  <dcterms:created xsi:type="dcterms:W3CDTF">2022-11-02T11:56:06Z</dcterms:created>
  <dcterms:modified xsi:type="dcterms:W3CDTF">2022-11-11T14:32:21Z</dcterms:modified>
</cp:coreProperties>
</file>