
<file path=[Content_Types].xml><?xml version="1.0" encoding="utf-8"?>
<Types xmlns="http://schemas.openxmlformats.org/package/2006/content-types">
  <Default Extension="glb" ContentType="model/gltf.binary"/>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1" r:id="rId2"/>
    <p:sldId id="272" r:id="rId3"/>
    <p:sldId id="273" r:id="rId4"/>
    <p:sldId id="274" r:id="rId5"/>
    <p:sldId id="277" r:id="rId6"/>
    <p:sldId id="276"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75" autoAdjust="0"/>
    <p:restoredTop sz="93600" autoAdjust="0"/>
  </p:normalViewPr>
  <p:slideViewPr>
    <p:cSldViewPr snapToGrid="0">
      <p:cViewPr varScale="1">
        <p:scale>
          <a:sx n="75" d="100"/>
          <a:sy n="75" d="100"/>
        </p:scale>
        <p:origin x="24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0F137D-6B7D-4D13-A45A-A72CF08B2F89}" type="datetimeFigureOut">
              <a:rPr lang="en-GB" smtClean="0"/>
              <a:t>14/11/2022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A2E99D-2903-4CA4-905A-02753BD30753}" type="slidenum">
              <a:rPr lang="en-GB" smtClean="0"/>
              <a:t>‹#›</a:t>
            </a:fld>
            <a:endParaRPr lang="en-GB"/>
          </a:p>
        </p:txBody>
      </p:sp>
    </p:spTree>
    <p:extLst>
      <p:ext uri="{BB962C8B-B14F-4D97-AF65-F5344CB8AC3E}">
        <p14:creationId xmlns:p14="http://schemas.microsoft.com/office/powerpoint/2010/main" val="3702895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Welcome</a:t>
            </a:r>
          </a:p>
          <a:p>
            <a:endParaRPr lang="en-GB"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Getting you up to speed with OFSTED most recent Publication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Notes and slides available afterwards for disseminating with your teachers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This document is a response to some recent trends with the primary PE space</a:t>
            </a:r>
          </a:p>
          <a:p>
            <a:endParaRPr lang="en-GB" sz="1200" b="0" i="0" kern="1200" dirty="0">
              <a:solidFill>
                <a:schemeClr val="tx1"/>
              </a:solidFill>
              <a:effectLst/>
              <a:latin typeface="+mn-lt"/>
              <a:ea typeface="+mn-ea"/>
              <a:cs typeface="+mn-cs"/>
            </a:endParaRPr>
          </a:p>
          <a:p>
            <a:pPr marL="228600" indent="-228600">
              <a:buAutoNum type="arabicPeriod"/>
            </a:pPr>
            <a:r>
              <a:rPr lang="en-GB" sz="1200" b="0" i="0" kern="1200" dirty="0">
                <a:solidFill>
                  <a:schemeClr val="tx1"/>
                </a:solidFill>
                <a:effectLst/>
                <a:latin typeface="+mn-lt"/>
                <a:ea typeface="+mn-ea"/>
                <a:cs typeface="+mn-cs"/>
              </a:rPr>
              <a:t>Reduced curriculum time in</a:t>
            </a:r>
            <a:r>
              <a:rPr lang="en-GB" sz="1200" b="1" i="0" kern="1200" dirty="0">
                <a:solidFill>
                  <a:schemeClr val="tx1"/>
                </a:solidFill>
                <a:effectLst/>
                <a:latin typeface="+mn-lt"/>
                <a:ea typeface="+mn-ea"/>
                <a:cs typeface="+mn-cs"/>
              </a:rPr>
              <a:t> primary schools</a:t>
            </a:r>
          </a:p>
          <a:p>
            <a:pPr marL="228600" indent="-228600">
              <a:buAutoNum type="arabicPeriod"/>
            </a:pPr>
            <a:r>
              <a:rPr lang="en-GB" sz="1200" b="0" i="0" kern="1200" dirty="0">
                <a:solidFill>
                  <a:schemeClr val="tx1"/>
                </a:solidFill>
                <a:effectLst/>
                <a:latin typeface="+mn-lt"/>
                <a:ea typeface="+mn-ea"/>
                <a:cs typeface="+mn-cs"/>
              </a:rPr>
              <a:t>Concern in international studies that motor skills in children and adolescents are declining</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b="0" i="0" kern="1200" dirty="0">
                <a:solidFill>
                  <a:schemeClr val="tx1"/>
                </a:solidFill>
                <a:effectLst/>
                <a:latin typeface="+mn-lt"/>
                <a:ea typeface="+mn-ea"/>
                <a:cs typeface="+mn-cs"/>
              </a:rPr>
              <a:t>This is important to understand the role that a high-quality </a:t>
            </a:r>
            <a:r>
              <a:rPr lang="en-GB" dirty="0"/>
              <a:t>PE</a:t>
            </a:r>
            <a:r>
              <a:rPr lang="en-GB" sz="1200" b="0" i="0" kern="1200" dirty="0">
                <a:solidFill>
                  <a:schemeClr val="tx1"/>
                </a:solidFill>
                <a:effectLst/>
                <a:latin typeface="+mn-lt"/>
                <a:ea typeface="+mn-ea"/>
                <a:cs typeface="+mn-cs"/>
              </a:rPr>
              <a:t> curriculum can play in reducing the gaps that continue to exist between children from different backgrounds.</a:t>
            </a:r>
          </a:p>
          <a:p>
            <a:pPr marL="0" indent="0">
              <a:buNone/>
            </a:pPr>
            <a:endParaRPr lang="en-GB" sz="1200" b="1" i="0" kern="1200" dirty="0">
              <a:solidFill>
                <a:schemeClr val="tx1"/>
              </a:solidFill>
              <a:effectLst/>
              <a:latin typeface="+mn-lt"/>
              <a:ea typeface="+mn-ea"/>
              <a:cs typeface="+mn-cs"/>
            </a:endParaRPr>
          </a:p>
          <a:p>
            <a:pPr fontAlgn="base"/>
            <a:endParaRPr lang="en-GB" sz="1200" b="0" i="0" kern="1200" dirty="0">
              <a:solidFill>
                <a:schemeClr val="tx1"/>
              </a:solidFill>
              <a:effectLst/>
              <a:latin typeface="+mn-lt"/>
              <a:ea typeface="+mn-ea"/>
              <a:cs typeface="+mn-cs"/>
            </a:endParaRPr>
          </a:p>
          <a:p>
            <a:pPr fontAlgn="base"/>
            <a:endParaRPr lang="en-GB"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THIS OFTSED curriculum research review from </a:t>
            </a:r>
            <a:r>
              <a:rPr lang="en-GB" sz="1200" b="1" i="0" kern="1200" dirty="0">
                <a:solidFill>
                  <a:schemeClr val="tx1"/>
                </a:solidFill>
                <a:effectLst/>
                <a:latin typeface="+mn-lt"/>
                <a:ea typeface="+mn-ea"/>
                <a:cs typeface="+mn-cs"/>
              </a:rPr>
              <a:t>March 2022 </a:t>
            </a:r>
            <a:r>
              <a:rPr lang="en-GB" sz="1200" b="0" i="0" kern="1200" dirty="0">
                <a:solidFill>
                  <a:schemeClr val="tx1"/>
                </a:solidFill>
                <a:effectLst/>
                <a:latin typeface="+mn-lt"/>
                <a:ea typeface="+mn-ea"/>
                <a:cs typeface="+mn-cs"/>
              </a:rPr>
              <a:t>looks at the factors that can affect quality of education in different subjects. Therefore, this review is primarily concerned with the school </a:t>
            </a:r>
            <a:r>
              <a:rPr lang="en-GB" dirty="0"/>
              <a:t>PE</a:t>
            </a:r>
            <a:r>
              <a:rPr lang="en-GB" sz="1200" b="0" i="0" kern="1200" dirty="0">
                <a:solidFill>
                  <a:schemeClr val="tx1"/>
                </a:solidFill>
                <a:effectLst/>
                <a:latin typeface="+mn-lt"/>
                <a:ea typeface="+mn-ea"/>
                <a:cs typeface="+mn-cs"/>
              </a:rPr>
              <a:t> curriculum as a whole.</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pPr marL="0" indent="0">
              <a:buNone/>
            </a:pPr>
            <a:endParaRPr lang="en-GB" sz="1200" b="1" i="0" kern="1200" dirty="0">
              <a:solidFill>
                <a:schemeClr val="tx1"/>
              </a:solidFill>
              <a:effectLst/>
              <a:latin typeface="+mn-lt"/>
              <a:ea typeface="+mn-ea"/>
              <a:cs typeface="+mn-cs"/>
            </a:endParaRPr>
          </a:p>
          <a:p>
            <a:pPr marL="0" indent="0">
              <a:buNone/>
            </a:pPr>
            <a:r>
              <a:rPr lang="en-GB" sz="1200" b="1" i="0" kern="1200" dirty="0">
                <a:solidFill>
                  <a:schemeClr val="tx1"/>
                </a:solidFill>
                <a:effectLst/>
                <a:latin typeface="+mn-lt"/>
                <a:ea typeface="+mn-ea"/>
                <a:cs typeface="+mn-cs"/>
              </a:rPr>
              <a:t>There is a drive to increase competence amongst children in primary schools and that certainly links to the 3 pillars.</a:t>
            </a:r>
          </a:p>
          <a:p>
            <a:pPr marL="0" indent="0">
              <a:buNone/>
            </a:pPr>
            <a:endParaRPr lang="en-GB" sz="1200" b="1"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The national curriculum for PE aims to ensure that all pupils:</a:t>
            </a:r>
          </a:p>
          <a:p>
            <a:pPr marL="228600" indent="-228600">
              <a:buAutoNum type="arabicPeriod"/>
            </a:pPr>
            <a:r>
              <a:rPr lang="en-GB" sz="1200" b="0" i="0" kern="1200" dirty="0">
                <a:solidFill>
                  <a:schemeClr val="tx1"/>
                </a:solidFill>
                <a:effectLst/>
                <a:latin typeface="+mn-lt"/>
                <a:ea typeface="+mn-ea"/>
                <a:cs typeface="+mn-cs"/>
              </a:rPr>
              <a:t>Develop competence to excel in a broad range of physical activities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dirty="0"/>
              <a:t>Are physically active for sustained periods of time</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3.   Engage in competitive sports and activities</a:t>
            </a:r>
          </a:p>
          <a:p>
            <a:r>
              <a:rPr lang="en-GB" sz="1200" b="0" i="0" kern="1200" dirty="0">
                <a:solidFill>
                  <a:schemeClr val="tx1"/>
                </a:solidFill>
                <a:effectLst/>
                <a:latin typeface="+mn-lt"/>
                <a:ea typeface="+mn-ea"/>
                <a:cs typeface="+mn-cs"/>
              </a:rPr>
              <a:t>4.   Lead healthy, active lives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(if you are ever in doubt about your curriculum I would urge you to refer back to these)</a:t>
            </a:r>
          </a:p>
          <a:p>
            <a:pPr marL="0" indent="0">
              <a:buNone/>
            </a:pPr>
            <a:endParaRPr lang="en-GB" sz="1200" b="1" i="0" kern="1200" dirty="0">
              <a:solidFill>
                <a:schemeClr val="tx1"/>
              </a:solidFill>
              <a:effectLst/>
              <a:latin typeface="+mn-lt"/>
              <a:ea typeface="+mn-ea"/>
              <a:cs typeface="+mn-cs"/>
            </a:endParaRPr>
          </a:p>
          <a:p>
            <a:pPr marL="0" indent="0">
              <a:buNone/>
            </a:pPr>
            <a:r>
              <a:rPr lang="en-GB" sz="1200" b="0" i="0" kern="1200" dirty="0">
                <a:solidFill>
                  <a:schemeClr val="tx1"/>
                </a:solidFill>
                <a:effectLst/>
                <a:latin typeface="+mn-lt"/>
                <a:ea typeface="+mn-ea"/>
                <a:cs typeface="+mn-cs"/>
              </a:rPr>
              <a:t>Underlying theme of </a:t>
            </a:r>
          </a:p>
          <a:p>
            <a:pPr marL="0" indent="0">
              <a:buNone/>
            </a:pPr>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The importance of competence</a:t>
            </a:r>
          </a:p>
          <a:p>
            <a:r>
              <a:rPr lang="en-GB" sz="1200" b="0" i="0" kern="1200" dirty="0">
                <a:solidFill>
                  <a:schemeClr val="tx1"/>
                </a:solidFill>
                <a:effectLst/>
                <a:latin typeface="+mn-lt"/>
                <a:ea typeface="+mn-ea"/>
                <a:cs typeface="+mn-cs"/>
              </a:rPr>
              <a:t>Competence is a key feature within the first national curriculum aim. It could be argued that this underpins the successful achievement of the other aims,</a:t>
            </a:r>
          </a:p>
          <a:p>
            <a:r>
              <a:rPr lang="en-GB" sz="1200" b="0" i="0" kern="1200" dirty="0">
                <a:solidFill>
                  <a:schemeClr val="tx1"/>
                </a:solidFill>
                <a:effectLst/>
                <a:latin typeface="+mn-lt"/>
                <a:ea typeface="+mn-ea"/>
                <a:cs typeface="+mn-cs"/>
              </a:rPr>
              <a:t>Carefully planning how motor competence will be developed is an important focus of the </a:t>
            </a:r>
            <a:r>
              <a:rPr lang="en-GB" dirty="0"/>
              <a:t>PE</a:t>
            </a:r>
            <a:r>
              <a:rPr lang="en-GB" sz="1200" b="0" i="0" kern="1200" dirty="0">
                <a:solidFill>
                  <a:schemeClr val="tx1"/>
                </a:solidFill>
                <a:effectLst/>
                <a:latin typeface="+mn-lt"/>
                <a:ea typeface="+mn-ea"/>
                <a:cs typeface="+mn-cs"/>
              </a:rPr>
              <a:t> curriculum because a confident and competent mover is more likely to be an active mover.</a:t>
            </a:r>
          </a:p>
          <a:p>
            <a:pPr marL="0" indent="0">
              <a:buNone/>
            </a:pPr>
            <a:endParaRPr lang="en-GB" sz="1200" b="0" i="0" kern="1200" dirty="0">
              <a:solidFill>
                <a:schemeClr val="tx1"/>
              </a:solidFill>
              <a:effectLst/>
              <a:latin typeface="+mn-lt"/>
              <a:ea typeface="+mn-ea"/>
              <a:cs typeface="+mn-cs"/>
            </a:endParaRPr>
          </a:p>
          <a:p>
            <a:pPr marL="228600" indent="-228600">
              <a:buAutoNum type="arabicPeriod"/>
            </a:pPr>
            <a:endParaRPr lang="en-GB" sz="1200" b="0" i="0" kern="1200" dirty="0">
              <a:solidFill>
                <a:schemeClr val="tx1"/>
              </a:solidFill>
              <a:effectLst/>
              <a:latin typeface="+mn-lt"/>
              <a:ea typeface="+mn-ea"/>
              <a:cs typeface="+mn-cs"/>
            </a:endParaRPr>
          </a:p>
          <a:p>
            <a:pPr marL="228600" indent="-228600">
              <a:buAutoNum type="arabicPeriod"/>
            </a:pPr>
            <a:endParaRPr lang="en-GB" dirty="0"/>
          </a:p>
        </p:txBody>
      </p:sp>
      <p:sp>
        <p:nvSpPr>
          <p:cNvPr id="4" name="Slide Number Placeholder 3"/>
          <p:cNvSpPr>
            <a:spLocks noGrp="1"/>
          </p:cNvSpPr>
          <p:nvPr>
            <p:ph type="sldNum" sz="quarter" idx="5"/>
          </p:nvPr>
        </p:nvSpPr>
        <p:spPr/>
        <p:txBody>
          <a:bodyPr/>
          <a:lstStyle/>
          <a:p>
            <a:fld id="{B4A2E99D-2903-4CA4-905A-02753BD30753}" type="slidenum">
              <a:rPr lang="en-GB" smtClean="0"/>
              <a:t>1</a:t>
            </a:fld>
            <a:endParaRPr lang="en-GB"/>
          </a:p>
        </p:txBody>
      </p:sp>
    </p:spTree>
    <p:extLst>
      <p:ext uri="{BB962C8B-B14F-4D97-AF65-F5344CB8AC3E}">
        <p14:creationId xmlns:p14="http://schemas.microsoft.com/office/powerpoint/2010/main" val="3149651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The 3 pillars of progression outlined within this section (motor competence; rules, strategies and tactics; and healthy participation) provide a useful basis to navigate the 4 national curriculum aims.</a:t>
            </a:r>
          </a:p>
          <a:p>
            <a:endParaRPr lang="en-GB" sz="1200" b="0" i="0" kern="1200" dirty="0">
              <a:solidFill>
                <a:schemeClr val="tx1"/>
              </a:solidFill>
              <a:effectLst/>
              <a:latin typeface="+mn-lt"/>
              <a:ea typeface="+mn-ea"/>
              <a:cs typeface="+mn-cs"/>
            </a:endParaRPr>
          </a:p>
          <a:p>
            <a:endParaRPr lang="en-GB" sz="1200" b="0" i="0" kern="1200" dirty="0">
              <a:solidFill>
                <a:schemeClr val="tx1"/>
              </a:solidFill>
              <a:effectLst/>
              <a:latin typeface="+mn-lt"/>
              <a:ea typeface="+mn-ea"/>
              <a:cs typeface="+mn-cs"/>
            </a:endParaRPr>
          </a:p>
          <a:p>
            <a:r>
              <a:rPr lang="en-GB" sz="1200" b="1" i="0" u="sng" kern="1200" dirty="0">
                <a:solidFill>
                  <a:schemeClr val="tx1"/>
                </a:solidFill>
                <a:effectLst/>
                <a:latin typeface="+mn-lt"/>
                <a:ea typeface="+mn-ea"/>
                <a:cs typeface="+mn-cs"/>
              </a:rPr>
              <a:t>Motor Competence:</a:t>
            </a:r>
          </a:p>
          <a:p>
            <a:r>
              <a:rPr lang="en-GB" sz="1200" b="0" i="0" kern="1200" dirty="0">
                <a:solidFill>
                  <a:schemeClr val="tx1"/>
                </a:solidFill>
                <a:effectLst/>
                <a:latin typeface="+mn-lt"/>
                <a:ea typeface="+mn-ea"/>
                <a:cs typeface="+mn-cs"/>
              </a:rPr>
              <a:t>Motor competence can be described as a person’s ability to execute a variety of motor actions, including the coordination of fine and gross motor skills. These are necessary to participate in activities in everyday life, including play and physical activity.</a:t>
            </a:r>
          </a:p>
          <a:p>
            <a:r>
              <a:rPr lang="en-GB" sz="1200" b="0" i="0" kern="1200" dirty="0">
                <a:solidFill>
                  <a:schemeClr val="tx1"/>
                </a:solidFill>
                <a:effectLst/>
                <a:latin typeface="+mn-lt"/>
                <a:ea typeface="+mn-ea"/>
                <a:cs typeface="+mn-cs"/>
              </a:rPr>
              <a:t>Furthermore, pupils from areas of higher deprivation have less-developed movement skills than their peers from more affluent areas. This is concerning because without secure foundations of motor competence, pupils’ current and future involvement in physical activity and sport can be hindered.</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It is important that pupils develop secure foundations for movement. To do this, they need to develop adequate levels of fundamental movement skills (</a:t>
            </a:r>
            <a:r>
              <a:rPr lang="en-GB" dirty="0"/>
              <a:t>FMS</a:t>
            </a:r>
            <a:r>
              <a:rPr lang="en-GB" sz="1200" b="0" i="0" kern="1200" dirty="0">
                <a:solidFill>
                  <a:schemeClr val="tx1"/>
                </a:solidFill>
                <a:effectLst/>
                <a:latin typeface="+mn-lt"/>
                <a:ea typeface="+mn-ea"/>
                <a:cs typeface="+mn-cs"/>
              </a:rPr>
              <a:t>) in the early years. This suggests that if pupils progress through the primary curriculum without a strong foundation of </a:t>
            </a:r>
            <a:r>
              <a:rPr lang="en-GB" dirty="0"/>
              <a:t>FMS</a:t>
            </a:r>
            <a:r>
              <a:rPr lang="en-GB" sz="1200" b="0" i="0" kern="1200" dirty="0">
                <a:solidFill>
                  <a:schemeClr val="tx1"/>
                </a:solidFill>
                <a:effectLst/>
                <a:latin typeface="+mn-lt"/>
                <a:ea typeface="+mn-ea"/>
                <a:cs typeface="+mn-cs"/>
              </a:rPr>
              <a:t>, they will struggle with the increasingly specialised skills being presented in a range of more specific activity contexts. All pupils, therefore, need time to practise and refine these movement patterns, both in isolation and through ‘transitional activities’ that challenge them to extend their knowledge.</a:t>
            </a:r>
          </a:p>
          <a:p>
            <a:endParaRPr lang="en-GB" sz="1200" b="0"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Its important to review your FMS curriculum</a:t>
            </a:r>
          </a:p>
          <a:p>
            <a:endParaRPr lang="en-GB" sz="1200" b="0" i="0" kern="1200" dirty="0">
              <a:solidFill>
                <a:schemeClr val="tx1"/>
              </a:solidFill>
              <a:effectLst/>
              <a:latin typeface="+mn-lt"/>
              <a:ea typeface="+mn-ea"/>
              <a:cs typeface="+mn-cs"/>
            </a:endParaRPr>
          </a:p>
          <a:p>
            <a:r>
              <a:rPr lang="en-GB" sz="1200" b="1" i="0" u="sng" kern="1200" dirty="0">
                <a:solidFill>
                  <a:schemeClr val="tx1"/>
                </a:solidFill>
                <a:effectLst/>
                <a:latin typeface="+mn-lt"/>
                <a:ea typeface="+mn-ea"/>
                <a:cs typeface="+mn-cs"/>
              </a:rPr>
              <a:t>Rules Strategies &amp; Tactics:</a:t>
            </a:r>
          </a:p>
          <a:p>
            <a:r>
              <a:rPr lang="en-GB" sz="1200" b="0" i="0" kern="1200" dirty="0">
                <a:solidFill>
                  <a:schemeClr val="tx1"/>
                </a:solidFill>
                <a:effectLst/>
                <a:latin typeface="+mn-lt"/>
                <a:ea typeface="+mn-ea"/>
                <a:cs typeface="+mn-cs"/>
              </a:rPr>
              <a:t>Movement execution is a vital part of successful participation in sport and physical activity. However, it is not enough to be competent alone. A pass in basketball can be powerful and accurate but if it is to the wrong player then it is ineffective. As novices, pupils need to be explicitly taught the knowledge that informs and successfully directs their movement: that is, knowledge of rules, strategies and tactics. Tactical learning cannot easily be separated from motor competence, since a tactic is only successful if the participant can execute the movements involved.</a:t>
            </a:r>
          </a:p>
          <a:p>
            <a:endParaRPr lang="en-GB" sz="1200" b="0" i="0" kern="1200" dirty="0">
              <a:solidFill>
                <a:schemeClr val="tx1"/>
              </a:solidFill>
              <a:effectLst/>
              <a:latin typeface="+mn-lt"/>
              <a:ea typeface="+mn-ea"/>
              <a:cs typeface="+mn-cs"/>
            </a:endParaRPr>
          </a:p>
          <a:p>
            <a:r>
              <a:rPr lang="en-GB" sz="1200" b="1" i="0" u="sng" kern="1200" dirty="0">
                <a:solidFill>
                  <a:schemeClr val="tx1"/>
                </a:solidFill>
                <a:effectLst/>
                <a:latin typeface="+mn-lt"/>
                <a:ea typeface="+mn-ea"/>
                <a:cs typeface="+mn-cs"/>
              </a:rPr>
              <a:t>Healthy Participation:</a:t>
            </a:r>
          </a:p>
          <a:p>
            <a:r>
              <a:rPr lang="en-GB" dirty="0"/>
              <a:t>PE</a:t>
            </a:r>
            <a:r>
              <a:rPr lang="en-GB" sz="1200" b="0" i="0" kern="1200" dirty="0">
                <a:solidFill>
                  <a:schemeClr val="tx1"/>
                </a:solidFill>
                <a:effectLst/>
                <a:latin typeface="+mn-lt"/>
                <a:ea typeface="+mn-ea"/>
                <a:cs typeface="+mn-cs"/>
              </a:rPr>
              <a:t> plays a vital role in connecting important ideas about health to physical activity.</a:t>
            </a:r>
          </a:p>
          <a:p>
            <a:r>
              <a:rPr lang="en-GB" sz="1200" b="0" i="0" kern="1200" dirty="0">
                <a:solidFill>
                  <a:schemeClr val="tx1"/>
                </a:solidFill>
                <a:effectLst/>
                <a:latin typeface="+mn-lt"/>
                <a:ea typeface="+mn-ea"/>
                <a:cs typeface="+mn-cs"/>
              </a:rPr>
              <a:t>Developing pupils’ knowledge of, for example, important facts about the human body and physical activities and how to perform appropriate activities for health benefits, pupils’ interest can increase. </a:t>
            </a:r>
          </a:p>
          <a:p>
            <a:r>
              <a:rPr lang="en-GB" sz="1200" b="0" i="0" kern="1200" dirty="0">
                <a:solidFill>
                  <a:schemeClr val="tx1"/>
                </a:solidFill>
                <a:effectLst/>
                <a:latin typeface="+mn-lt"/>
                <a:ea typeface="+mn-ea"/>
                <a:cs typeface="+mn-cs"/>
              </a:rPr>
              <a:t>Pupils in KS2 would also need to be aware of long &amp; short effects of exercise on their bodies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Pupils need to be taught knowledge that allows them to effectively analyse the influences on their own health-related behaviours; they need to understand the consequences of being less or more involved in physical activity</a:t>
            </a:r>
          </a:p>
          <a:p>
            <a:endParaRPr lang="en-GB" dirty="0"/>
          </a:p>
        </p:txBody>
      </p:sp>
      <p:sp>
        <p:nvSpPr>
          <p:cNvPr id="4" name="Slide Number Placeholder 3"/>
          <p:cNvSpPr>
            <a:spLocks noGrp="1"/>
          </p:cNvSpPr>
          <p:nvPr>
            <p:ph type="sldNum" sz="quarter" idx="5"/>
          </p:nvPr>
        </p:nvSpPr>
        <p:spPr/>
        <p:txBody>
          <a:bodyPr/>
          <a:lstStyle/>
          <a:p>
            <a:fld id="{B4A2E99D-2903-4CA4-905A-02753BD30753}" type="slidenum">
              <a:rPr lang="en-GB" smtClean="0"/>
              <a:t>2</a:t>
            </a:fld>
            <a:endParaRPr lang="en-GB"/>
          </a:p>
        </p:txBody>
      </p:sp>
    </p:spTree>
    <p:extLst>
      <p:ext uri="{BB962C8B-B14F-4D97-AF65-F5344CB8AC3E}">
        <p14:creationId xmlns:p14="http://schemas.microsoft.com/office/powerpoint/2010/main" val="3912680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sz="1200" b="0" i="0" kern="1200" baseline="0" dirty="0">
                <a:solidFill>
                  <a:schemeClr val="tx1"/>
                </a:solidFill>
                <a:effectLst/>
                <a:latin typeface="+mn-lt"/>
                <a:ea typeface="+mn-ea"/>
                <a:cs typeface="+mn-cs"/>
              </a:rPr>
              <a:t>There are </a:t>
            </a:r>
            <a:r>
              <a:rPr lang="en-GB" sz="1200" b="0" i="0" kern="1200" dirty="0">
                <a:solidFill>
                  <a:schemeClr val="tx1"/>
                </a:solidFill>
                <a:effectLst/>
                <a:latin typeface="+mn-lt"/>
                <a:ea typeface="+mn-ea"/>
                <a:cs typeface="+mn-cs"/>
              </a:rPr>
              <a:t>two types of knowledge</a:t>
            </a:r>
          </a:p>
          <a:p>
            <a:pPr marL="0" indent="0">
              <a:buNone/>
            </a:pPr>
            <a:endParaRPr lang="en-GB" sz="1200" b="0" i="0" kern="1200" dirty="0">
              <a:solidFill>
                <a:schemeClr val="tx1"/>
              </a:solidFill>
              <a:effectLst/>
              <a:latin typeface="+mn-lt"/>
              <a:ea typeface="+mn-ea"/>
              <a:cs typeface="+mn-cs"/>
            </a:endParaRPr>
          </a:p>
          <a:p>
            <a:pPr marL="0" indent="0">
              <a:buNone/>
            </a:pPr>
            <a:r>
              <a:rPr lang="en-GB" sz="1200" b="0" i="0" kern="1200" dirty="0">
                <a:solidFill>
                  <a:schemeClr val="tx1"/>
                </a:solidFill>
                <a:effectLst/>
                <a:latin typeface="+mn-lt"/>
                <a:ea typeface="+mn-ea"/>
                <a:cs typeface="+mn-cs"/>
              </a:rPr>
              <a:t>These are referred to as DECLARATIVE and PROCEDURAL</a:t>
            </a:r>
          </a:p>
          <a:p>
            <a:pPr marL="0" indent="0">
              <a:buNone/>
            </a:pPr>
            <a:endParaRPr lang="en-GB" sz="1200" b="0" i="0" kern="1200" dirty="0">
              <a:solidFill>
                <a:schemeClr val="tx1"/>
              </a:solidFill>
              <a:effectLst/>
              <a:latin typeface="+mn-lt"/>
              <a:ea typeface="+mn-ea"/>
              <a:cs typeface="+mn-cs"/>
            </a:endParaRPr>
          </a:p>
          <a:p>
            <a:pPr marL="0" indent="0">
              <a:buNone/>
            </a:pPr>
            <a:r>
              <a:rPr lang="en-GB" sz="1200" b="0" i="0" kern="1200" dirty="0">
                <a:solidFill>
                  <a:schemeClr val="tx1"/>
                </a:solidFill>
                <a:effectLst/>
                <a:latin typeface="+mn-lt"/>
                <a:ea typeface="+mn-ea"/>
                <a:cs typeface="+mn-cs"/>
              </a:rPr>
              <a:t>OFTSED would like you to recognise the difference between the WHAT and the HOW</a:t>
            </a:r>
          </a:p>
          <a:p>
            <a:pPr marL="228600" indent="-228600">
              <a:buAutoNum type="arabicPeriod"/>
            </a:pPr>
            <a:endParaRPr lang="en-GB" sz="1200" b="0" i="0" kern="1200" dirty="0">
              <a:solidFill>
                <a:schemeClr val="tx1"/>
              </a:solidFill>
              <a:effectLst/>
              <a:latin typeface="+mn-lt"/>
              <a:ea typeface="+mn-ea"/>
              <a:cs typeface="+mn-cs"/>
            </a:endParaRPr>
          </a:p>
          <a:p>
            <a:pPr marL="228600" indent="-228600">
              <a:buAutoNum type="arabicPeriod"/>
            </a:pPr>
            <a:r>
              <a:rPr lang="en-GB" sz="1200" b="0" i="0" kern="1200" dirty="0">
                <a:solidFill>
                  <a:schemeClr val="tx1"/>
                </a:solidFill>
                <a:effectLst/>
                <a:latin typeface="+mn-lt"/>
                <a:ea typeface="+mn-ea"/>
                <a:cs typeface="+mn-cs"/>
              </a:rPr>
              <a:t>Both forms of knowledge have value as ‘two sides of a coin’: linked and yet important in their own right.</a:t>
            </a:r>
          </a:p>
          <a:p>
            <a:pPr marL="228600" indent="-228600">
              <a:buAutoNum type="arabicPeriod"/>
            </a:pPr>
            <a:r>
              <a:rPr lang="en-GB" sz="1200" b="0" i="0" kern="1200" dirty="0">
                <a:solidFill>
                  <a:schemeClr val="tx1"/>
                </a:solidFill>
                <a:effectLst/>
                <a:latin typeface="+mn-lt"/>
                <a:ea typeface="+mn-ea"/>
                <a:cs typeface="+mn-cs"/>
              </a:rPr>
              <a:t>You can acquire knowledge and not know how to use it…. Hence why they are inextricably linked.</a:t>
            </a:r>
          </a:p>
          <a:p>
            <a:pPr marL="228600" indent="-228600">
              <a:buAutoNum type="arabicPeriod"/>
            </a:pPr>
            <a:r>
              <a:rPr lang="en-GB" sz="1200" b="0" i="0" kern="1200" dirty="0">
                <a:solidFill>
                  <a:schemeClr val="tx1"/>
                </a:solidFill>
                <a:effectLst/>
                <a:latin typeface="+mn-lt"/>
                <a:ea typeface="+mn-ea"/>
                <a:cs typeface="+mn-cs"/>
              </a:rPr>
              <a:t>It is the lack of opportunity to gain declarative and procedural knowledge that may contribute to the continued decline of interest in physical activity knowledge as pupils get older</a:t>
            </a:r>
          </a:p>
          <a:p>
            <a:pPr marL="228600" indent="-228600">
              <a:buAutoNum type="arabicPeriod"/>
            </a:pPr>
            <a:r>
              <a:rPr lang="en-GB" sz="1200" b="0" i="0" kern="1200" dirty="0">
                <a:solidFill>
                  <a:schemeClr val="tx1"/>
                </a:solidFill>
                <a:effectLst/>
                <a:latin typeface="+mn-lt"/>
                <a:ea typeface="+mn-ea"/>
                <a:cs typeface="+mn-cs"/>
              </a:rPr>
              <a:t>Having staff that skilled up to teach certain activities is really important</a:t>
            </a:r>
          </a:p>
          <a:p>
            <a:pPr marL="228600" indent="-228600">
              <a:buAutoNum type="arabicPeriod"/>
            </a:pPr>
            <a:r>
              <a:rPr lang="en-GB" sz="1200" b="0" i="0" kern="1200" dirty="0">
                <a:solidFill>
                  <a:schemeClr val="tx1"/>
                </a:solidFill>
                <a:effectLst/>
                <a:latin typeface="+mn-lt"/>
                <a:ea typeface="+mn-ea"/>
                <a:cs typeface="+mn-cs"/>
              </a:rPr>
              <a:t>Where I work with staff its clear those that lack delivery of declarative knowledge there is less progress from pupils.</a:t>
            </a:r>
          </a:p>
          <a:p>
            <a:pPr marL="228600" indent="-228600">
              <a:buAutoNum type="arabicPeriod"/>
            </a:pPr>
            <a:endParaRPr lang="en-GB" sz="1200" b="0" i="0" kern="1200" dirty="0">
              <a:solidFill>
                <a:schemeClr val="tx1"/>
              </a:solidFill>
              <a:effectLst/>
              <a:latin typeface="+mn-lt"/>
              <a:ea typeface="+mn-ea"/>
              <a:cs typeface="+mn-cs"/>
            </a:endParaRPr>
          </a:p>
          <a:p>
            <a:pPr marL="0" indent="0">
              <a:buNone/>
            </a:pPr>
            <a:endParaRPr lang="en-GB" sz="1200" b="0" i="0" kern="1200" dirty="0">
              <a:solidFill>
                <a:schemeClr val="tx1"/>
              </a:solidFill>
              <a:effectLst/>
              <a:latin typeface="+mn-lt"/>
              <a:ea typeface="+mn-ea"/>
              <a:cs typeface="+mn-cs"/>
            </a:endParaRPr>
          </a:p>
          <a:p>
            <a:pPr marL="0" indent="0">
              <a:buNone/>
            </a:pPr>
            <a:endParaRPr lang="en-GB"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u="sng" dirty="0"/>
              <a:t>PEER ASSESSMENT IS VITAL IN YOUR LESSONS</a:t>
            </a:r>
          </a:p>
          <a:p>
            <a:pPr marL="0" indent="0">
              <a:buNone/>
            </a:pPr>
            <a:endParaRPr lang="en-GB" dirty="0"/>
          </a:p>
        </p:txBody>
      </p:sp>
      <p:sp>
        <p:nvSpPr>
          <p:cNvPr id="4" name="Slide Number Placeholder 3"/>
          <p:cNvSpPr>
            <a:spLocks noGrp="1"/>
          </p:cNvSpPr>
          <p:nvPr>
            <p:ph type="sldNum" sz="quarter" idx="5"/>
          </p:nvPr>
        </p:nvSpPr>
        <p:spPr/>
        <p:txBody>
          <a:bodyPr/>
          <a:lstStyle/>
          <a:p>
            <a:fld id="{B4A2E99D-2903-4CA4-905A-02753BD30753}" type="slidenum">
              <a:rPr lang="en-GB" smtClean="0"/>
              <a:t>3</a:t>
            </a:fld>
            <a:endParaRPr lang="en-GB"/>
          </a:p>
        </p:txBody>
      </p:sp>
    </p:spTree>
    <p:extLst>
      <p:ext uri="{BB962C8B-B14F-4D97-AF65-F5344CB8AC3E}">
        <p14:creationId xmlns:p14="http://schemas.microsoft.com/office/powerpoint/2010/main" val="3144993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Motor Competence:</a:t>
            </a:r>
          </a:p>
          <a:p>
            <a:r>
              <a:rPr lang="en-GB" dirty="0"/>
              <a:t>Have </a:t>
            </a:r>
            <a:r>
              <a:rPr lang="en-GB" dirty="0" err="1"/>
              <a:t>opportunites</a:t>
            </a:r>
            <a:r>
              <a:rPr lang="en-GB" dirty="0"/>
              <a:t> to ‘perform’ both forms of knowledge (Q&amp;A, discussions, demonstrations)</a:t>
            </a:r>
          </a:p>
          <a:p>
            <a:r>
              <a:rPr lang="en-GB" u="sng" dirty="0"/>
              <a:t>Rules/Tactics/Strategies:</a:t>
            </a:r>
          </a:p>
          <a:p>
            <a:r>
              <a:rPr lang="en-GB" dirty="0"/>
              <a:t>Pupils </a:t>
            </a:r>
            <a:r>
              <a:rPr lang="en-GB" b="1" dirty="0"/>
              <a:t>name and demonstrate</a:t>
            </a:r>
          </a:p>
          <a:p>
            <a:r>
              <a:rPr lang="en-GB" u="sng" dirty="0"/>
              <a:t>Healthy Participation:</a:t>
            </a:r>
          </a:p>
          <a:p>
            <a:r>
              <a:rPr lang="en-GB" dirty="0"/>
              <a:t>Pupils </a:t>
            </a:r>
            <a:r>
              <a:rPr lang="en-GB" b="1" u="sng" dirty="0"/>
              <a:t>know and can show</a:t>
            </a:r>
          </a:p>
          <a:p>
            <a:endParaRPr lang="en-GB" b="1" u="sng" dirty="0"/>
          </a:p>
          <a:p>
            <a:r>
              <a:rPr lang="en-GB" dirty="0"/>
              <a:t>PLENARY!!!!</a:t>
            </a:r>
          </a:p>
        </p:txBody>
      </p:sp>
      <p:sp>
        <p:nvSpPr>
          <p:cNvPr id="4" name="Slide Number Placeholder 3"/>
          <p:cNvSpPr>
            <a:spLocks noGrp="1"/>
          </p:cNvSpPr>
          <p:nvPr>
            <p:ph type="sldNum" sz="quarter" idx="5"/>
          </p:nvPr>
        </p:nvSpPr>
        <p:spPr/>
        <p:txBody>
          <a:bodyPr/>
          <a:lstStyle/>
          <a:p>
            <a:fld id="{B4A2E99D-2903-4CA4-905A-02753BD30753}" type="slidenum">
              <a:rPr lang="en-GB" smtClean="0"/>
              <a:t>4</a:t>
            </a:fld>
            <a:endParaRPr lang="en-GB"/>
          </a:p>
        </p:txBody>
      </p:sp>
    </p:spTree>
    <p:extLst>
      <p:ext uri="{BB962C8B-B14F-4D97-AF65-F5344CB8AC3E}">
        <p14:creationId xmlns:p14="http://schemas.microsoft.com/office/powerpoint/2010/main" val="55552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a:t>Motor Competence:</a:t>
            </a:r>
          </a:p>
          <a:p>
            <a:r>
              <a:rPr lang="en-GB" dirty="0"/>
              <a:t>Have </a:t>
            </a:r>
            <a:r>
              <a:rPr lang="en-GB" dirty="0" err="1"/>
              <a:t>opportunites</a:t>
            </a:r>
            <a:r>
              <a:rPr lang="en-GB" dirty="0"/>
              <a:t> to ‘perform’ both forms of knowledge (Q&amp;A, discussions, demonstrations)</a:t>
            </a:r>
          </a:p>
          <a:p>
            <a:r>
              <a:rPr lang="en-GB" u="sng" dirty="0"/>
              <a:t>Rules/Tactics/Strategies:</a:t>
            </a:r>
          </a:p>
          <a:p>
            <a:r>
              <a:rPr lang="en-GB" dirty="0"/>
              <a:t>Pupils </a:t>
            </a:r>
            <a:r>
              <a:rPr lang="en-GB" b="1" dirty="0"/>
              <a:t>name and demonstrate</a:t>
            </a:r>
          </a:p>
          <a:p>
            <a:r>
              <a:rPr lang="en-GB" u="sng" dirty="0"/>
              <a:t>Healthy Participation:</a:t>
            </a:r>
          </a:p>
          <a:p>
            <a:r>
              <a:rPr lang="en-GB" dirty="0"/>
              <a:t>Pupils </a:t>
            </a:r>
            <a:r>
              <a:rPr lang="en-GB" b="1" u="sng" dirty="0"/>
              <a:t>know and can show</a:t>
            </a:r>
          </a:p>
          <a:p>
            <a:endParaRPr lang="en-GB" b="1" u="sng" dirty="0"/>
          </a:p>
          <a:p>
            <a:r>
              <a:rPr lang="en-GB" dirty="0"/>
              <a:t>PLENARY!!!!</a:t>
            </a:r>
          </a:p>
        </p:txBody>
      </p:sp>
      <p:sp>
        <p:nvSpPr>
          <p:cNvPr id="4" name="Slide Number Placeholder 3"/>
          <p:cNvSpPr>
            <a:spLocks noGrp="1"/>
          </p:cNvSpPr>
          <p:nvPr>
            <p:ph type="sldNum" sz="quarter" idx="5"/>
          </p:nvPr>
        </p:nvSpPr>
        <p:spPr/>
        <p:txBody>
          <a:bodyPr/>
          <a:lstStyle/>
          <a:p>
            <a:fld id="{B4A2E99D-2903-4CA4-905A-02753BD30753}" type="slidenum">
              <a:rPr lang="en-GB" smtClean="0"/>
              <a:t>5</a:t>
            </a:fld>
            <a:endParaRPr lang="en-GB"/>
          </a:p>
        </p:txBody>
      </p:sp>
    </p:spTree>
    <p:extLst>
      <p:ext uri="{BB962C8B-B14F-4D97-AF65-F5344CB8AC3E}">
        <p14:creationId xmlns:p14="http://schemas.microsoft.com/office/powerpoint/2010/main" val="3323972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Some quick easy wins that should be part of every PE lesson that really allow pupils to </a:t>
            </a:r>
          </a:p>
          <a:p>
            <a:r>
              <a:rPr lang="en-GB" dirty="0"/>
              <a:t>RECALL &amp; DEMONSTRATE</a:t>
            </a:r>
          </a:p>
          <a:p>
            <a:endParaRPr lang="en-GB" dirty="0"/>
          </a:p>
          <a:p>
            <a:pPr marL="228600" indent="-228600">
              <a:buAutoNum type="arabicPeriod"/>
            </a:pPr>
            <a:r>
              <a:rPr lang="en-GB" dirty="0"/>
              <a:t>Have a 2-3 pupils that can lead a warm up and then broaden this each term by asking a few more to join in</a:t>
            </a:r>
          </a:p>
          <a:p>
            <a:pPr marL="228600" indent="-228600">
              <a:buAutoNum type="arabicPeriod"/>
            </a:pPr>
            <a:r>
              <a:rPr lang="en-GB" dirty="0"/>
              <a:t>Remind your staff about the importance of allowing pupils to peer assess</a:t>
            </a:r>
          </a:p>
          <a:p>
            <a:pPr marL="228600" indent="-228600">
              <a:buAutoNum type="arabicPeriod"/>
            </a:pPr>
            <a:r>
              <a:rPr lang="en-GB" dirty="0"/>
              <a:t>Mini-plenaries, as you go around feedback are you using DECLARITIVE KNOWLEDGE as you feedback?</a:t>
            </a:r>
          </a:p>
          <a:p>
            <a:pPr marL="228600" indent="-228600">
              <a:buAutoNum type="arabicPeriod"/>
            </a:pPr>
            <a:r>
              <a:rPr lang="en-GB" dirty="0"/>
              <a:t>Effective Plenaries which involve discussion (not asking one or two pupils in front of the class)</a:t>
            </a:r>
          </a:p>
          <a:p>
            <a:pPr marL="228600" indent="-228600">
              <a:buAutoNum type="arabicPeriod"/>
            </a:pPr>
            <a:r>
              <a:rPr lang="en-GB" dirty="0"/>
              <a:t>Sticking up these sheets in the PE hall</a:t>
            </a:r>
          </a:p>
          <a:p>
            <a:pPr marL="228600" indent="-228600">
              <a:buAutoNum type="arabicPeriod"/>
            </a:pPr>
            <a:r>
              <a:rPr lang="en-GB" dirty="0"/>
              <a:t>Storing evidence of pupil motor skills</a:t>
            </a:r>
          </a:p>
          <a:p>
            <a:pPr marL="228600" indent="-228600">
              <a:buAutoNum type="arabicPeriod"/>
            </a:pPr>
            <a:endParaRPr lang="en-GB" dirty="0"/>
          </a:p>
          <a:p>
            <a:pPr marL="0" indent="0">
              <a:buNone/>
            </a:pPr>
            <a:endParaRPr lang="en-GB" dirty="0"/>
          </a:p>
        </p:txBody>
      </p:sp>
      <p:sp>
        <p:nvSpPr>
          <p:cNvPr id="4" name="Slide Number Placeholder 3"/>
          <p:cNvSpPr>
            <a:spLocks noGrp="1"/>
          </p:cNvSpPr>
          <p:nvPr>
            <p:ph type="sldNum" sz="quarter" idx="5"/>
          </p:nvPr>
        </p:nvSpPr>
        <p:spPr/>
        <p:txBody>
          <a:bodyPr/>
          <a:lstStyle/>
          <a:p>
            <a:fld id="{B4A2E99D-2903-4CA4-905A-02753BD30753}" type="slidenum">
              <a:rPr lang="en-GB" smtClean="0"/>
              <a:t>6</a:t>
            </a:fld>
            <a:endParaRPr lang="en-GB"/>
          </a:p>
        </p:txBody>
      </p:sp>
    </p:spTree>
    <p:extLst>
      <p:ext uri="{BB962C8B-B14F-4D97-AF65-F5344CB8AC3E}">
        <p14:creationId xmlns:p14="http://schemas.microsoft.com/office/powerpoint/2010/main" val="3611320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baseline="0">
                <a:solidFill>
                  <a:srgbClr val="0095D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8" name="Footer Placeholder 7"/>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2616975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34805" cy="1143000"/>
          </a:xfrm>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618764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48128" y="274639"/>
            <a:ext cx="2496277" cy="5851525"/>
          </a:xfrm>
        </p:spPr>
        <p:txBody>
          <a:bodyPr vert="eaVert"/>
          <a:lstStyle/>
          <a:p>
            <a:r>
              <a:rPr lang="en-US" dirty="0"/>
              <a:t>Click to edit Master title style</a:t>
            </a:r>
            <a:endParaRPr lang="en-GB" dirty="0"/>
          </a:p>
        </p:txBody>
      </p:sp>
      <p:sp>
        <p:nvSpPr>
          <p:cNvPr id="3" name="Vertical Text Placeholder 2"/>
          <p:cNvSpPr>
            <a:spLocks noGrp="1"/>
          </p:cNvSpPr>
          <p:nvPr>
            <p:ph type="body" orient="vert" idx="1"/>
          </p:nvPr>
        </p:nvSpPr>
        <p:spPr>
          <a:xfrm>
            <a:off x="609600" y="274639"/>
            <a:ext cx="6542517"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1333802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3684F710-92E1-4DB7-8492-F2F409F7BD5A}" type="datetime1">
              <a:rPr lang="en-GB" smtClean="0"/>
              <a:t>14/11/2022</a:t>
            </a:fld>
            <a:endParaRPr lang="en-GB" dirty="0"/>
          </a:p>
        </p:txBody>
      </p:sp>
      <p:sp>
        <p:nvSpPr>
          <p:cNvPr id="5" name="Footer Placeholder 4"/>
          <p:cNvSpPr>
            <a:spLocks noGrp="1"/>
          </p:cNvSpPr>
          <p:nvPr>
            <p:ph type="ftr" sz="quarter" idx="11"/>
          </p:nvPr>
        </p:nvSpPr>
        <p:spPr/>
        <p:txBody>
          <a:bodyPr/>
          <a:lstStyle/>
          <a:p>
            <a:r>
              <a:rPr lang="en-GB" dirty="0"/>
              <a:t>Gemma </a:t>
            </a:r>
            <a:r>
              <a:rPr lang="en-GB" dirty="0" err="1"/>
              <a:t>Rinzivillo</a:t>
            </a:r>
            <a:r>
              <a:rPr lang="en-GB" dirty="0"/>
              <a:t>       Liam Moore      Jen Mills           Sport Impact    June 2014</a:t>
            </a: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p>
            <a:fld id="{5EB1DA67-56EB-4C2D-AE94-EBE406B59056}" type="slidenum">
              <a:rPr lang="en-GB" smtClean="0"/>
              <a:t>‹#›</a:t>
            </a:fld>
            <a:endParaRPr lang="en-GB"/>
          </a:p>
        </p:txBody>
      </p:sp>
    </p:spTree>
    <p:extLst>
      <p:ext uri="{BB962C8B-B14F-4D97-AF65-F5344CB8AC3E}">
        <p14:creationId xmlns:p14="http://schemas.microsoft.com/office/powerpoint/2010/main" val="343908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29813" y="274638"/>
            <a:ext cx="9134805" cy="1143000"/>
          </a:xfrm>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p>
            <a:endParaRPr lang="en-GB" dirty="0"/>
          </a:p>
        </p:txBody>
      </p:sp>
      <p:sp>
        <p:nvSpPr>
          <p:cNvPr id="6" name="Picture Placeholder 5"/>
          <p:cNvSpPr>
            <a:spLocks noGrp="1"/>
          </p:cNvSpPr>
          <p:nvPr>
            <p:ph type="pic" sz="quarter" idx="12"/>
          </p:nvPr>
        </p:nvSpPr>
        <p:spPr>
          <a:xfrm>
            <a:off x="431371" y="260649"/>
            <a:ext cx="2015496" cy="1152227"/>
          </a:xfrm>
        </p:spPr>
        <p:txBody>
          <a:bodyPr/>
          <a:lstStyle/>
          <a:p>
            <a:endParaRPr lang="en-GB" dirty="0"/>
          </a:p>
        </p:txBody>
      </p:sp>
    </p:spTree>
    <p:extLst>
      <p:ext uri="{BB962C8B-B14F-4D97-AF65-F5344CB8AC3E}">
        <p14:creationId xmlns:p14="http://schemas.microsoft.com/office/powerpoint/2010/main" val="1796136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baseline="0">
                <a:solidFill>
                  <a:srgbClr val="0095DA"/>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Footer Placeholder 4"/>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689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34805" cy="1143000"/>
          </a:xfrm>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830318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34805"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7"/>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2412851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34805" cy="1143000"/>
          </a:xfrm>
        </p:spPr>
        <p:txBody>
          <a:bodyPr/>
          <a:lstStyle/>
          <a:p>
            <a:r>
              <a:rPr lang="en-US"/>
              <a:t>Click to edit Master title style</a:t>
            </a:r>
            <a:endParaRPr lang="en-GB"/>
          </a:p>
        </p:txBody>
      </p:sp>
      <p:sp>
        <p:nvSpPr>
          <p:cNvPr id="4" name="Footer Placeholder 3"/>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2163434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2515680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761659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9045"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989045"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989045"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702663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userDrawn="1"/>
        </p:nvGrpSpPr>
        <p:grpSpPr>
          <a:xfrm>
            <a:off x="0" y="6010474"/>
            <a:ext cx="12192000" cy="874911"/>
            <a:chOff x="0" y="6010473"/>
            <a:chExt cx="9144000" cy="874911"/>
          </a:xfrm>
        </p:grpSpPr>
        <p:sp>
          <p:nvSpPr>
            <p:cNvPr id="10" name="Rectangle 9"/>
            <p:cNvSpPr/>
            <p:nvPr userDrawn="1"/>
          </p:nvSpPr>
          <p:spPr>
            <a:xfrm>
              <a:off x="0" y="6057384"/>
              <a:ext cx="9144000" cy="828000"/>
            </a:xfrm>
            <a:prstGeom prst="rect">
              <a:avLst/>
            </a:prstGeom>
            <a:solidFill>
              <a:srgbClr val="1C3F94"/>
            </a:solidFill>
            <a:ln>
              <a:solidFill>
                <a:srgbClr val="1C3F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11" name="TextBox 10"/>
            <p:cNvSpPr txBox="1"/>
            <p:nvPr userDrawn="1"/>
          </p:nvSpPr>
          <p:spPr>
            <a:xfrm>
              <a:off x="231222" y="6010473"/>
              <a:ext cx="8532948" cy="769441"/>
            </a:xfrm>
            <a:prstGeom prst="rect">
              <a:avLst/>
            </a:prstGeom>
            <a:noFill/>
          </p:spPr>
          <p:txBody>
            <a:bodyPr wrap="square" rtlCol="0">
              <a:spAutoFit/>
            </a:bodyPr>
            <a:lstStyle/>
            <a:p>
              <a:pPr algn="ctr"/>
              <a:r>
                <a:rPr lang="en-GB" sz="2200" b="0" i="0" u="none" strike="noStrike" kern="1200" dirty="0">
                  <a:solidFill>
                    <a:schemeClr val="bg1"/>
                  </a:solidFill>
                  <a:effectLst/>
                  <a:latin typeface="+mn-lt"/>
                  <a:ea typeface="+mn-ea"/>
                  <a:cs typeface="+mn-cs"/>
                </a:rPr>
                <a:t>BUILDING RELATIONSHIPS, DEVELOPING THE WHOLE CHILD, SUPPORTING WHOLE SCHOOL IMPROVEMENT</a:t>
              </a:r>
              <a:endParaRPr lang="en-GB" sz="2200" b="0" baseline="0" dirty="0">
                <a:solidFill>
                  <a:schemeClr val="bg1"/>
                </a:solidFill>
              </a:endParaRPr>
            </a:p>
          </p:txBody>
        </p:sp>
      </p:grpSp>
      <p:sp>
        <p:nvSpPr>
          <p:cNvPr id="2" name="Title Placeholder 1"/>
          <p:cNvSpPr>
            <a:spLocks noGrp="1"/>
          </p:cNvSpPr>
          <p:nvPr userDrawn="1">
            <p:ph type="title"/>
          </p:nvPr>
        </p:nvSpPr>
        <p:spPr>
          <a:xfrm>
            <a:off x="609600" y="274638"/>
            <a:ext cx="9134805"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userDrawn="1">
            <p:ph type="body" idx="1"/>
          </p:nvPr>
        </p:nvSpPr>
        <p:spPr>
          <a:xfrm>
            <a:off x="609600" y="1600201"/>
            <a:ext cx="10972800" cy="438254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userDrawn="1">
            <p:ph type="ftr" sz="quarter" idx="3"/>
          </p:nvPr>
        </p:nvSpPr>
        <p:spPr>
          <a:xfrm>
            <a:off x="4165600" y="5733257"/>
            <a:ext cx="3860800" cy="365125"/>
          </a:xfrm>
          <a:prstGeom prst="rect">
            <a:avLst/>
          </a:prstGeom>
        </p:spPr>
        <p:txBody>
          <a:bodyPr vert="horz" lIns="91440" tIns="45720" rIns="91440" bIns="45720" rtlCol="0" anchor="ctr"/>
          <a:lstStyle>
            <a:lvl1pPr algn="ctr">
              <a:defRPr sz="1200" baseline="0">
                <a:solidFill>
                  <a:srgbClr val="1C3F94"/>
                </a:solidFill>
              </a:defRPr>
            </a:lvl1pPr>
          </a:lstStyle>
          <a:p>
            <a:endParaRPr lang="en-GB" dirty="0"/>
          </a:p>
        </p:txBody>
      </p:sp>
      <p:sp>
        <p:nvSpPr>
          <p:cNvPr id="13" name="Date Placeholder 3"/>
          <p:cNvSpPr txBox="1">
            <a:spLocks/>
          </p:cNvSpPr>
          <p:nvPr userDrawn="1"/>
        </p:nvSpPr>
        <p:spPr>
          <a:xfrm>
            <a:off x="-48683" y="6597353"/>
            <a:ext cx="3950229"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900" baseline="0" dirty="0">
                <a:solidFill>
                  <a:schemeClr val="bg1"/>
                </a:solidFill>
              </a:rPr>
              <a:t>© 2017 by Sport Impact.  All rights reserved</a:t>
            </a:r>
          </a:p>
        </p:txBody>
      </p:sp>
      <p:sp>
        <p:nvSpPr>
          <p:cNvPr id="16" name="Date Placeholder 3"/>
          <p:cNvSpPr txBox="1">
            <a:spLocks/>
          </p:cNvSpPr>
          <p:nvPr userDrawn="1"/>
        </p:nvSpPr>
        <p:spPr>
          <a:xfrm>
            <a:off x="9000323" y="5733257"/>
            <a:ext cx="2784309"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C249F5F-474A-483E-BCD9-14028DE8CBE9}" type="slidenum">
              <a:rPr lang="en-GB" sz="1200" baseline="0" smtClean="0">
                <a:solidFill>
                  <a:srgbClr val="1C3F94"/>
                </a:solidFill>
              </a:rPr>
              <a:pPr algn="r"/>
              <a:t>‹#›</a:t>
            </a:fld>
            <a:endParaRPr lang="en-GB" sz="1200" baseline="0" dirty="0">
              <a:solidFill>
                <a:srgbClr val="1C3F94"/>
              </a:solidFill>
            </a:endParaRPr>
          </a:p>
        </p:txBody>
      </p:sp>
      <p:pic>
        <p:nvPicPr>
          <p:cNvPr id="1027" name="Picture 3"/>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0939509" y="6178593"/>
            <a:ext cx="1109152" cy="585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p:nvPr userDrawn="1"/>
        </p:nvPicPr>
        <p:blipFill>
          <a:blip r:embed="rId15" cstate="print">
            <a:extLst>
              <a:ext uri="{28A0092B-C50C-407E-A947-70E740481C1C}">
                <a14:useLocalDpi xmlns:a14="http://schemas.microsoft.com/office/drawing/2010/main" val="0"/>
              </a:ext>
            </a:extLst>
          </a:blip>
          <a:stretch>
            <a:fillRect/>
          </a:stretch>
        </p:blipFill>
        <p:spPr>
          <a:xfrm>
            <a:off x="10075861" y="116632"/>
            <a:ext cx="1972800" cy="741600"/>
          </a:xfrm>
          <a:prstGeom prst="rect">
            <a:avLst/>
          </a:prstGeom>
        </p:spPr>
      </p:pic>
    </p:spTree>
    <p:extLst>
      <p:ext uri="{BB962C8B-B14F-4D97-AF65-F5344CB8AC3E}">
        <p14:creationId xmlns:p14="http://schemas.microsoft.com/office/powerpoint/2010/main" val="2376200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spcBef>
          <a:spcPct val="0"/>
        </a:spcBef>
        <a:buNone/>
        <a:defRPr sz="4400" kern="1200" baseline="0">
          <a:solidFill>
            <a:srgbClr val="1C3F94"/>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rgbClr val="0095DA"/>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rgbClr val="0095DA"/>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rgbClr val="0095DA"/>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rgbClr val="0095DA"/>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rgbClr val="0095DA"/>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microsoft.com/office/2017/06/relationships/model3d" Target="../media/model3d1.glb"/><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E2739-1B9B-40D7-9B51-52E1A22E84BA}"/>
              </a:ext>
            </a:extLst>
          </p:cNvPr>
          <p:cNvSpPr>
            <a:spLocks noGrp="1"/>
          </p:cNvSpPr>
          <p:nvPr>
            <p:ph type="title"/>
          </p:nvPr>
        </p:nvSpPr>
        <p:spPr>
          <a:xfrm>
            <a:off x="503042" y="1318375"/>
            <a:ext cx="11185916" cy="1143000"/>
          </a:xfrm>
        </p:spPr>
        <p:txBody>
          <a:bodyPr>
            <a:normAutofit fontScale="90000"/>
          </a:bodyPr>
          <a:lstStyle/>
          <a:p>
            <a:pPr algn="ctr"/>
            <a:r>
              <a:rPr lang="en-GB" dirty="0"/>
              <a:t>The </a:t>
            </a:r>
            <a:r>
              <a:rPr lang="en-GB" sz="6700" b="1" dirty="0"/>
              <a:t>Pillars of Progression </a:t>
            </a:r>
            <a:r>
              <a:rPr lang="en-GB" dirty="0"/>
              <a:t>within </a:t>
            </a:r>
            <a:br>
              <a:rPr lang="en-GB" dirty="0"/>
            </a:br>
            <a:r>
              <a:rPr lang="en-GB" dirty="0"/>
              <a:t>Physical Education</a:t>
            </a:r>
          </a:p>
        </p:txBody>
      </p:sp>
      <p:sp>
        <p:nvSpPr>
          <p:cNvPr id="3" name="Rectangle 2">
            <a:extLst>
              <a:ext uri="{FF2B5EF4-FFF2-40B4-BE49-F238E27FC236}">
                <a16:creationId xmlns:a16="http://schemas.microsoft.com/office/drawing/2014/main" id="{A90B4614-8A09-4E07-95F7-D7F29815A7D7}"/>
              </a:ext>
            </a:extLst>
          </p:cNvPr>
          <p:cNvSpPr/>
          <p:nvPr/>
        </p:nvSpPr>
        <p:spPr>
          <a:xfrm>
            <a:off x="1725960" y="3285717"/>
            <a:ext cx="8740079" cy="461665"/>
          </a:xfrm>
          <a:prstGeom prst="rect">
            <a:avLst/>
          </a:prstGeom>
        </p:spPr>
        <p:txBody>
          <a:bodyPr wrap="square">
            <a:spAutoFit/>
          </a:bodyPr>
          <a:lstStyle/>
          <a:p>
            <a:r>
              <a:rPr lang="en-GB" sz="2400" b="1" dirty="0"/>
              <a:t>1</a:t>
            </a:r>
            <a:r>
              <a:rPr lang="en-GB" sz="2400" dirty="0"/>
              <a:t>. Develop competence to excel in a broad range of physical activities</a:t>
            </a:r>
          </a:p>
        </p:txBody>
      </p:sp>
      <p:sp>
        <p:nvSpPr>
          <p:cNvPr id="4" name="Rectangle 3">
            <a:extLst>
              <a:ext uri="{FF2B5EF4-FFF2-40B4-BE49-F238E27FC236}">
                <a16:creationId xmlns:a16="http://schemas.microsoft.com/office/drawing/2014/main" id="{C56616B6-A0F1-46D2-A7B9-B4F1BE872055}"/>
              </a:ext>
            </a:extLst>
          </p:cNvPr>
          <p:cNvSpPr/>
          <p:nvPr/>
        </p:nvSpPr>
        <p:spPr>
          <a:xfrm>
            <a:off x="2794851" y="3738133"/>
            <a:ext cx="6602296" cy="461665"/>
          </a:xfrm>
          <a:prstGeom prst="rect">
            <a:avLst/>
          </a:prstGeom>
        </p:spPr>
        <p:txBody>
          <a:bodyPr wrap="square">
            <a:spAutoFit/>
          </a:bodyPr>
          <a:lstStyle/>
          <a:p>
            <a:r>
              <a:rPr lang="en-GB" sz="2400" b="1" dirty="0"/>
              <a:t>2</a:t>
            </a:r>
            <a:r>
              <a:rPr lang="en-GB" sz="2400" dirty="0"/>
              <a:t>. Are physically active for sustained periods of time</a:t>
            </a:r>
          </a:p>
        </p:txBody>
      </p:sp>
      <p:sp>
        <p:nvSpPr>
          <p:cNvPr id="5" name="Rectangle 4">
            <a:extLst>
              <a:ext uri="{FF2B5EF4-FFF2-40B4-BE49-F238E27FC236}">
                <a16:creationId xmlns:a16="http://schemas.microsoft.com/office/drawing/2014/main" id="{E66261E4-6795-43A3-97E2-E2B803AF9E3F}"/>
              </a:ext>
            </a:extLst>
          </p:cNvPr>
          <p:cNvSpPr/>
          <p:nvPr/>
        </p:nvSpPr>
        <p:spPr>
          <a:xfrm>
            <a:off x="3027198" y="4214512"/>
            <a:ext cx="6137601" cy="461665"/>
          </a:xfrm>
          <a:prstGeom prst="rect">
            <a:avLst/>
          </a:prstGeom>
        </p:spPr>
        <p:txBody>
          <a:bodyPr wrap="square">
            <a:spAutoFit/>
          </a:bodyPr>
          <a:lstStyle/>
          <a:p>
            <a:r>
              <a:rPr lang="en-GB" sz="2400" b="1" dirty="0"/>
              <a:t>3</a:t>
            </a:r>
            <a:r>
              <a:rPr lang="en-GB" sz="2400" dirty="0"/>
              <a:t>. Engage in competitive sports and activities</a:t>
            </a:r>
          </a:p>
        </p:txBody>
      </p:sp>
      <p:sp>
        <p:nvSpPr>
          <p:cNvPr id="6" name="Rectangle 5">
            <a:extLst>
              <a:ext uri="{FF2B5EF4-FFF2-40B4-BE49-F238E27FC236}">
                <a16:creationId xmlns:a16="http://schemas.microsoft.com/office/drawing/2014/main" id="{CE6050C7-3273-4D8D-A891-EB42F69532E5}"/>
              </a:ext>
            </a:extLst>
          </p:cNvPr>
          <p:cNvSpPr/>
          <p:nvPr/>
        </p:nvSpPr>
        <p:spPr>
          <a:xfrm>
            <a:off x="4248896" y="4690891"/>
            <a:ext cx="3694204" cy="461665"/>
          </a:xfrm>
          <a:prstGeom prst="rect">
            <a:avLst/>
          </a:prstGeom>
        </p:spPr>
        <p:txBody>
          <a:bodyPr wrap="square">
            <a:spAutoFit/>
          </a:bodyPr>
          <a:lstStyle/>
          <a:p>
            <a:r>
              <a:rPr lang="en-GB" sz="2400" b="1" dirty="0"/>
              <a:t>4</a:t>
            </a:r>
            <a:r>
              <a:rPr lang="en-GB" sz="2400" dirty="0"/>
              <a:t>. Lead healthy, active lives</a:t>
            </a:r>
          </a:p>
        </p:txBody>
      </p:sp>
    </p:spTree>
    <p:extLst>
      <p:ext uri="{BB962C8B-B14F-4D97-AF65-F5344CB8AC3E}">
        <p14:creationId xmlns:p14="http://schemas.microsoft.com/office/powerpoint/2010/main" val="4233933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F3102-82A7-4107-9DBC-050F8358BDF7}"/>
              </a:ext>
            </a:extLst>
          </p:cNvPr>
          <p:cNvSpPr>
            <a:spLocks noGrp="1"/>
          </p:cNvSpPr>
          <p:nvPr>
            <p:ph type="title"/>
          </p:nvPr>
        </p:nvSpPr>
        <p:spPr>
          <a:xfrm>
            <a:off x="3467228" y="0"/>
            <a:ext cx="5389366" cy="1143000"/>
          </a:xfrm>
        </p:spPr>
        <p:txBody>
          <a:bodyPr/>
          <a:lstStyle/>
          <a:p>
            <a:r>
              <a:rPr lang="en-GB" dirty="0"/>
              <a:t>What are the 3 Pillars?</a:t>
            </a:r>
          </a:p>
        </p:txBody>
      </p:sp>
      <mc:AlternateContent xmlns:mc="http://schemas.openxmlformats.org/markup-compatibility/2006" xmlns:am3d="http://schemas.microsoft.com/office/drawing/2017/model3d">
        <mc:Choice Requires="am3d">
          <p:graphicFrame>
            <p:nvGraphicFramePr>
              <p:cNvPr id="4" name="Content Placeholder 3" descr="Trophy base - pillar 1">
                <a:extLst>
                  <a:ext uri="{FF2B5EF4-FFF2-40B4-BE49-F238E27FC236}">
                    <a16:creationId xmlns:a16="http://schemas.microsoft.com/office/drawing/2014/main" id="{6A8ABDBE-779E-4837-823B-79D46B7F6400}"/>
                  </a:ext>
                </a:extLst>
              </p:cNvPr>
              <p:cNvGraphicFramePr>
                <a:graphicFrameLocks noGrp="1" noChangeAspect="1"/>
              </p:cNvGraphicFramePr>
              <p:nvPr>
                <p:ph idx="1"/>
                <p:extLst>
                  <p:ext uri="{D42A27DB-BD31-4B8C-83A1-F6EECF244321}">
                    <p14:modId xmlns:p14="http://schemas.microsoft.com/office/powerpoint/2010/main" val="401841457"/>
                  </p:ext>
                </p:extLst>
              </p:nvPr>
            </p:nvGraphicFramePr>
            <p:xfrm>
              <a:off x="1643589" y="1428391"/>
              <a:ext cx="1608014" cy="3205799"/>
            </p:xfrm>
            <a:graphic>
              <a:graphicData uri="http://schemas.microsoft.com/office/drawing/2017/model3d">
                <am3d:model3d r:embed="rId3">
                  <am3d:spPr>
                    <a:xfrm>
                      <a:off x="0" y="0"/>
                      <a:ext cx="1608014" cy="3205799"/>
                    </a:xfrm>
                    <a:prstGeom prst="rect">
                      <a:avLst/>
                    </a:prstGeom>
                  </am3d:spPr>
                  <am3d:camera>
                    <am3d:pos x="0" y="0" z="58771911"/>
                    <am3d:up dx="0" dy="36000000" dz="0"/>
                    <am3d:lookAt x="0" y="0" z="0"/>
                    <am3d:perspective fov="2700000"/>
                  </am3d:camera>
                  <am3d:trans>
                    <am3d:meterPerModelUnit n="17381928" d="1000000"/>
                    <am3d:preTrans dx="-130016438" dy="-17999990" dz="-10318941"/>
                    <am3d:scale>
                      <am3d:sx n="1000000" d="1000000"/>
                      <am3d:sy n="1000000" d="1000000"/>
                      <am3d:sz n="1000000" d="1000000"/>
                    </am3d:scale>
                    <am3d:rot ax="6158123" ay="4650403" az="6157439"/>
                    <am3d:postTrans dx="0" dy="0" dz="0"/>
                  </am3d:trans>
                  <am3d:raster rName="Office3DRenderer" rVer="16.0.8326">
                    <am3d:blip r:embed="rId4"/>
                  </am3d:raster>
                  <am3d:objViewport viewportSz="3568078"/>
                  <am3d:ambientLight>
                    <am3d:clr>
                      <a:scrgbClr r="50000" g="50000" b="50000"/>
                    </am3d:clr>
                    <am3d:illuminance n="500000" d="1000000"/>
                  </am3d:ambientLight>
                  <am3d:ptLight rad="0">
                    <am3d:clr>
                      <a:scrgbClr r="100000" g="75000" b="50000"/>
                    </am3d:clr>
                    <am3d:intensity n="9765625" d="1000000"/>
                    <am3d:pos x="21959998" y="70920001" z="16344003"/>
                  </am3d:ptLight>
                  <am3d:ptLight rad="0">
                    <am3d:clr>
                      <a:scrgbClr r="40000" g="60000" b="95000"/>
                    </am3d:clr>
                    <am3d:intensity n="12250000" d="1000000"/>
                    <am3d:pos x="-37964106" y="51130435" z="57631972"/>
                  </am3d:ptLight>
                  <am3d:ptLight rad="0">
                    <am3d:clr>
                      <a:scrgbClr r="86837" g="72700" b="100000"/>
                    </am3d:clr>
                    <am3d:intensity n="3125000" d="1000000"/>
                    <am3d:pos x="-37739122" y="58056624" z="-34769649"/>
                  </am3d:ptLight>
                </am3d:model3d>
              </a:graphicData>
            </a:graphic>
          </p:graphicFrame>
        </mc:Choice>
        <mc:Fallback xmlns="">
          <p:pic>
            <p:nvPicPr>
              <p:cNvPr id="4" name="Content Placeholder 3" descr="Trophy base - pillar 1">
                <a:extLst>
                  <a:ext uri="{FF2B5EF4-FFF2-40B4-BE49-F238E27FC236}">
                    <a16:creationId xmlns:a16="http://schemas.microsoft.com/office/drawing/2014/main" id="{6A8ABDBE-779E-4837-823B-79D46B7F6400}"/>
                  </a:ext>
                </a:extLst>
              </p:cNvPr>
              <p:cNvPicPr>
                <a:picLocks noGrp="1" noRot="1" noChangeAspect="1" noMove="1" noResize="1" noEditPoints="1" noAdjustHandles="1" noChangeArrowheads="1" noChangeShapeType="1" noCrop="1"/>
              </p:cNvPicPr>
              <p:nvPr/>
            </p:nvPicPr>
            <p:blipFill>
              <a:blip r:embed="rId5"/>
              <a:stretch>
                <a:fillRect/>
              </a:stretch>
            </p:blipFill>
            <p:spPr>
              <a:xfrm>
                <a:off x="1643589" y="1428391"/>
                <a:ext cx="1608014" cy="3205799"/>
              </a:xfrm>
              <a:prstGeom prst="rect">
                <a:avLst/>
              </a:prstGeom>
            </p:spPr>
          </p:pic>
        </mc:Fallback>
      </mc:AlternateContent>
      <mc:AlternateContent xmlns:mc="http://schemas.openxmlformats.org/markup-compatibility/2006" xmlns:am3d="http://schemas.microsoft.com/office/drawing/2017/model3d">
        <mc:Choice Requires="am3d">
          <p:graphicFrame>
            <p:nvGraphicFramePr>
              <p:cNvPr id="7" name="Content Placeholder 3" descr="Trophy base - pillar 1">
                <a:extLst>
                  <a:ext uri="{FF2B5EF4-FFF2-40B4-BE49-F238E27FC236}">
                    <a16:creationId xmlns:a16="http://schemas.microsoft.com/office/drawing/2014/main" id="{F4DD8DC7-7A05-43D5-9DA0-B94BD7FF6569}"/>
                  </a:ext>
                </a:extLst>
              </p:cNvPr>
              <p:cNvGraphicFramePr>
                <a:graphicFrameLocks noChangeAspect="1"/>
              </p:cNvGraphicFramePr>
              <p:nvPr>
                <p:extLst>
                  <p:ext uri="{D42A27DB-BD31-4B8C-83A1-F6EECF244321}">
                    <p14:modId xmlns:p14="http://schemas.microsoft.com/office/powerpoint/2010/main" val="2049552747"/>
                  </p:ext>
                </p:extLst>
              </p:nvPr>
            </p:nvGraphicFramePr>
            <p:xfrm>
              <a:off x="5338875" y="1428391"/>
              <a:ext cx="1646073" cy="3212754"/>
            </p:xfrm>
            <a:graphic>
              <a:graphicData uri="http://schemas.microsoft.com/office/drawing/2017/model3d">
                <am3d:model3d r:embed="rId3">
                  <am3d:spPr>
                    <a:xfrm>
                      <a:off x="0" y="0"/>
                      <a:ext cx="1646073" cy="3212754"/>
                    </a:xfrm>
                    <a:prstGeom prst="rect">
                      <a:avLst/>
                    </a:prstGeom>
                  </am3d:spPr>
                  <am3d:camera>
                    <am3d:pos x="0" y="0" z="58771911"/>
                    <am3d:up dx="0" dy="36000000" dz="0"/>
                    <am3d:lookAt x="0" y="0" z="0"/>
                    <am3d:perspective fov="2700000"/>
                  </am3d:camera>
                  <am3d:trans>
                    <am3d:meterPerModelUnit n="17381928" d="1000000"/>
                    <am3d:preTrans dx="-130016438" dy="-17999990" dz="-10318941"/>
                    <am3d:scale>
                      <am3d:sx n="1000000" d="1000000"/>
                      <am3d:sy n="1000000" d="1000000"/>
                      <am3d:sz n="1000000" d="1000000"/>
                    </am3d:scale>
                    <am3d:rot ax="6439266" ay="4848850" az="6433688"/>
                    <am3d:postTrans dx="0" dy="0" dz="0"/>
                  </am3d:trans>
                  <am3d:raster rName="Office3DRenderer" rVer="16.0.8326">
                    <am3d:blip r:embed="rId6"/>
                  </am3d:raster>
                  <am3d:objViewport viewportSz="3568075"/>
                  <am3d:ambientLight>
                    <am3d:clr>
                      <a:scrgbClr r="50000" g="50000" b="50000"/>
                    </am3d:clr>
                    <am3d:illuminance n="500000" d="1000000"/>
                  </am3d:ambientLight>
                  <am3d:ptLight rad="0">
                    <am3d:clr>
                      <a:scrgbClr r="100000" g="75000" b="50000"/>
                    </am3d:clr>
                    <am3d:intensity n="9765625" d="1000000"/>
                    <am3d:pos x="21959998" y="70920001" z="16344003"/>
                  </am3d:ptLight>
                  <am3d:ptLight rad="0">
                    <am3d:clr>
                      <a:scrgbClr r="40000" g="60000" b="95000"/>
                    </am3d:clr>
                    <am3d:intensity n="12250000" d="1000000"/>
                    <am3d:pos x="-37964106" y="51130435" z="57631972"/>
                  </am3d:ptLight>
                  <am3d:ptLight rad="0">
                    <am3d:clr>
                      <a:scrgbClr r="86837" g="72700" b="100000"/>
                    </am3d:clr>
                    <am3d:intensity n="3125000" d="1000000"/>
                    <am3d:pos x="-37739122" y="58056624" z="-34769649"/>
                  </am3d:ptLight>
                </am3d:model3d>
              </a:graphicData>
            </a:graphic>
          </p:graphicFrame>
        </mc:Choice>
        <mc:Fallback xmlns="">
          <p:pic>
            <p:nvPicPr>
              <p:cNvPr id="7" name="Content Placeholder 3" descr="Trophy base - pillar 1">
                <a:extLst>
                  <a:ext uri="{FF2B5EF4-FFF2-40B4-BE49-F238E27FC236}">
                    <a16:creationId xmlns:a16="http://schemas.microsoft.com/office/drawing/2014/main" id="{F4DD8DC7-7A05-43D5-9DA0-B94BD7FF6569}"/>
                  </a:ext>
                </a:extLst>
              </p:cNvPr>
              <p:cNvPicPr>
                <a:picLocks noGrp="1" noRot="1" noChangeAspect="1" noMove="1" noResize="1" noEditPoints="1" noAdjustHandles="1" noChangeArrowheads="1" noChangeShapeType="1" noCrop="1"/>
              </p:cNvPicPr>
              <p:nvPr/>
            </p:nvPicPr>
            <p:blipFill>
              <a:blip r:embed="rId7"/>
              <a:stretch>
                <a:fillRect/>
              </a:stretch>
            </p:blipFill>
            <p:spPr>
              <a:xfrm>
                <a:off x="5338875" y="1428391"/>
                <a:ext cx="1646073" cy="3212754"/>
              </a:xfrm>
              <a:prstGeom prst="rect">
                <a:avLst/>
              </a:prstGeom>
            </p:spPr>
          </p:pic>
        </mc:Fallback>
      </mc:AlternateContent>
      <mc:AlternateContent xmlns:mc="http://schemas.openxmlformats.org/markup-compatibility/2006" xmlns:am3d="http://schemas.microsoft.com/office/drawing/2017/model3d">
        <mc:Choice Requires="am3d">
          <p:graphicFrame>
            <p:nvGraphicFramePr>
              <p:cNvPr id="8" name="Content Placeholder 3" descr="Trophy base - pillar 1">
                <a:extLst>
                  <a:ext uri="{FF2B5EF4-FFF2-40B4-BE49-F238E27FC236}">
                    <a16:creationId xmlns:a16="http://schemas.microsoft.com/office/drawing/2014/main" id="{56B1B866-8F92-4971-9763-0D545C730CD8}"/>
                  </a:ext>
                </a:extLst>
              </p:cNvPr>
              <p:cNvGraphicFramePr>
                <a:graphicFrameLocks noChangeAspect="1"/>
              </p:cNvGraphicFramePr>
              <p:nvPr>
                <p:extLst>
                  <p:ext uri="{D42A27DB-BD31-4B8C-83A1-F6EECF244321}">
                    <p14:modId xmlns:p14="http://schemas.microsoft.com/office/powerpoint/2010/main" val="2928811698"/>
                  </p:ext>
                </p:extLst>
              </p:nvPr>
            </p:nvGraphicFramePr>
            <p:xfrm>
              <a:off x="9072220" y="1435346"/>
              <a:ext cx="1608014" cy="3205799"/>
            </p:xfrm>
            <a:graphic>
              <a:graphicData uri="http://schemas.microsoft.com/office/drawing/2017/model3d">
                <am3d:model3d r:embed="rId3">
                  <am3d:spPr>
                    <a:xfrm>
                      <a:off x="0" y="0"/>
                      <a:ext cx="1608014" cy="3205799"/>
                    </a:xfrm>
                    <a:prstGeom prst="rect">
                      <a:avLst/>
                    </a:prstGeom>
                  </am3d:spPr>
                  <am3d:camera>
                    <am3d:pos x="0" y="0" z="58771911"/>
                    <am3d:up dx="0" dy="36000000" dz="0"/>
                    <am3d:lookAt x="0" y="0" z="0"/>
                    <am3d:perspective fov="2700000"/>
                  </am3d:camera>
                  <am3d:trans>
                    <am3d:meterPerModelUnit n="17381928" d="1000000"/>
                    <am3d:preTrans dx="-130016438" dy="-17999990" dz="-10318941"/>
                    <am3d:scale>
                      <am3d:sx n="1000000" d="1000000"/>
                      <am3d:sy n="1000000" d="1000000"/>
                      <am3d:sz n="1000000" d="1000000"/>
                    </am3d:scale>
                    <am3d:rot ax="6158123" ay="4650403" az="6157439"/>
                    <am3d:postTrans dx="0" dy="0" dz="0"/>
                  </am3d:trans>
                  <am3d:raster rName="Office3DRenderer" rVer="16.0.8326">
                    <am3d:blip r:embed="rId5"/>
                  </am3d:raster>
                  <am3d:objViewport viewportSz="3568078"/>
                  <am3d:ambientLight>
                    <am3d:clr>
                      <a:scrgbClr r="50000" g="50000" b="50000"/>
                    </am3d:clr>
                    <am3d:illuminance n="500000" d="1000000"/>
                  </am3d:ambientLight>
                  <am3d:ptLight rad="0">
                    <am3d:clr>
                      <a:scrgbClr r="100000" g="75000" b="50000"/>
                    </am3d:clr>
                    <am3d:intensity n="9765625" d="1000000"/>
                    <am3d:pos x="21959998" y="70920001" z="16344003"/>
                  </am3d:ptLight>
                  <am3d:ptLight rad="0">
                    <am3d:clr>
                      <a:scrgbClr r="40000" g="60000" b="95000"/>
                    </am3d:clr>
                    <am3d:intensity n="12250000" d="1000000"/>
                    <am3d:pos x="-37964106" y="51130435" z="57631972"/>
                  </am3d:ptLight>
                  <am3d:ptLight rad="0">
                    <am3d:clr>
                      <a:scrgbClr r="86837" g="72700" b="100000"/>
                    </am3d:clr>
                    <am3d:intensity n="3125000" d="1000000"/>
                    <am3d:pos x="-37739122" y="58056624" z="-34769649"/>
                  </am3d:ptLight>
                </am3d:model3d>
              </a:graphicData>
            </a:graphic>
          </p:graphicFrame>
        </mc:Choice>
        <mc:Fallback xmlns="">
          <p:pic>
            <p:nvPicPr>
              <p:cNvPr id="8" name="Content Placeholder 3" descr="Trophy base - pillar 1">
                <a:extLst>
                  <a:ext uri="{FF2B5EF4-FFF2-40B4-BE49-F238E27FC236}">
                    <a16:creationId xmlns:a16="http://schemas.microsoft.com/office/drawing/2014/main" id="{56B1B866-8F92-4971-9763-0D545C730CD8}"/>
                  </a:ext>
                </a:extLst>
              </p:cNvPr>
              <p:cNvPicPr>
                <a:picLocks noGrp="1" noRot="1" noChangeAspect="1" noMove="1" noResize="1" noEditPoints="1" noAdjustHandles="1" noChangeArrowheads="1" noChangeShapeType="1" noCrop="1"/>
              </p:cNvPicPr>
              <p:nvPr/>
            </p:nvPicPr>
            <p:blipFill>
              <a:blip r:embed="rId8"/>
              <a:stretch>
                <a:fillRect/>
              </a:stretch>
            </p:blipFill>
            <p:spPr>
              <a:xfrm>
                <a:off x="9072220" y="1435346"/>
                <a:ext cx="1608014" cy="3205799"/>
              </a:xfrm>
              <a:prstGeom prst="rect">
                <a:avLst/>
              </a:prstGeom>
            </p:spPr>
          </p:pic>
        </mc:Fallback>
      </mc:AlternateContent>
      <p:sp>
        <p:nvSpPr>
          <p:cNvPr id="9" name="TextBox 8">
            <a:extLst>
              <a:ext uri="{FF2B5EF4-FFF2-40B4-BE49-F238E27FC236}">
                <a16:creationId xmlns:a16="http://schemas.microsoft.com/office/drawing/2014/main" id="{D0A96EEA-BAC7-4AE3-BB9B-02759D0B112B}"/>
              </a:ext>
            </a:extLst>
          </p:cNvPr>
          <p:cNvSpPr txBox="1"/>
          <p:nvPr/>
        </p:nvSpPr>
        <p:spPr>
          <a:xfrm>
            <a:off x="377333" y="4641145"/>
            <a:ext cx="4140526" cy="1200329"/>
          </a:xfrm>
          <a:prstGeom prst="rect">
            <a:avLst/>
          </a:prstGeom>
          <a:noFill/>
        </p:spPr>
        <p:txBody>
          <a:bodyPr wrap="square" rtlCol="0">
            <a:spAutoFit/>
          </a:bodyPr>
          <a:lstStyle/>
          <a:p>
            <a:pPr algn="ctr"/>
            <a:r>
              <a:rPr lang="en-GB" sz="3600" b="1" dirty="0">
                <a:solidFill>
                  <a:srgbClr val="FF0000"/>
                </a:solidFill>
              </a:rPr>
              <a:t>Motor</a:t>
            </a:r>
          </a:p>
          <a:p>
            <a:pPr algn="ctr"/>
            <a:r>
              <a:rPr lang="en-GB" sz="3600" b="1" dirty="0">
                <a:solidFill>
                  <a:srgbClr val="FF0000"/>
                </a:solidFill>
              </a:rPr>
              <a:t> Competence</a:t>
            </a:r>
          </a:p>
        </p:txBody>
      </p:sp>
      <p:sp>
        <p:nvSpPr>
          <p:cNvPr id="10" name="TextBox 9">
            <a:extLst>
              <a:ext uri="{FF2B5EF4-FFF2-40B4-BE49-F238E27FC236}">
                <a16:creationId xmlns:a16="http://schemas.microsoft.com/office/drawing/2014/main" id="{94D5EA9A-1C69-46F4-BC6F-8817544D0394}"/>
              </a:ext>
            </a:extLst>
          </p:cNvPr>
          <p:cNvSpPr txBox="1"/>
          <p:nvPr/>
        </p:nvSpPr>
        <p:spPr>
          <a:xfrm>
            <a:off x="4025737" y="4746546"/>
            <a:ext cx="4140526" cy="1200329"/>
          </a:xfrm>
          <a:prstGeom prst="rect">
            <a:avLst/>
          </a:prstGeom>
          <a:noFill/>
        </p:spPr>
        <p:txBody>
          <a:bodyPr wrap="square" rtlCol="0">
            <a:spAutoFit/>
          </a:bodyPr>
          <a:lstStyle/>
          <a:p>
            <a:pPr algn="ctr"/>
            <a:r>
              <a:rPr lang="en-GB" sz="3600" b="1" dirty="0">
                <a:solidFill>
                  <a:schemeClr val="accent1"/>
                </a:solidFill>
              </a:rPr>
              <a:t>Rules, Strategies &amp; Tactics</a:t>
            </a:r>
          </a:p>
        </p:txBody>
      </p:sp>
      <p:sp>
        <p:nvSpPr>
          <p:cNvPr id="11" name="TextBox 10">
            <a:extLst>
              <a:ext uri="{FF2B5EF4-FFF2-40B4-BE49-F238E27FC236}">
                <a16:creationId xmlns:a16="http://schemas.microsoft.com/office/drawing/2014/main" id="{852F53AC-E885-4B88-90CF-7C132E5B3D5F}"/>
              </a:ext>
            </a:extLst>
          </p:cNvPr>
          <p:cNvSpPr txBox="1"/>
          <p:nvPr/>
        </p:nvSpPr>
        <p:spPr>
          <a:xfrm>
            <a:off x="7924497" y="4746546"/>
            <a:ext cx="4140526" cy="1200329"/>
          </a:xfrm>
          <a:prstGeom prst="rect">
            <a:avLst/>
          </a:prstGeom>
          <a:noFill/>
        </p:spPr>
        <p:txBody>
          <a:bodyPr wrap="square" rtlCol="0">
            <a:spAutoFit/>
          </a:bodyPr>
          <a:lstStyle/>
          <a:p>
            <a:pPr algn="ctr"/>
            <a:r>
              <a:rPr lang="en-GB" sz="3600" b="1" dirty="0">
                <a:solidFill>
                  <a:srgbClr val="92D050"/>
                </a:solidFill>
              </a:rPr>
              <a:t>Healthy Participation</a:t>
            </a:r>
          </a:p>
        </p:txBody>
      </p:sp>
    </p:spTree>
    <p:extLst>
      <p:ext uri="{BB962C8B-B14F-4D97-AF65-F5344CB8AC3E}">
        <p14:creationId xmlns:p14="http://schemas.microsoft.com/office/powerpoint/2010/main" val="326236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mph" presetSubtype="128" accel="10000" decel="10000" fill="hold" nodeType="clickEffect">
                                  <p:stCondLst>
                                    <p:cond delay="0"/>
                                  </p:stCondLst>
                                  <p:childTnLst>
                                    <p:animRot by="21600000">
                                      <p:cBhvr>
                                        <p:cTn id="6" dur="20000" fill="hold"/>
                                        <p:tgtEl>
                                          <p:spTgt spid="4"/>
                                        </p:tgtEl>
                                        <p:attrNameLst>
                                          <p:attrName>3d.view.rotation.y</p:attrName>
                                        </p:attrNameLst>
                                      </p:cBhvr>
                                    </p:animRot>
                                  </p:childTnLst>
                                </p:cTn>
                              </p:par>
                            </p:childTnLst>
                          </p:cTn>
                        </p:par>
                      </p:childTnLst>
                    </p:cTn>
                  </p:par>
                  <p:par>
                    <p:cTn id="7" fill="hold">
                      <p:stCondLst>
                        <p:cond delay="indefinite"/>
                      </p:stCondLst>
                      <p:childTnLst>
                        <p:par>
                          <p:cTn id="8" fill="hold">
                            <p:stCondLst>
                              <p:cond delay="0"/>
                            </p:stCondLst>
                            <p:childTnLst>
                              <p:par>
                                <p:cTn id="9" presetID="37" presetClass="emph" presetSubtype="128" accel="10000" decel="10000" fill="hold" nodeType="clickEffect">
                                  <p:stCondLst>
                                    <p:cond delay="0"/>
                                  </p:stCondLst>
                                  <p:childTnLst>
                                    <p:animRot by="21600000">
                                      <p:cBhvr>
                                        <p:cTn id="10" dur="20000" fill="hold"/>
                                        <p:tgtEl>
                                          <p:spTgt spid="7"/>
                                        </p:tgtEl>
                                        <p:attrNameLst>
                                          <p:attrName>3d.view.rotation.y</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7" presetClass="emph" presetSubtype="128" accel="10000" decel="10000" fill="hold" nodeType="clickEffect">
                                  <p:stCondLst>
                                    <p:cond delay="0"/>
                                  </p:stCondLst>
                                  <p:childTnLst>
                                    <p:animRot by="21600000">
                                      <p:cBhvr>
                                        <p:cTn id="14" dur="20000" fill="hold"/>
                                        <p:tgtEl>
                                          <p:spTgt spid="8"/>
                                        </p:tgtEl>
                                        <p:attrNameLst>
                                          <p:attrName>3d.view.rotation.y</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C907D-483C-418F-A2D9-CACCD9BF8BD8}"/>
              </a:ext>
            </a:extLst>
          </p:cNvPr>
          <p:cNvSpPr>
            <a:spLocks noGrp="1"/>
          </p:cNvSpPr>
          <p:nvPr>
            <p:ph type="title"/>
          </p:nvPr>
        </p:nvSpPr>
        <p:spPr>
          <a:xfrm>
            <a:off x="3510923" y="0"/>
            <a:ext cx="5170153" cy="1143000"/>
          </a:xfrm>
        </p:spPr>
        <p:txBody>
          <a:bodyPr/>
          <a:lstStyle/>
          <a:p>
            <a:r>
              <a:rPr lang="en-GB" dirty="0"/>
              <a:t>Knowledge within PE</a:t>
            </a:r>
          </a:p>
        </p:txBody>
      </p:sp>
      <p:sp>
        <p:nvSpPr>
          <p:cNvPr id="3" name="Content Placeholder 2">
            <a:extLst>
              <a:ext uri="{FF2B5EF4-FFF2-40B4-BE49-F238E27FC236}">
                <a16:creationId xmlns:a16="http://schemas.microsoft.com/office/drawing/2014/main" id="{2CBF1003-5352-415B-8E15-C95CF70FC4D9}"/>
              </a:ext>
            </a:extLst>
          </p:cNvPr>
          <p:cNvSpPr>
            <a:spLocks noGrp="1"/>
          </p:cNvSpPr>
          <p:nvPr>
            <p:ph idx="1"/>
          </p:nvPr>
        </p:nvSpPr>
        <p:spPr>
          <a:xfrm>
            <a:off x="140413" y="1386620"/>
            <a:ext cx="5663832" cy="4613488"/>
          </a:xfrm>
          <a:ln>
            <a:noFill/>
          </a:ln>
        </p:spPr>
        <p:txBody>
          <a:bodyPr>
            <a:normAutofit fontScale="92500" lnSpcReduction="10000"/>
          </a:bodyPr>
          <a:lstStyle/>
          <a:p>
            <a:pPr marL="0" indent="0" algn="ctr">
              <a:buNone/>
            </a:pPr>
            <a:r>
              <a:rPr lang="en-GB" sz="4300" b="1" dirty="0"/>
              <a:t>Declarative </a:t>
            </a:r>
          </a:p>
          <a:p>
            <a:pPr marL="0" indent="0" algn="ctr">
              <a:buNone/>
            </a:pPr>
            <a:r>
              <a:rPr lang="en-GB" b="1" dirty="0"/>
              <a:t>(Recall the WHAT)</a:t>
            </a:r>
          </a:p>
          <a:p>
            <a:r>
              <a:rPr lang="en-GB" sz="2600" dirty="0"/>
              <a:t>All knowledge begins as declarative</a:t>
            </a:r>
          </a:p>
          <a:p>
            <a:r>
              <a:rPr lang="en-GB" sz="2600" dirty="0"/>
              <a:t>It includes movement, rules, tactics, strategies, key vocab within lessons</a:t>
            </a:r>
          </a:p>
          <a:p>
            <a:r>
              <a:rPr lang="en-GB" sz="2600" dirty="0"/>
              <a:t>Its not enough on its own; pupils need to be able to demonstrate it (procedural knowledge)</a:t>
            </a:r>
          </a:p>
          <a:p>
            <a:pPr marL="0" indent="0">
              <a:buNone/>
            </a:pPr>
            <a:endParaRPr lang="en-GB" sz="2600" dirty="0"/>
          </a:p>
          <a:p>
            <a:pPr marL="0" indent="0">
              <a:buNone/>
            </a:pPr>
            <a:r>
              <a:rPr lang="en-GB" sz="2600" dirty="0" err="1"/>
              <a:t>e.g</a:t>
            </a:r>
            <a:r>
              <a:rPr lang="en-GB" sz="2600" dirty="0"/>
              <a:t> Demonstrated verbally through Q&amp;A after watching a demonstration</a:t>
            </a:r>
          </a:p>
        </p:txBody>
      </p:sp>
      <p:sp>
        <p:nvSpPr>
          <p:cNvPr id="4" name="Content Placeholder 2">
            <a:extLst>
              <a:ext uri="{FF2B5EF4-FFF2-40B4-BE49-F238E27FC236}">
                <a16:creationId xmlns:a16="http://schemas.microsoft.com/office/drawing/2014/main" id="{773C512B-FCAD-4724-90FB-6EE8F2E5DF33}"/>
              </a:ext>
            </a:extLst>
          </p:cNvPr>
          <p:cNvSpPr txBox="1">
            <a:spLocks/>
          </p:cNvSpPr>
          <p:nvPr/>
        </p:nvSpPr>
        <p:spPr>
          <a:xfrm>
            <a:off x="6096000" y="1386620"/>
            <a:ext cx="5828870" cy="5362577"/>
          </a:xfrm>
          <a:prstGeom prst="rect">
            <a:avLst/>
          </a:prstGeom>
          <a:ln>
            <a:noFill/>
          </a:ln>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baseline="0">
                <a:solidFill>
                  <a:srgbClr val="0095DA"/>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rgbClr val="0095DA"/>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rgbClr val="0095DA"/>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rgbClr val="0095DA"/>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rgbClr val="0095DA"/>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GB" sz="7300" b="1" dirty="0">
                <a:solidFill>
                  <a:srgbClr val="FF0000"/>
                </a:solidFill>
              </a:rPr>
              <a:t>Procedural</a:t>
            </a:r>
            <a:r>
              <a:rPr lang="en-GB" sz="5200" b="1" dirty="0">
                <a:solidFill>
                  <a:srgbClr val="FF0000"/>
                </a:solidFill>
              </a:rPr>
              <a:t> </a:t>
            </a:r>
          </a:p>
          <a:p>
            <a:pPr marL="0" indent="0" algn="ctr">
              <a:buFont typeface="Arial" pitchFamily="34" charset="0"/>
              <a:buNone/>
            </a:pPr>
            <a:r>
              <a:rPr lang="en-GB" sz="5500" b="1" dirty="0">
                <a:solidFill>
                  <a:srgbClr val="FF0000"/>
                </a:solidFill>
              </a:rPr>
              <a:t>(Demonstrate the HOW)</a:t>
            </a:r>
          </a:p>
          <a:p>
            <a:r>
              <a:rPr lang="en-GB" sz="4400" dirty="0">
                <a:solidFill>
                  <a:srgbClr val="FF0000"/>
                </a:solidFill>
              </a:rPr>
              <a:t>You must have declarative knowledge of a skill BEFORE demonstrating it</a:t>
            </a:r>
          </a:p>
          <a:p>
            <a:r>
              <a:rPr lang="en-GB" sz="4400" dirty="0">
                <a:solidFill>
                  <a:srgbClr val="FF0000"/>
                </a:solidFill>
              </a:rPr>
              <a:t>The accurate replication of </a:t>
            </a:r>
            <a:r>
              <a:rPr lang="en-GB" sz="4400" b="1" u="sng" dirty="0">
                <a:solidFill>
                  <a:srgbClr val="FF0000"/>
                </a:solidFill>
              </a:rPr>
              <a:t>Declarative knowledge</a:t>
            </a:r>
          </a:p>
          <a:p>
            <a:r>
              <a:rPr lang="en-GB" sz="4400" dirty="0">
                <a:solidFill>
                  <a:srgbClr val="FF0000"/>
                </a:solidFill>
              </a:rPr>
              <a:t>Pupils need adequate declarative knowledge before improving procedural knowledge further</a:t>
            </a:r>
          </a:p>
          <a:p>
            <a:pPr marL="0" indent="0">
              <a:buFont typeface="Arial" pitchFamily="34" charset="0"/>
              <a:buNone/>
            </a:pPr>
            <a:endParaRPr lang="en-GB" sz="4400" dirty="0">
              <a:solidFill>
                <a:srgbClr val="FF0000"/>
              </a:solidFill>
            </a:endParaRPr>
          </a:p>
          <a:p>
            <a:pPr marL="0" indent="0">
              <a:buFont typeface="Arial" pitchFamily="34" charset="0"/>
              <a:buNone/>
            </a:pPr>
            <a:r>
              <a:rPr lang="en-GB" sz="4400" dirty="0" err="1">
                <a:solidFill>
                  <a:srgbClr val="FF0000"/>
                </a:solidFill>
              </a:rPr>
              <a:t>e.g</a:t>
            </a:r>
            <a:r>
              <a:rPr lang="en-GB" sz="4400" dirty="0">
                <a:solidFill>
                  <a:srgbClr val="FF0000"/>
                </a:solidFill>
              </a:rPr>
              <a:t> Through physically demonstrating a barrel roll in gymnastics OR applying tactics to a modified game</a:t>
            </a:r>
          </a:p>
        </p:txBody>
      </p:sp>
    </p:spTree>
    <p:extLst>
      <p:ext uri="{BB962C8B-B14F-4D97-AF65-F5344CB8AC3E}">
        <p14:creationId xmlns:p14="http://schemas.microsoft.com/office/powerpoint/2010/main" val="278361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BF61E-2D6C-4CDB-BED0-91CAF750D28A}"/>
              </a:ext>
            </a:extLst>
          </p:cNvPr>
          <p:cNvSpPr>
            <a:spLocks noGrp="1"/>
          </p:cNvSpPr>
          <p:nvPr>
            <p:ph type="title"/>
          </p:nvPr>
        </p:nvSpPr>
        <p:spPr>
          <a:xfrm>
            <a:off x="1548854" y="67896"/>
            <a:ext cx="9134805" cy="1143000"/>
          </a:xfrm>
        </p:spPr>
        <p:txBody>
          <a:bodyPr>
            <a:normAutofit fontScale="90000"/>
          </a:bodyPr>
          <a:lstStyle/>
          <a:p>
            <a:r>
              <a:rPr lang="en-GB" dirty="0"/>
              <a:t>Examples of these in your PE curriculum</a:t>
            </a:r>
          </a:p>
        </p:txBody>
      </p:sp>
      <p:sp>
        <p:nvSpPr>
          <p:cNvPr id="3" name="Content Placeholder 2">
            <a:extLst>
              <a:ext uri="{FF2B5EF4-FFF2-40B4-BE49-F238E27FC236}">
                <a16:creationId xmlns:a16="http://schemas.microsoft.com/office/drawing/2014/main" id="{803E1881-61FA-4322-B631-2C07A229F53A}"/>
              </a:ext>
            </a:extLst>
          </p:cNvPr>
          <p:cNvSpPr>
            <a:spLocks noGrp="1"/>
          </p:cNvSpPr>
          <p:nvPr>
            <p:ph idx="1"/>
          </p:nvPr>
        </p:nvSpPr>
        <p:spPr>
          <a:xfrm>
            <a:off x="296232" y="1279392"/>
            <a:ext cx="3672292" cy="3724096"/>
          </a:xfrm>
          <a:ln>
            <a:solidFill>
              <a:srgbClr val="FF0000"/>
            </a:solidFill>
          </a:ln>
        </p:spPr>
        <p:txBody>
          <a:bodyPr>
            <a:normAutofit lnSpcReduction="10000"/>
          </a:bodyPr>
          <a:lstStyle/>
          <a:p>
            <a:pPr marL="0" indent="0" algn="ctr">
              <a:buNone/>
            </a:pPr>
            <a:r>
              <a:rPr lang="en-GB" sz="2800" b="1" dirty="0">
                <a:solidFill>
                  <a:srgbClr val="FF0000"/>
                </a:solidFill>
              </a:rPr>
              <a:t>Motor Competence</a:t>
            </a:r>
          </a:p>
          <a:p>
            <a:pPr marL="0" indent="0" algn="ctr">
              <a:buNone/>
            </a:pPr>
            <a:r>
              <a:rPr lang="en-GB" sz="2600" u="sng" dirty="0">
                <a:solidFill>
                  <a:srgbClr val="FF0000"/>
                </a:solidFill>
              </a:rPr>
              <a:t>Declarative: </a:t>
            </a:r>
            <a:r>
              <a:rPr lang="en-GB" sz="2600" dirty="0">
                <a:solidFill>
                  <a:srgbClr val="FF0000"/>
                </a:solidFill>
              </a:rPr>
              <a:t>Understand how to remain static in a balance (looking at a spot, arms out)</a:t>
            </a:r>
          </a:p>
          <a:p>
            <a:pPr marL="0" indent="0" algn="ctr">
              <a:buNone/>
            </a:pPr>
            <a:r>
              <a:rPr lang="en-GB" sz="2600" u="sng" dirty="0">
                <a:solidFill>
                  <a:srgbClr val="FF0000"/>
                </a:solidFill>
              </a:rPr>
              <a:t>Procedural: </a:t>
            </a:r>
            <a:r>
              <a:rPr lang="en-GB" sz="2600" dirty="0">
                <a:solidFill>
                  <a:srgbClr val="FF0000"/>
                </a:solidFill>
              </a:rPr>
              <a:t>Exploring &amp; performing a ‘safe’ and aesthetic balance in gymnastics</a:t>
            </a:r>
          </a:p>
        </p:txBody>
      </p:sp>
      <p:sp>
        <p:nvSpPr>
          <p:cNvPr id="4" name="Rectangle 3">
            <a:extLst>
              <a:ext uri="{FF2B5EF4-FFF2-40B4-BE49-F238E27FC236}">
                <a16:creationId xmlns:a16="http://schemas.microsoft.com/office/drawing/2014/main" id="{B6BD8893-24FE-4E9E-A3C2-3333259FA5B5}"/>
              </a:ext>
            </a:extLst>
          </p:cNvPr>
          <p:cNvSpPr/>
          <p:nvPr/>
        </p:nvSpPr>
        <p:spPr>
          <a:xfrm>
            <a:off x="8223478" y="1276675"/>
            <a:ext cx="3782458" cy="3724096"/>
          </a:xfrm>
          <a:prstGeom prst="rect">
            <a:avLst/>
          </a:prstGeom>
          <a:ln>
            <a:solidFill>
              <a:srgbClr val="92D050"/>
            </a:solidFill>
          </a:ln>
        </p:spPr>
        <p:txBody>
          <a:bodyPr wrap="square">
            <a:spAutoFit/>
          </a:bodyPr>
          <a:lstStyle/>
          <a:p>
            <a:pPr algn="ctr"/>
            <a:r>
              <a:rPr lang="en-GB" sz="2800" b="1" dirty="0">
                <a:solidFill>
                  <a:srgbClr val="92D050"/>
                </a:solidFill>
              </a:rPr>
              <a:t>Healthy Participation</a:t>
            </a:r>
          </a:p>
          <a:p>
            <a:pPr algn="ctr"/>
            <a:r>
              <a:rPr lang="en-GB" sz="2600" u="sng" dirty="0">
                <a:solidFill>
                  <a:srgbClr val="92D050"/>
                </a:solidFill>
              </a:rPr>
              <a:t>Declarative:</a:t>
            </a:r>
            <a:r>
              <a:rPr lang="en-GB" sz="2600" dirty="0">
                <a:solidFill>
                  <a:srgbClr val="92D050"/>
                </a:solidFill>
              </a:rPr>
              <a:t> Why we warm up and why its important</a:t>
            </a:r>
            <a:endParaRPr lang="en-GB" sz="2600" u="sng" dirty="0">
              <a:solidFill>
                <a:srgbClr val="92D050"/>
              </a:solidFill>
            </a:endParaRPr>
          </a:p>
          <a:p>
            <a:pPr algn="ctr"/>
            <a:r>
              <a:rPr lang="en-GB" sz="2600" u="sng" dirty="0">
                <a:solidFill>
                  <a:srgbClr val="92D050"/>
                </a:solidFill>
              </a:rPr>
              <a:t>Procedural:</a:t>
            </a:r>
            <a:r>
              <a:rPr lang="en-GB" sz="2600" dirty="0">
                <a:solidFill>
                  <a:srgbClr val="92D050"/>
                </a:solidFill>
              </a:rPr>
              <a:t> Taking part in warm ups &amp; understanding how the changes in the body/ sweating/ increased heart rate &amp; breathing</a:t>
            </a:r>
          </a:p>
        </p:txBody>
      </p:sp>
      <p:sp>
        <p:nvSpPr>
          <p:cNvPr id="6" name="TextBox 5">
            <a:extLst>
              <a:ext uri="{FF2B5EF4-FFF2-40B4-BE49-F238E27FC236}">
                <a16:creationId xmlns:a16="http://schemas.microsoft.com/office/drawing/2014/main" id="{7AE694D8-E092-4E11-8E8A-D46885BDE6C3}"/>
              </a:ext>
            </a:extLst>
          </p:cNvPr>
          <p:cNvSpPr txBox="1"/>
          <p:nvPr/>
        </p:nvSpPr>
        <p:spPr>
          <a:xfrm>
            <a:off x="296232" y="285453"/>
            <a:ext cx="1053946" cy="707886"/>
          </a:xfrm>
          <a:prstGeom prst="rect">
            <a:avLst/>
          </a:prstGeom>
          <a:solidFill>
            <a:srgbClr val="FFFF00"/>
          </a:solidFill>
        </p:spPr>
        <p:txBody>
          <a:bodyPr wrap="square" rtlCol="0">
            <a:spAutoFit/>
          </a:bodyPr>
          <a:lstStyle/>
          <a:p>
            <a:pPr algn="ctr"/>
            <a:r>
              <a:rPr lang="en-GB" sz="4000" b="1" dirty="0"/>
              <a:t>KS1</a:t>
            </a:r>
          </a:p>
        </p:txBody>
      </p:sp>
      <p:sp>
        <p:nvSpPr>
          <p:cNvPr id="5" name="Rectangle 4">
            <a:extLst>
              <a:ext uri="{FF2B5EF4-FFF2-40B4-BE49-F238E27FC236}">
                <a16:creationId xmlns:a16="http://schemas.microsoft.com/office/drawing/2014/main" id="{B3DF1DCF-237B-4976-99CD-5BF599098A9D}"/>
              </a:ext>
            </a:extLst>
          </p:cNvPr>
          <p:cNvSpPr/>
          <p:nvPr/>
        </p:nvSpPr>
        <p:spPr>
          <a:xfrm>
            <a:off x="4225027" y="1276675"/>
            <a:ext cx="3782458" cy="3724096"/>
          </a:xfrm>
          <a:prstGeom prst="rect">
            <a:avLst/>
          </a:prstGeom>
          <a:ln>
            <a:solidFill>
              <a:srgbClr val="00B0F0"/>
            </a:solidFill>
          </a:ln>
        </p:spPr>
        <p:txBody>
          <a:bodyPr wrap="square">
            <a:spAutoFit/>
          </a:bodyPr>
          <a:lstStyle/>
          <a:p>
            <a:pPr algn="ctr"/>
            <a:r>
              <a:rPr lang="en-GB" sz="2800" b="1" dirty="0">
                <a:solidFill>
                  <a:srgbClr val="00B0F0"/>
                </a:solidFill>
              </a:rPr>
              <a:t>Rules/Tactics/Strategies</a:t>
            </a:r>
          </a:p>
          <a:p>
            <a:pPr algn="ctr"/>
            <a:r>
              <a:rPr lang="en-GB" sz="2600" u="sng" dirty="0">
                <a:solidFill>
                  <a:srgbClr val="00B0F0"/>
                </a:solidFill>
              </a:rPr>
              <a:t>Declarative: </a:t>
            </a:r>
            <a:r>
              <a:rPr lang="en-GB" sz="2600" dirty="0">
                <a:solidFill>
                  <a:srgbClr val="00B0F0"/>
                </a:solidFill>
              </a:rPr>
              <a:t>Knowing what spatial awareness is and describing how to keep in your own bubble and be safe from others</a:t>
            </a:r>
          </a:p>
          <a:p>
            <a:pPr algn="ctr"/>
            <a:r>
              <a:rPr lang="en-GB" sz="2600" u="sng" dirty="0">
                <a:solidFill>
                  <a:srgbClr val="00B0F0"/>
                </a:solidFill>
              </a:rPr>
              <a:t>Procedural:</a:t>
            </a:r>
            <a:r>
              <a:rPr lang="en-GB" sz="2600" dirty="0">
                <a:solidFill>
                  <a:srgbClr val="00B0F0"/>
                </a:solidFill>
              </a:rPr>
              <a:t> Apply these when taking part in stuck in the mud/mega tag</a:t>
            </a:r>
          </a:p>
        </p:txBody>
      </p:sp>
    </p:spTree>
    <p:extLst>
      <p:ext uri="{BB962C8B-B14F-4D97-AF65-F5344CB8AC3E}">
        <p14:creationId xmlns:p14="http://schemas.microsoft.com/office/powerpoint/2010/main" val="2412009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BF61E-2D6C-4CDB-BED0-91CAF750D28A}"/>
              </a:ext>
            </a:extLst>
          </p:cNvPr>
          <p:cNvSpPr>
            <a:spLocks noGrp="1"/>
          </p:cNvSpPr>
          <p:nvPr>
            <p:ph type="title"/>
          </p:nvPr>
        </p:nvSpPr>
        <p:spPr>
          <a:xfrm>
            <a:off x="1548854" y="67896"/>
            <a:ext cx="9134805" cy="1143000"/>
          </a:xfrm>
        </p:spPr>
        <p:txBody>
          <a:bodyPr>
            <a:normAutofit fontScale="90000"/>
          </a:bodyPr>
          <a:lstStyle/>
          <a:p>
            <a:r>
              <a:rPr lang="en-GB" dirty="0"/>
              <a:t>Examples of these in your PE curriculum</a:t>
            </a:r>
          </a:p>
        </p:txBody>
      </p:sp>
      <p:sp>
        <p:nvSpPr>
          <p:cNvPr id="3" name="Content Placeholder 2">
            <a:extLst>
              <a:ext uri="{FF2B5EF4-FFF2-40B4-BE49-F238E27FC236}">
                <a16:creationId xmlns:a16="http://schemas.microsoft.com/office/drawing/2014/main" id="{803E1881-61FA-4322-B631-2C07A229F53A}"/>
              </a:ext>
            </a:extLst>
          </p:cNvPr>
          <p:cNvSpPr>
            <a:spLocks noGrp="1"/>
          </p:cNvSpPr>
          <p:nvPr>
            <p:ph idx="1"/>
          </p:nvPr>
        </p:nvSpPr>
        <p:spPr>
          <a:xfrm>
            <a:off x="296232" y="1492752"/>
            <a:ext cx="3672292" cy="3485648"/>
          </a:xfrm>
          <a:ln>
            <a:solidFill>
              <a:srgbClr val="FF0000"/>
            </a:solidFill>
          </a:ln>
        </p:spPr>
        <p:txBody>
          <a:bodyPr>
            <a:normAutofit lnSpcReduction="10000"/>
          </a:bodyPr>
          <a:lstStyle/>
          <a:p>
            <a:pPr marL="0" indent="0" algn="ctr">
              <a:buNone/>
            </a:pPr>
            <a:r>
              <a:rPr lang="en-GB" sz="2800" b="1" dirty="0">
                <a:solidFill>
                  <a:srgbClr val="FF0000"/>
                </a:solidFill>
              </a:rPr>
              <a:t>Motor Competence</a:t>
            </a:r>
          </a:p>
          <a:p>
            <a:pPr marL="0" indent="0" algn="ctr">
              <a:buNone/>
            </a:pPr>
            <a:r>
              <a:rPr lang="en-GB" sz="2600" u="sng" dirty="0">
                <a:solidFill>
                  <a:srgbClr val="FF0000"/>
                </a:solidFill>
              </a:rPr>
              <a:t>Declarative: </a:t>
            </a:r>
            <a:r>
              <a:rPr lang="en-GB" sz="2600" dirty="0">
                <a:solidFill>
                  <a:srgbClr val="FF0000"/>
                </a:solidFill>
              </a:rPr>
              <a:t>In a plenary pupils being able to recall how to play a tennis forehand </a:t>
            </a:r>
            <a:r>
              <a:rPr lang="en-GB" sz="2600" u="sng" dirty="0">
                <a:solidFill>
                  <a:srgbClr val="FF0000"/>
                </a:solidFill>
              </a:rPr>
              <a:t>Procedural: </a:t>
            </a:r>
            <a:r>
              <a:rPr lang="en-GB" sz="2600" dirty="0">
                <a:solidFill>
                  <a:srgbClr val="FF0000"/>
                </a:solidFill>
              </a:rPr>
              <a:t>Pupils transferring from a ready position to a forehand ground stoke in tennis</a:t>
            </a:r>
          </a:p>
        </p:txBody>
      </p:sp>
      <p:sp>
        <p:nvSpPr>
          <p:cNvPr id="4" name="Rectangle 3">
            <a:extLst>
              <a:ext uri="{FF2B5EF4-FFF2-40B4-BE49-F238E27FC236}">
                <a16:creationId xmlns:a16="http://schemas.microsoft.com/office/drawing/2014/main" id="{B6BD8893-24FE-4E9E-A3C2-3333259FA5B5}"/>
              </a:ext>
            </a:extLst>
          </p:cNvPr>
          <p:cNvSpPr/>
          <p:nvPr/>
        </p:nvSpPr>
        <p:spPr>
          <a:xfrm>
            <a:off x="8223478" y="1492752"/>
            <a:ext cx="3782458" cy="3323987"/>
          </a:xfrm>
          <a:prstGeom prst="rect">
            <a:avLst/>
          </a:prstGeom>
          <a:ln>
            <a:solidFill>
              <a:srgbClr val="92D050"/>
            </a:solidFill>
          </a:ln>
        </p:spPr>
        <p:txBody>
          <a:bodyPr wrap="square">
            <a:spAutoFit/>
          </a:bodyPr>
          <a:lstStyle/>
          <a:p>
            <a:pPr algn="ctr"/>
            <a:r>
              <a:rPr lang="en-GB" sz="2800" b="1" dirty="0">
                <a:solidFill>
                  <a:srgbClr val="92D050"/>
                </a:solidFill>
              </a:rPr>
              <a:t>Healthy Participation</a:t>
            </a:r>
          </a:p>
          <a:p>
            <a:pPr algn="ctr"/>
            <a:r>
              <a:rPr lang="en-GB" sz="2600" u="sng" dirty="0">
                <a:solidFill>
                  <a:srgbClr val="92D050"/>
                </a:solidFill>
              </a:rPr>
              <a:t>Declarative:</a:t>
            </a:r>
            <a:r>
              <a:rPr lang="en-GB" sz="2600" dirty="0">
                <a:solidFill>
                  <a:srgbClr val="92D050"/>
                </a:solidFill>
              </a:rPr>
              <a:t> Pupils being able to describe some components of fitness and their uses in activity </a:t>
            </a:r>
            <a:r>
              <a:rPr lang="en-GB" sz="2600" u="sng" dirty="0">
                <a:solidFill>
                  <a:srgbClr val="92D050"/>
                </a:solidFill>
              </a:rPr>
              <a:t>Procedural: </a:t>
            </a:r>
            <a:r>
              <a:rPr lang="en-GB" sz="2600" dirty="0">
                <a:solidFill>
                  <a:srgbClr val="92D050"/>
                </a:solidFill>
              </a:rPr>
              <a:t>Taking part in fitness testing correctly and safely</a:t>
            </a:r>
          </a:p>
        </p:txBody>
      </p:sp>
      <p:sp>
        <p:nvSpPr>
          <p:cNvPr id="6" name="TextBox 5">
            <a:extLst>
              <a:ext uri="{FF2B5EF4-FFF2-40B4-BE49-F238E27FC236}">
                <a16:creationId xmlns:a16="http://schemas.microsoft.com/office/drawing/2014/main" id="{7AE694D8-E092-4E11-8E8A-D46885BDE6C3}"/>
              </a:ext>
            </a:extLst>
          </p:cNvPr>
          <p:cNvSpPr txBox="1"/>
          <p:nvPr/>
        </p:nvSpPr>
        <p:spPr>
          <a:xfrm>
            <a:off x="296232" y="285453"/>
            <a:ext cx="1053946" cy="707886"/>
          </a:xfrm>
          <a:prstGeom prst="rect">
            <a:avLst/>
          </a:prstGeom>
          <a:solidFill>
            <a:srgbClr val="FFFF00"/>
          </a:solidFill>
        </p:spPr>
        <p:txBody>
          <a:bodyPr wrap="square" rtlCol="0">
            <a:spAutoFit/>
          </a:bodyPr>
          <a:lstStyle/>
          <a:p>
            <a:pPr algn="ctr"/>
            <a:r>
              <a:rPr lang="en-GB" sz="4000" b="1" dirty="0"/>
              <a:t>KS2</a:t>
            </a:r>
          </a:p>
        </p:txBody>
      </p:sp>
      <p:sp>
        <p:nvSpPr>
          <p:cNvPr id="5" name="Rectangle 4">
            <a:extLst>
              <a:ext uri="{FF2B5EF4-FFF2-40B4-BE49-F238E27FC236}">
                <a16:creationId xmlns:a16="http://schemas.microsoft.com/office/drawing/2014/main" id="{B3DF1DCF-237B-4976-99CD-5BF599098A9D}"/>
              </a:ext>
            </a:extLst>
          </p:cNvPr>
          <p:cNvSpPr/>
          <p:nvPr/>
        </p:nvSpPr>
        <p:spPr>
          <a:xfrm>
            <a:off x="4225027" y="1573582"/>
            <a:ext cx="3782458" cy="3323987"/>
          </a:xfrm>
          <a:prstGeom prst="rect">
            <a:avLst/>
          </a:prstGeom>
          <a:ln>
            <a:solidFill>
              <a:srgbClr val="00B0F0"/>
            </a:solidFill>
          </a:ln>
        </p:spPr>
        <p:txBody>
          <a:bodyPr wrap="square">
            <a:spAutoFit/>
          </a:bodyPr>
          <a:lstStyle/>
          <a:p>
            <a:pPr algn="ctr"/>
            <a:r>
              <a:rPr lang="en-GB" sz="2800" b="1" dirty="0">
                <a:solidFill>
                  <a:srgbClr val="00B0F0"/>
                </a:solidFill>
              </a:rPr>
              <a:t>Rules/Tactics/Strategies</a:t>
            </a:r>
          </a:p>
          <a:p>
            <a:pPr algn="ctr"/>
            <a:r>
              <a:rPr lang="en-GB" sz="2600" u="sng" dirty="0">
                <a:solidFill>
                  <a:srgbClr val="00B0F0"/>
                </a:solidFill>
              </a:rPr>
              <a:t>Declarative: </a:t>
            </a:r>
            <a:r>
              <a:rPr lang="en-GB" sz="2600" dirty="0">
                <a:solidFill>
                  <a:srgbClr val="00B0F0"/>
                </a:solidFill>
              </a:rPr>
              <a:t>Knowing what a good pass looks like </a:t>
            </a:r>
            <a:r>
              <a:rPr lang="en-GB" sz="2600" u="sng" dirty="0">
                <a:solidFill>
                  <a:srgbClr val="00B0F0"/>
                </a:solidFill>
              </a:rPr>
              <a:t>Procedural:</a:t>
            </a:r>
            <a:r>
              <a:rPr lang="en-GB" sz="2600" dirty="0">
                <a:solidFill>
                  <a:srgbClr val="00B0F0"/>
                </a:solidFill>
              </a:rPr>
              <a:t> Demonstrating running forwards but passing backwards in a small sided game </a:t>
            </a:r>
          </a:p>
        </p:txBody>
      </p:sp>
    </p:spTree>
    <p:extLst>
      <p:ext uri="{BB962C8B-B14F-4D97-AF65-F5344CB8AC3E}">
        <p14:creationId xmlns:p14="http://schemas.microsoft.com/office/powerpoint/2010/main" val="155938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E8FE-AEB9-492C-B327-070045D2694B}"/>
              </a:ext>
            </a:extLst>
          </p:cNvPr>
          <p:cNvSpPr>
            <a:spLocks noGrp="1"/>
          </p:cNvSpPr>
          <p:nvPr>
            <p:ph type="title"/>
          </p:nvPr>
        </p:nvSpPr>
        <p:spPr>
          <a:xfrm>
            <a:off x="609600" y="85382"/>
            <a:ext cx="8787788" cy="1143000"/>
          </a:xfrm>
        </p:spPr>
        <p:txBody>
          <a:bodyPr>
            <a:normAutofit fontScale="90000"/>
          </a:bodyPr>
          <a:lstStyle/>
          <a:p>
            <a:r>
              <a:rPr lang="en-GB" dirty="0"/>
              <a:t>How to Embed these into your PE lessons</a:t>
            </a:r>
          </a:p>
        </p:txBody>
      </p:sp>
      <p:sp>
        <p:nvSpPr>
          <p:cNvPr id="3" name="Content Placeholder 2">
            <a:extLst>
              <a:ext uri="{FF2B5EF4-FFF2-40B4-BE49-F238E27FC236}">
                <a16:creationId xmlns:a16="http://schemas.microsoft.com/office/drawing/2014/main" id="{2A22829F-C417-4DE7-A6A5-1CEAC4089C61}"/>
              </a:ext>
            </a:extLst>
          </p:cNvPr>
          <p:cNvSpPr>
            <a:spLocks noGrp="1"/>
          </p:cNvSpPr>
          <p:nvPr>
            <p:ph idx="1"/>
          </p:nvPr>
        </p:nvSpPr>
        <p:spPr>
          <a:xfrm>
            <a:off x="609600" y="1600201"/>
            <a:ext cx="10972800" cy="4029417"/>
          </a:xfrm>
        </p:spPr>
        <p:txBody>
          <a:bodyPr>
            <a:normAutofit/>
          </a:bodyPr>
          <a:lstStyle/>
          <a:p>
            <a:r>
              <a:rPr lang="en-GB" dirty="0"/>
              <a:t>Pupil led warm ups (teach them a routine/warm up leaders)</a:t>
            </a:r>
          </a:p>
          <a:p>
            <a:r>
              <a:rPr lang="en-GB" dirty="0"/>
              <a:t>Peer observations and opportunities to feedback</a:t>
            </a:r>
          </a:p>
          <a:p>
            <a:r>
              <a:rPr lang="en-GB" dirty="0"/>
              <a:t>Mini progress checks through pupil Q&amp;A</a:t>
            </a:r>
          </a:p>
          <a:p>
            <a:r>
              <a:rPr lang="en-GB" dirty="0"/>
              <a:t>Effective use of plenaries</a:t>
            </a:r>
          </a:p>
          <a:p>
            <a:r>
              <a:rPr lang="en-GB" dirty="0"/>
              <a:t>Video evidence for </a:t>
            </a:r>
            <a:r>
              <a:rPr lang="en-GB" b="1" dirty="0"/>
              <a:t>procedural knowledge </a:t>
            </a:r>
            <a:r>
              <a:rPr lang="en-GB" dirty="0"/>
              <a:t>of pupils performing skills to back up assessments.</a:t>
            </a:r>
          </a:p>
          <a:p>
            <a:r>
              <a:rPr lang="en-GB" dirty="0"/>
              <a:t>Using key vocabulary sheets for </a:t>
            </a:r>
            <a:r>
              <a:rPr lang="en-GB" b="1" dirty="0"/>
              <a:t>declarative knowledge</a:t>
            </a:r>
            <a:r>
              <a:rPr lang="en-GB" dirty="0"/>
              <a:t> </a:t>
            </a:r>
          </a:p>
          <a:p>
            <a:endParaRPr lang="en-GB" dirty="0"/>
          </a:p>
        </p:txBody>
      </p:sp>
      <p:pic>
        <p:nvPicPr>
          <p:cNvPr id="4" name="Picture 3">
            <a:extLst>
              <a:ext uri="{FF2B5EF4-FFF2-40B4-BE49-F238E27FC236}">
                <a16:creationId xmlns:a16="http://schemas.microsoft.com/office/drawing/2014/main" id="{0EF6F277-8CA0-4351-85B8-2AC356950CC2}"/>
              </a:ext>
            </a:extLst>
          </p:cNvPr>
          <p:cNvPicPr>
            <a:picLocks noChangeAspect="1"/>
          </p:cNvPicPr>
          <p:nvPr/>
        </p:nvPicPr>
        <p:blipFill>
          <a:blip r:embed="rId3"/>
          <a:stretch>
            <a:fillRect/>
          </a:stretch>
        </p:blipFill>
        <p:spPr>
          <a:xfrm>
            <a:off x="369758" y="992984"/>
            <a:ext cx="11452484" cy="4872032"/>
          </a:xfrm>
          <a:prstGeom prst="rect">
            <a:avLst/>
          </a:prstGeom>
        </p:spPr>
      </p:pic>
    </p:spTree>
    <p:extLst>
      <p:ext uri="{BB962C8B-B14F-4D97-AF65-F5344CB8AC3E}">
        <p14:creationId xmlns:p14="http://schemas.microsoft.com/office/powerpoint/2010/main" val="7074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wipe(down)">
                                      <p:cBhvr>
                                        <p:cTn id="43" dur="580">
                                          <p:stCondLst>
                                            <p:cond delay="0"/>
                                          </p:stCondLst>
                                        </p:cTn>
                                        <p:tgtEl>
                                          <p:spTgt spid="4"/>
                                        </p:tgtEl>
                                      </p:cBhvr>
                                    </p:animEffect>
                                    <p:anim calcmode="lin" valueType="num">
                                      <p:cBhvr>
                                        <p:cTn id="4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49" dur="26">
                                          <p:stCondLst>
                                            <p:cond delay="650"/>
                                          </p:stCondLst>
                                        </p:cTn>
                                        <p:tgtEl>
                                          <p:spTgt spid="4"/>
                                        </p:tgtEl>
                                      </p:cBhvr>
                                      <p:to x="100000" y="60000"/>
                                    </p:animScale>
                                    <p:animScale>
                                      <p:cBhvr>
                                        <p:cTn id="50" dur="166" decel="50000">
                                          <p:stCondLst>
                                            <p:cond delay="676"/>
                                          </p:stCondLst>
                                        </p:cTn>
                                        <p:tgtEl>
                                          <p:spTgt spid="4"/>
                                        </p:tgtEl>
                                      </p:cBhvr>
                                      <p:to x="100000" y="100000"/>
                                    </p:animScale>
                                    <p:animScale>
                                      <p:cBhvr>
                                        <p:cTn id="51" dur="26">
                                          <p:stCondLst>
                                            <p:cond delay="1312"/>
                                          </p:stCondLst>
                                        </p:cTn>
                                        <p:tgtEl>
                                          <p:spTgt spid="4"/>
                                        </p:tgtEl>
                                      </p:cBhvr>
                                      <p:to x="100000" y="80000"/>
                                    </p:animScale>
                                    <p:animScale>
                                      <p:cBhvr>
                                        <p:cTn id="52" dur="166" decel="50000">
                                          <p:stCondLst>
                                            <p:cond delay="1338"/>
                                          </p:stCondLst>
                                        </p:cTn>
                                        <p:tgtEl>
                                          <p:spTgt spid="4"/>
                                        </p:tgtEl>
                                      </p:cBhvr>
                                      <p:to x="100000" y="100000"/>
                                    </p:animScale>
                                    <p:animScale>
                                      <p:cBhvr>
                                        <p:cTn id="53" dur="26">
                                          <p:stCondLst>
                                            <p:cond delay="1642"/>
                                          </p:stCondLst>
                                        </p:cTn>
                                        <p:tgtEl>
                                          <p:spTgt spid="4"/>
                                        </p:tgtEl>
                                      </p:cBhvr>
                                      <p:to x="100000" y="90000"/>
                                    </p:animScale>
                                    <p:animScale>
                                      <p:cBhvr>
                                        <p:cTn id="54" dur="166" decel="50000">
                                          <p:stCondLst>
                                            <p:cond delay="1668"/>
                                          </p:stCondLst>
                                        </p:cTn>
                                        <p:tgtEl>
                                          <p:spTgt spid="4"/>
                                        </p:tgtEl>
                                      </p:cBhvr>
                                      <p:to x="100000" y="100000"/>
                                    </p:animScale>
                                    <p:animScale>
                                      <p:cBhvr>
                                        <p:cTn id="55" dur="26">
                                          <p:stCondLst>
                                            <p:cond delay="1808"/>
                                          </p:stCondLst>
                                        </p:cTn>
                                        <p:tgtEl>
                                          <p:spTgt spid="4"/>
                                        </p:tgtEl>
                                      </p:cBhvr>
                                      <p:to x="100000" y="95000"/>
                                    </p:animScale>
                                    <p:animScale>
                                      <p:cBhvr>
                                        <p:cTn id="5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0F082-8C2A-469C-AE2F-97A8F3200DEA}"/>
              </a:ext>
            </a:extLst>
          </p:cNvPr>
          <p:cNvSpPr>
            <a:spLocks noGrp="1"/>
          </p:cNvSpPr>
          <p:nvPr>
            <p:ph type="title"/>
          </p:nvPr>
        </p:nvSpPr>
        <p:spPr>
          <a:xfrm>
            <a:off x="4121712" y="2286000"/>
            <a:ext cx="3948576" cy="1143000"/>
          </a:xfrm>
        </p:spPr>
        <p:txBody>
          <a:bodyPr>
            <a:normAutofit fontScale="90000"/>
          </a:bodyPr>
          <a:lstStyle/>
          <a:p>
            <a:r>
              <a:rPr lang="en-GB" dirty="0"/>
              <a:t>Breakout Rooms…</a:t>
            </a:r>
          </a:p>
        </p:txBody>
      </p:sp>
    </p:spTree>
    <p:extLst>
      <p:ext uri="{BB962C8B-B14F-4D97-AF65-F5344CB8AC3E}">
        <p14:creationId xmlns:p14="http://schemas.microsoft.com/office/powerpoint/2010/main" val="156880265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28441</TotalTime>
  <Words>1023</Words>
  <Application>Microsoft Office PowerPoint</Application>
  <PresentationFormat>Widescreen</PresentationFormat>
  <Paragraphs>151</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1_Office Theme</vt:lpstr>
      <vt:lpstr>The Pillars of Progression within  Physical Education</vt:lpstr>
      <vt:lpstr>What are the 3 Pillars?</vt:lpstr>
      <vt:lpstr>Knowledge within PE</vt:lpstr>
      <vt:lpstr>Examples of these in your PE curriculum</vt:lpstr>
      <vt:lpstr>Examples of these in your PE curriculum</vt:lpstr>
      <vt:lpstr>How to Embed these into your PE lessons</vt:lpstr>
      <vt:lpstr>Breakout Rooms…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Brain Breaks..</dc:title>
  <dc:creator>Matthew Whitfield</dc:creator>
  <cp:lastModifiedBy> </cp:lastModifiedBy>
  <cp:revision>84</cp:revision>
  <dcterms:created xsi:type="dcterms:W3CDTF">2022-03-05T20:29:39Z</dcterms:created>
  <dcterms:modified xsi:type="dcterms:W3CDTF">2022-11-14T18:01:46Z</dcterms:modified>
</cp:coreProperties>
</file>