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56" r:id="rId2"/>
    <p:sldId id="257" r:id="rId3"/>
    <p:sldId id="258" r:id="rId4"/>
    <p:sldId id="285" r:id="rId5"/>
    <p:sldId id="289" r:id="rId6"/>
    <p:sldId id="286" r:id="rId7"/>
    <p:sldId id="287" r:id="rId8"/>
    <p:sldId id="288" r:id="rId9"/>
  </p:sldIdLst>
  <p:sldSz cx="12192000" cy="6858000"/>
  <p:notesSz cx="6858000" cy="9144000"/>
  <p:embeddedFontLst>
    <p:embeddedFont>
      <p:font typeface="Calibri" panose="020F0502020204030204" pitchFamily="34" charset="0"/>
      <p:regular r:id="rId11"/>
      <p:bold r:id="rId12"/>
      <p:italic r:id="rId13"/>
      <p:boldItalic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8" roundtripDataSignature="AMtx7misjWLL3dUCOAjdWgvKm9+ba44ki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olyn Evans"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B0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0B3163-C41D-4E6E-83AA-787C99D43524}">
  <a:tblStyle styleId="{D00B3163-C41D-4E6E-83AA-787C99D4352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02" autoAdjust="0"/>
    <p:restoredTop sz="69200" autoAdjust="0"/>
  </p:normalViewPr>
  <p:slideViewPr>
    <p:cSldViewPr snapToGrid="0">
      <p:cViewPr varScale="1">
        <p:scale>
          <a:sx n="55" d="100"/>
          <a:sy n="55" d="100"/>
        </p:scale>
        <p:origin x="1136" y="28"/>
      </p:cViewPr>
      <p:guideLst/>
    </p:cSldViewPr>
  </p:slideViewPr>
  <p:notesTextViewPr>
    <p:cViewPr>
      <p:scale>
        <a:sx n="75" d="100"/>
        <a:sy n="75"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39" Type="http://schemas.openxmlformats.org/officeDocument/2006/relationships/commentAuthors" Target="commentAuthors.xml"/><Relationship Id="rId3" Type="http://schemas.openxmlformats.org/officeDocument/2006/relationships/slide" Target="slides/slide2.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2.fntdata"/><Relationship Id="rId38" Type="http://customschemas.google.com/relationships/presentationmetadata" Target="metadata"/><Relationship Id="rId2" Type="http://schemas.openxmlformats.org/officeDocument/2006/relationships/slide" Target="slides/slide1.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40"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 name="Google Shape;7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Welcome to the SGM Presentation</a:t>
            </a:r>
          </a:p>
          <a:p>
            <a:pPr marL="0" lvl="0" indent="0" algn="l" rtl="0">
              <a:lnSpc>
                <a:spcPct val="100000"/>
              </a:lnSpc>
              <a:spcBef>
                <a:spcPts val="0"/>
              </a:spcBef>
              <a:spcAft>
                <a:spcPts val="0"/>
              </a:spcAft>
              <a:buSzPts val="1400"/>
              <a:buNone/>
            </a:pPr>
            <a:endParaRPr lang="en-GB" dirty="0"/>
          </a:p>
          <a:p>
            <a:pPr marL="0" lvl="0" indent="0" algn="l" rtl="0">
              <a:lnSpc>
                <a:spcPct val="100000"/>
              </a:lnSpc>
              <a:spcBef>
                <a:spcPts val="0"/>
              </a:spcBef>
              <a:spcAft>
                <a:spcPts val="0"/>
              </a:spcAft>
              <a:buSzPts val="1400"/>
              <a:buNone/>
            </a:pPr>
            <a:r>
              <a:rPr lang="en-GB" dirty="0"/>
              <a:t>In the next half hour or so I’ll be giving you a </a:t>
            </a:r>
            <a:r>
              <a:rPr lang="en-GB" dirty="0" err="1"/>
              <a:t>whistlesstop</a:t>
            </a:r>
            <a:r>
              <a:rPr lang="en-GB" dirty="0"/>
              <a:t> tour of what the SGM is, the changes from last to this year and a bit of depth on one of the outcomes so you can understand this in greater detail.</a:t>
            </a:r>
            <a:endParaRPr dirty="0"/>
          </a:p>
        </p:txBody>
      </p:sp>
      <p:sp>
        <p:nvSpPr>
          <p:cNvPr id="77" name="Google Shape;7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Google Shape;8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GB" sz="1200" b="1" i="0" u="sng" strike="noStrike" cap="none" dirty="0">
                <a:solidFill>
                  <a:schemeClr val="dk1"/>
                </a:solidFill>
                <a:effectLst/>
                <a:latin typeface="Calibri"/>
                <a:ea typeface="Calibri"/>
                <a:cs typeface="Calibri"/>
                <a:sym typeface="Calibri"/>
              </a:rPr>
              <a:t>What is the school games mark </a:t>
            </a:r>
          </a:p>
          <a:p>
            <a:endParaRPr lang="en-GB" sz="1200" b="0" i="0" u="none" strike="noStrike" cap="none" dirty="0">
              <a:solidFill>
                <a:schemeClr val="dk1"/>
              </a:solidFill>
              <a:effectLst/>
              <a:latin typeface="Calibri"/>
              <a:ea typeface="Calibri"/>
              <a:cs typeface="Calibri"/>
              <a:sym typeface="Calibri"/>
            </a:endParaRPr>
          </a:p>
          <a:p>
            <a:r>
              <a:rPr lang="en-GB" sz="1200" b="0" i="0" u="none" strike="noStrike" cap="none" dirty="0">
                <a:solidFill>
                  <a:schemeClr val="dk1"/>
                </a:solidFill>
                <a:effectLst/>
                <a:latin typeface="Calibri"/>
                <a:ea typeface="Calibri"/>
                <a:cs typeface="Calibri"/>
                <a:sym typeface="Calibri"/>
              </a:rPr>
              <a:t>The School Games Mark is an awards scheme designed to reward schools for their commitment to the development of competition across their school and into the community. </a:t>
            </a:r>
          </a:p>
          <a:p>
            <a:endParaRPr lang="en-GB" sz="1200" b="0" i="0" u="none" strike="noStrike" cap="none" dirty="0">
              <a:solidFill>
                <a:schemeClr val="dk1"/>
              </a:solidFill>
              <a:effectLst/>
              <a:latin typeface="Calibri"/>
              <a:ea typeface="Calibri"/>
              <a:cs typeface="Calibri"/>
              <a:sym typeface="Calibri"/>
            </a:endParaRPr>
          </a:p>
          <a:p>
            <a:r>
              <a:rPr lang="en-GB" sz="1200" b="0" i="0" u="none" strike="noStrike" cap="none" dirty="0">
                <a:solidFill>
                  <a:schemeClr val="dk1"/>
                </a:solidFill>
                <a:effectLst/>
                <a:latin typeface="Calibri"/>
                <a:ea typeface="Calibri"/>
                <a:cs typeface="Calibri"/>
                <a:sym typeface="Calibri"/>
              </a:rPr>
              <a:t>Participating in this process allows schools to evaluate their PE provision and assists them in developing an action plan for future progress.</a:t>
            </a:r>
          </a:p>
          <a:p>
            <a:endParaRPr lang="en-GB" dirty="0"/>
          </a:p>
          <a:p>
            <a:r>
              <a:rPr lang="en-GB" b="1" u="sng" dirty="0"/>
              <a:t>Why do we do the school games mark? </a:t>
            </a:r>
          </a:p>
          <a:p>
            <a:endParaRPr lang="en-GB"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We want to help schools by rewarding and recognising engagement (provision and uptake) in the School Games against a national benchmark and to celebrate keeping young people active.</a:t>
            </a:r>
          </a:p>
          <a:p>
            <a:endParaRPr lang="en-GB" dirty="0"/>
          </a:p>
        </p:txBody>
      </p:sp>
      <p:sp>
        <p:nvSpPr>
          <p:cNvPr id="84" name="Google Shape;8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sz="1200" b="1" i="0" dirty="0">
                <a:solidFill>
                  <a:schemeClr val="dk1"/>
                </a:solidFill>
                <a:latin typeface="Calibri"/>
                <a:ea typeface="Calibri"/>
                <a:cs typeface="Calibri"/>
                <a:sym typeface="Calibri"/>
              </a:rPr>
              <a:t>There are 4 award levels – Bronze, Silver, Gold and Platinum</a:t>
            </a:r>
          </a:p>
          <a:p>
            <a:pPr marL="0" lvl="0" indent="0" algn="l" rtl="0">
              <a:lnSpc>
                <a:spcPct val="100000"/>
              </a:lnSpc>
              <a:spcBef>
                <a:spcPts val="0"/>
              </a:spcBef>
              <a:spcAft>
                <a:spcPts val="0"/>
              </a:spcAft>
              <a:buSzPts val="1400"/>
              <a:buNone/>
            </a:pPr>
            <a:endParaRPr lang="en-GB" sz="1200" b="0" i="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GB" sz="1200" b="0" i="0" dirty="0">
                <a:solidFill>
                  <a:schemeClr val="dk1"/>
                </a:solidFill>
                <a:latin typeface="Calibri"/>
                <a:ea typeface="Calibri"/>
                <a:cs typeface="Calibri"/>
                <a:sym typeface="Calibri"/>
              </a:rPr>
              <a:t>To achieve the levels you have to meet the 5 necessary </a:t>
            </a:r>
            <a:r>
              <a:rPr lang="en-GB" sz="1200" b="1" i="0" dirty="0">
                <a:solidFill>
                  <a:schemeClr val="dk1"/>
                </a:solidFill>
                <a:latin typeface="Calibri"/>
                <a:ea typeface="Calibri"/>
                <a:cs typeface="Calibri"/>
                <a:sym typeface="Calibri"/>
              </a:rPr>
              <a:t>OUTCOMES</a:t>
            </a:r>
            <a:r>
              <a:rPr lang="en-GB" sz="1200" b="0" i="0" dirty="0">
                <a:solidFill>
                  <a:schemeClr val="dk1"/>
                </a:solidFill>
                <a:latin typeface="Calibri"/>
                <a:ea typeface="Calibri"/>
                <a:cs typeface="Calibri"/>
                <a:sym typeface="Calibri"/>
              </a:rPr>
              <a:t>. Each level has varying degrees as to how you meet them, but to give you a small idea of what these outcomes are about: </a:t>
            </a:r>
          </a:p>
          <a:p>
            <a:pPr marL="0" lvl="0" indent="0" algn="l" rtl="0">
              <a:lnSpc>
                <a:spcPct val="100000"/>
              </a:lnSpc>
              <a:spcBef>
                <a:spcPts val="0"/>
              </a:spcBef>
              <a:spcAft>
                <a:spcPts val="0"/>
              </a:spcAft>
              <a:buSzPts val="1400"/>
              <a:buNone/>
            </a:pPr>
            <a:endParaRPr lang="en-GB" sz="1200" b="0" i="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GB" sz="1200" b="0" i="0" dirty="0">
                <a:solidFill>
                  <a:schemeClr val="dk1"/>
                </a:solidFill>
                <a:latin typeface="Calibri"/>
                <a:ea typeface="Calibri"/>
                <a:cs typeface="Calibri"/>
                <a:sym typeface="Calibri"/>
              </a:rPr>
              <a:t>Outcome 1 is all about the wider national agenda of 60 active minutes for every child. The aim is to </a:t>
            </a:r>
            <a:r>
              <a:rPr lang="en-GB" dirty="0"/>
              <a:t>prioritise the delivery of 60 active minutes for every child to support improvements in their physical literacy, social, emotional and physical wellbeing. </a:t>
            </a:r>
            <a:endParaRPr lang="en-GB" sz="1200" b="0" i="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sz="1200" b="0" i="0"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Arial"/>
              <a:buNone/>
            </a:pPr>
            <a:r>
              <a:rPr lang="en-GB" sz="1200" b="0" i="0" dirty="0">
                <a:solidFill>
                  <a:schemeClr val="dk1"/>
                </a:solidFill>
                <a:latin typeface="Calibri"/>
                <a:ea typeface="Calibri"/>
                <a:cs typeface="Calibri"/>
                <a:sym typeface="Calibri"/>
              </a:rPr>
              <a:t>Outcome 2 is about creating positive experiences in competition, and having clear competitive intent for the right children. This includes</a:t>
            </a:r>
            <a:r>
              <a:rPr lang="en-GB" dirty="0"/>
              <a:t> demonstrating how you are targeting young people who need the intervention most and using school intelligence and data to improve children’s physical literacy, social, emotional, and physical wellbeing.</a:t>
            </a:r>
          </a:p>
          <a:p>
            <a:pPr marL="0" lvl="0" indent="0" algn="l" rtl="0">
              <a:lnSpc>
                <a:spcPct val="100000"/>
              </a:lnSpc>
              <a:spcBef>
                <a:spcPts val="0"/>
              </a:spcBef>
              <a:spcAft>
                <a:spcPts val="0"/>
              </a:spcAft>
              <a:buClr>
                <a:schemeClr val="dk1"/>
              </a:buClr>
              <a:buSzPts val="1200"/>
              <a:buFont typeface="Arial"/>
              <a:buNone/>
            </a:pPr>
            <a:endParaRPr sz="1200" b="0" i="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GB" sz="1200" b="0" i="0" dirty="0">
                <a:solidFill>
                  <a:schemeClr val="dk1"/>
                </a:solidFill>
                <a:latin typeface="Calibri"/>
                <a:ea typeface="Calibri"/>
                <a:cs typeface="Calibri"/>
                <a:sym typeface="Calibri"/>
              </a:rPr>
              <a:t>Outcome 3 is about having a clear focus on transition points. This is more for secondary schools but can also be used as a means of identifying young people at points in their school life such as year 2-year 3 and year 6. </a:t>
            </a:r>
          </a:p>
          <a:p>
            <a:pPr marL="0" lvl="0" indent="0" algn="l" rtl="0">
              <a:lnSpc>
                <a:spcPct val="100000"/>
              </a:lnSpc>
              <a:spcBef>
                <a:spcPts val="0"/>
              </a:spcBef>
              <a:spcAft>
                <a:spcPts val="0"/>
              </a:spcAft>
              <a:buSzPts val="1400"/>
              <a:buNone/>
            </a:pPr>
            <a:endParaRPr sz="1200" b="0" i="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GB" sz="1200" b="0" i="0" dirty="0">
                <a:solidFill>
                  <a:schemeClr val="dk1"/>
                </a:solidFill>
                <a:latin typeface="Calibri"/>
                <a:ea typeface="Calibri"/>
                <a:cs typeface="Calibri"/>
                <a:sym typeface="Calibri"/>
              </a:rPr>
              <a:t>Outcome 4 is all about character development of young people, mainly through leadership. </a:t>
            </a:r>
            <a:endParaRPr dirty="0"/>
          </a:p>
          <a:p>
            <a:pPr marL="0" lvl="0" indent="0" algn="l" rtl="0">
              <a:lnSpc>
                <a:spcPct val="100000"/>
              </a:lnSpc>
              <a:spcBef>
                <a:spcPts val="0"/>
              </a:spcBef>
              <a:spcAft>
                <a:spcPts val="0"/>
              </a:spcAft>
              <a:buSzPts val="1400"/>
              <a:buNone/>
            </a:pPr>
            <a:endParaRPr sz="1200" b="0" i="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GB" sz="1200" b="0" i="0" dirty="0">
                <a:solidFill>
                  <a:schemeClr val="dk1"/>
                </a:solidFill>
                <a:latin typeface="Calibri"/>
                <a:ea typeface="Calibri"/>
                <a:cs typeface="Calibri"/>
                <a:sym typeface="Calibri"/>
              </a:rPr>
              <a:t>Outcome 5 Engaging and educating your community – parents, local clubs, governors about the above 4 outcomes. </a:t>
            </a:r>
            <a:endParaRPr sz="1200" b="0" i="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dirty="0"/>
          </a:p>
        </p:txBody>
      </p:sp>
      <p:sp>
        <p:nvSpPr>
          <p:cNvPr id="92" name="Google Shape;9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Google Shape;8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GB" u="none" dirty="0">
                <a:solidFill>
                  <a:schemeClr val="tx1"/>
                </a:solidFill>
              </a:rPr>
              <a:t>For those that have applied for the school games mark last academic year, there are only some small differences.  Where appropriate, I have shared the direct link to the guides. </a:t>
            </a:r>
          </a:p>
          <a:p>
            <a:endParaRPr lang="en-GB" u="none" dirty="0">
              <a:solidFill>
                <a:schemeClr val="tx1"/>
              </a:solidFill>
            </a:endParaRPr>
          </a:p>
          <a:p>
            <a:pPr marL="919287" lvl="1" indent="-457200">
              <a:lnSpc>
                <a:spcPct val="80000"/>
              </a:lnSpc>
              <a:spcBef>
                <a:spcPts val="560"/>
              </a:spcBef>
              <a:buSzPts val="2723"/>
            </a:pPr>
            <a:r>
              <a:rPr lang="en-GB" sz="2723" u="none" dirty="0">
                <a:solidFill>
                  <a:schemeClr val="tx1"/>
                </a:solidFill>
              </a:rPr>
              <a:t>The language used for the criteria is slightly different in the way it has been phrased. Previously, questions were asked in the form of a statement, whereas now schools are directly being asked if they do or don’t do whatever the criteria is asking of you. </a:t>
            </a:r>
          </a:p>
          <a:p>
            <a:pPr marL="919287" lvl="1" indent="-457200">
              <a:lnSpc>
                <a:spcPct val="80000"/>
              </a:lnSpc>
              <a:spcBef>
                <a:spcPts val="560"/>
              </a:spcBef>
              <a:buSzPts val="2723"/>
            </a:pPr>
            <a:endParaRPr lang="en-GB" sz="2723" u="none" dirty="0">
              <a:solidFill>
                <a:schemeClr val="tx1"/>
              </a:solidFill>
            </a:endParaRPr>
          </a:p>
          <a:p>
            <a:pPr marL="919287" lvl="1" indent="-457200">
              <a:lnSpc>
                <a:spcPct val="80000"/>
              </a:lnSpc>
              <a:spcBef>
                <a:spcPts val="560"/>
              </a:spcBef>
              <a:buSzPts val="2723"/>
            </a:pPr>
            <a:r>
              <a:rPr lang="en-GB" sz="2723" u="none" dirty="0">
                <a:solidFill>
                  <a:schemeClr val="tx1"/>
                </a:solidFill>
              </a:rPr>
              <a:t>The Inclusive Health Check is back as a compulsory activity. This is a quick and reflective questionnaire that helps you to consider how inclusive your provision is and set some targets for the future. </a:t>
            </a:r>
            <a:br>
              <a:rPr lang="en-GB" sz="2723" u="none" dirty="0">
                <a:solidFill>
                  <a:schemeClr val="tx1"/>
                </a:solidFill>
              </a:rPr>
            </a:br>
            <a:r>
              <a:rPr lang="en-GB" sz="2723" u="none" dirty="0">
                <a:solidFill>
                  <a:schemeClr val="tx1"/>
                </a:solidFill>
              </a:rPr>
              <a:t>Link for the guide - https://media.yourschoolgames.com/documents/School_Inclusive_Health_Check_flyer.pdf</a:t>
            </a:r>
          </a:p>
          <a:p>
            <a:pPr marL="919287" lvl="1" indent="-457200">
              <a:lnSpc>
                <a:spcPct val="80000"/>
              </a:lnSpc>
              <a:spcBef>
                <a:spcPts val="560"/>
              </a:spcBef>
              <a:buSzPts val="2723"/>
            </a:pPr>
            <a:endParaRPr lang="en-GB" sz="2723" u="none" dirty="0">
              <a:solidFill>
                <a:schemeClr val="tx1"/>
              </a:solidFill>
            </a:endParaRPr>
          </a:p>
          <a:p>
            <a:pPr marL="919287" lvl="1" indent="-457200">
              <a:lnSpc>
                <a:spcPct val="80000"/>
              </a:lnSpc>
              <a:spcBef>
                <a:spcPts val="560"/>
              </a:spcBef>
              <a:buSzPts val="2723"/>
            </a:pPr>
            <a:r>
              <a:rPr lang="en-GB" sz="2723" u="none" dirty="0">
                <a:solidFill>
                  <a:schemeClr val="tx1"/>
                </a:solidFill>
              </a:rPr>
              <a:t>The Active School Planner is a tool to help identify inactive children. It is a compulsory part of the application process, so I would do this as early as possible. You can use it for as many children as you feel It is appropriate for (</a:t>
            </a:r>
            <a:r>
              <a:rPr lang="en-GB" sz="2723" u="none" dirty="0" err="1">
                <a:solidFill>
                  <a:schemeClr val="tx1"/>
                </a:solidFill>
              </a:rPr>
              <a:t>eg</a:t>
            </a:r>
            <a:r>
              <a:rPr lang="en-GB" sz="2723" u="none" dirty="0">
                <a:solidFill>
                  <a:schemeClr val="tx1"/>
                </a:solidFill>
              </a:rPr>
              <a:t> 1 class, 1 year group, whole school). </a:t>
            </a:r>
            <a:br>
              <a:rPr lang="en-GB" sz="2723" u="none" dirty="0">
                <a:solidFill>
                  <a:schemeClr val="tx1"/>
                </a:solidFill>
              </a:rPr>
            </a:br>
            <a:r>
              <a:rPr lang="en-GB" sz="2723" u="none" dirty="0">
                <a:solidFill>
                  <a:schemeClr val="tx1"/>
                </a:solidFill>
              </a:rPr>
              <a:t>Link - https://activeschoolplanner.org/</a:t>
            </a:r>
          </a:p>
          <a:p>
            <a:pPr marL="919287" lvl="1" indent="-457200">
              <a:lnSpc>
                <a:spcPct val="80000"/>
              </a:lnSpc>
              <a:spcBef>
                <a:spcPts val="560"/>
              </a:spcBef>
              <a:buSzPts val="2723"/>
            </a:pPr>
            <a:br>
              <a:rPr lang="en-GB" sz="2723" u="none" dirty="0">
                <a:solidFill>
                  <a:schemeClr val="tx1"/>
                </a:solidFill>
              </a:rPr>
            </a:br>
            <a:endParaRPr lang="en-GB" sz="2723" u="none" dirty="0">
              <a:solidFill>
                <a:schemeClr val="tx1"/>
              </a:solidFill>
            </a:endParaRPr>
          </a:p>
          <a:p>
            <a:pPr marL="919287" lvl="1" indent="-457200">
              <a:lnSpc>
                <a:spcPct val="80000"/>
              </a:lnSpc>
              <a:spcBef>
                <a:spcPts val="560"/>
              </a:spcBef>
              <a:buSzPts val="2723"/>
            </a:pPr>
            <a:r>
              <a:rPr lang="en-GB" sz="2723" u="none" dirty="0">
                <a:solidFill>
                  <a:schemeClr val="tx1"/>
                </a:solidFill>
              </a:rPr>
              <a:t>The application guide is very thorough and shares all the question you will be asked, as well as examples of what you can do to achieve this, so it is worth looking at and using as a planning tool to achieve the level you wish! </a:t>
            </a:r>
            <a:br>
              <a:rPr lang="en-GB" sz="2723" u="none" dirty="0">
                <a:solidFill>
                  <a:schemeClr val="tx1"/>
                </a:solidFill>
              </a:rPr>
            </a:br>
            <a:r>
              <a:rPr lang="en-GB" sz="2723" u="none" dirty="0">
                <a:solidFill>
                  <a:schemeClr val="tx1"/>
                </a:solidFill>
              </a:rPr>
              <a:t>Link -  https://media.yourschoolgames.com/documents/SG_Mark_2022-23_Criteria_Final.pdf</a:t>
            </a:r>
          </a:p>
          <a:p>
            <a:endParaRPr lang="en-GB" dirty="0"/>
          </a:p>
          <a:p>
            <a:endParaRPr lang="en-GB" dirty="0"/>
          </a:p>
        </p:txBody>
      </p:sp>
      <p:sp>
        <p:nvSpPr>
          <p:cNvPr id="84" name="Google Shape;8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a:p>
        </p:txBody>
      </p:sp>
    </p:spTree>
    <p:extLst>
      <p:ext uri="{BB962C8B-B14F-4D97-AF65-F5344CB8AC3E}">
        <p14:creationId xmlns:p14="http://schemas.microsoft.com/office/powerpoint/2010/main" val="3984890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9287" lvl="1" indent="-457200">
              <a:lnSpc>
                <a:spcPct val="80000"/>
              </a:lnSpc>
              <a:spcBef>
                <a:spcPts val="560"/>
              </a:spcBef>
              <a:buSzPts val="2723"/>
            </a:pPr>
            <a:endParaRPr lang="en-GB" sz="2723" u="none" dirty="0">
              <a:solidFill>
                <a:schemeClr val="tx1"/>
              </a:solidFill>
            </a:endParaRPr>
          </a:p>
          <a:p>
            <a:pPr marL="919287" lvl="1" indent="-457200">
              <a:lnSpc>
                <a:spcPct val="80000"/>
              </a:lnSpc>
              <a:spcBef>
                <a:spcPts val="560"/>
              </a:spcBef>
              <a:buSzPts val="2723"/>
            </a:pPr>
            <a:r>
              <a:rPr lang="en-GB" sz="2723" u="none" dirty="0">
                <a:solidFill>
                  <a:schemeClr val="tx1"/>
                </a:solidFill>
              </a:rPr>
              <a:t>The application will now ask if you as a school are aware of the term physical literacy and understand what it means. </a:t>
            </a:r>
          </a:p>
          <a:p>
            <a:pPr marL="919287" lvl="1" indent="-457200">
              <a:lnSpc>
                <a:spcPct val="80000"/>
              </a:lnSpc>
              <a:spcBef>
                <a:spcPts val="560"/>
              </a:spcBef>
              <a:buSzPts val="2723"/>
            </a:pPr>
            <a:br>
              <a:rPr lang="en-GB" sz="2723" u="none" dirty="0">
                <a:solidFill>
                  <a:schemeClr val="tx1"/>
                </a:solidFill>
              </a:rPr>
            </a:br>
            <a:r>
              <a:rPr lang="en-GB" sz="2723" u="none" dirty="0">
                <a:solidFill>
                  <a:schemeClr val="tx1"/>
                </a:solidFill>
              </a:rPr>
              <a:t>Definition - </a:t>
            </a:r>
            <a:r>
              <a:rPr lang="en-GB" sz="2800" dirty="0"/>
              <a:t>Physical literacy is the </a:t>
            </a:r>
            <a:r>
              <a:rPr lang="en-GB" sz="2800" b="1" u="sng" dirty="0"/>
              <a:t>motivation</a:t>
            </a:r>
            <a:r>
              <a:rPr lang="en-GB" sz="2800" dirty="0"/>
              <a:t>, </a:t>
            </a:r>
            <a:r>
              <a:rPr lang="en-GB" sz="2800" b="1" u="sng" dirty="0"/>
              <a:t>confidence</a:t>
            </a:r>
            <a:r>
              <a:rPr lang="en-GB" sz="2800" dirty="0"/>
              <a:t>, </a:t>
            </a:r>
            <a:r>
              <a:rPr lang="en-GB" sz="2800" b="1" u="sng" dirty="0"/>
              <a:t>physical competence</a:t>
            </a:r>
            <a:r>
              <a:rPr lang="en-GB" sz="2800" dirty="0"/>
              <a:t>, </a:t>
            </a:r>
            <a:r>
              <a:rPr lang="en-GB" sz="2800" b="1" u="sng" dirty="0"/>
              <a:t>knowledge and understanding </a:t>
            </a:r>
            <a:r>
              <a:rPr lang="en-GB" sz="2800" dirty="0"/>
              <a:t>of individuals and how this influences the way they value and take responsibility for engaging in physical activities for life. Physical literacy provides clear direction for nurturing a lifelong engagement in physical activity that can positively contribute to one’s overall quality of life.</a:t>
            </a:r>
          </a:p>
          <a:p>
            <a:pPr marL="919287" lvl="1" indent="-457200">
              <a:lnSpc>
                <a:spcPct val="80000"/>
              </a:lnSpc>
              <a:spcBef>
                <a:spcPts val="560"/>
              </a:spcBef>
              <a:buSzPts val="2723"/>
            </a:pPr>
            <a:endParaRPr lang="en-GB" sz="2800" u="none" dirty="0">
              <a:solidFill>
                <a:schemeClr val="tx1"/>
              </a:solidFill>
            </a:endParaRPr>
          </a:p>
          <a:p>
            <a:pPr marL="919287" lvl="1" indent="-457200">
              <a:lnSpc>
                <a:spcPct val="80000"/>
              </a:lnSpc>
              <a:spcBef>
                <a:spcPts val="560"/>
              </a:spcBef>
              <a:buSzPts val="2723"/>
            </a:pPr>
            <a:r>
              <a:rPr lang="en-GB" sz="2800" u="none" dirty="0">
                <a:solidFill>
                  <a:schemeClr val="tx1"/>
                </a:solidFill>
              </a:rPr>
              <a:t>Whilst on the SGM criteria it is a y/n question, we felt it important to highlight this as it underpins absolutely everything that we do. </a:t>
            </a:r>
            <a:endParaRPr lang="en-GB" sz="2723" u="none" dirty="0">
              <a:solidFill>
                <a:schemeClr val="tx1"/>
              </a:solidFill>
            </a:endParaRP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smtClean="0">
                <a:solidFill>
                  <a:schemeClr val="dk1"/>
                </a:solidFill>
                <a:latin typeface="Calibri"/>
                <a:ea typeface="Calibri"/>
                <a:cs typeface="Calibri"/>
                <a:sym typeface="Calibri"/>
              </a:rPr>
              <a:t>5</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038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Google Shape;8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 We’re going to do a deep dive into outcome two of the SGM Criteria.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200"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dirty="0"/>
              <a:t>The outcome is defined as :Creating positive experiences by ensuring physical activity and competition provision is designed to reflect the motivation, competence and confidence of your young people and has a clear intent.</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200"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dirty="0"/>
              <a:t>Sports competitions can provide both positive and negative outcomes. I’m sure you all will remember great experiences, but you get others that remember hating things like cross country or being forced to participate. It is important to establish a life long enjoyment and engagement in physical activity.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200"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dirty="0"/>
              <a:t>Evidence shows that young people self report that the best thing about taking part in sport and physical activity is fun. Further research suggests that trying hard, positive team dynamics and positive coaching were what make that participation fun.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200" b="1" u="sng"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200" b="1" u="sng"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dirty="0"/>
              <a:t>We’re going to go into breakout rooms and are going to discuss each of these points in detail and then feed back to the group. Really try to think outside the box and reflect on how these questions relate to the pupils in your schools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200" b="1" u="sng"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1" u="sng" dirty="0"/>
              <a:t>Break out room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200"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dirty="0"/>
              <a:t>As I read these, please ensure you all check the chat function as you will be put into groups, and so you know which question each of your rooms relate to.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200" dirty="0"/>
          </a:p>
          <a:p>
            <a:pPr marL="342900" lvl="0" indent="-139700">
              <a:lnSpc>
                <a:spcPct val="80000"/>
              </a:lnSpc>
              <a:spcBef>
                <a:spcPts val="640"/>
              </a:spcBef>
              <a:buSzPts val="1520"/>
              <a:buNone/>
            </a:pPr>
            <a:r>
              <a:rPr lang="en-GB" sz="1200" dirty="0"/>
              <a:t>Clare King will take Group 1 – What do Positive Experiences of competition look like for your pupils? </a:t>
            </a:r>
          </a:p>
          <a:p>
            <a:pPr marL="342900" lvl="0" indent="-139700">
              <a:lnSpc>
                <a:spcPct val="80000"/>
              </a:lnSpc>
              <a:spcBef>
                <a:spcPts val="640"/>
              </a:spcBef>
              <a:buSzPts val="1520"/>
              <a:buNone/>
            </a:pPr>
            <a:endParaRPr lang="en-GB" sz="1200" dirty="0"/>
          </a:p>
          <a:p>
            <a:pPr marL="203200" indent="0">
              <a:lnSpc>
                <a:spcPct val="80000"/>
              </a:lnSpc>
              <a:spcBef>
                <a:spcPts val="640"/>
              </a:spcBef>
              <a:buSzPts val="1520"/>
              <a:buNone/>
            </a:pPr>
            <a:r>
              <a:rPr lang="en-GB" sz="1200" dirty="0"/>
              <a:t>Peter Whitfield will take Group 2 – How do you ensure the right children are competing in the right competitions? Think about the Tiers of competition and how you select the right pupils</a:t>
            </a:r>
            <a:br>
              <a:rPr lang="en-GB" sz="1200" dirty="0"/>
            </a:br>
            <a:br>
              <a:rPr lang="en-GB" sz="1200" dirty="0"/>
            </a:br>
            <a:r>
              <a:rPr lang="en-GB" sz="1200" dirty="0"/>
              <a:t>Matt Whitfield will take Group 3 – Discuss why motivation, confidence and competence are a key in ensuring pupils have a positive experiences? Think about physical literacy of your pupils </a:t>
            </a:r>
            <a:br>
              <a:rPr lang="en-GB" sz="1200" dirty="0"/>
            </a:br>
            <a:endParaRPr lang="en-GB" sz="1200" dirty="0"/>
          </a:p>
          <a:p>
            <a:pPr marL="203200" indent="0">
              <a:lnSpc>
                <a:spcPct val="80000"/>
              </a:lnSpc>
              <a:spcBef>
                <a:spcPts val="640"/>
              </a:spcBef>
              <a:buSzPts val="1520"/>
              <a:buNone/>
            </a:pPr>
            <a:r>
              <a:rPr lang="en-GB" sz="1200" dirty="0"/>
              <a:t>Juliet McNally will take Group 4 – How can we ensure that every competition has a ‘Clear Intent’ Think about adaptations to competitions and the STEP principle. </a:t>
            </a:r>
          </a:p>
          <a:p>
            <a:pPr marL="203200" indent="0">
              <a:lnSpc>
                <a:spcPct val="80000"/>
              </a:lnSpc>
              <a:spcBef>
                <a:spcPts val="640"/>
              </a:spcBef>
              <a:buSzPts val="1520"/>
              <a:buNone/>
            </a:pPr>
            <a:endParaRPr lang="en-GB" sz="1200" dirty="0"/>
          </a:p>
          <a:p>
            <a:pPr marL="203200" indent="0">
              <a:lnSpc>
                <a:spcPct val="80000"/>
              </a:lnSpc>
              <a:spcBef>
                <a:spcPts val="640"/>
              </a:spcBef>
              <a:buSzPts val="1520"/>
              <a:buNone/>
            </a:pPr>
            <a:r>
              <a:rPr lang="en-GB" sz="1200" dirty="0"/>
              <a:t>Maybe take a photo before we go into the room!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200" dirty="0"/>
          </a:p>
        </p:txBody>
      </p:sp>
      <p:sp>
        <p:nvSpPr>
          <p:cNvPr id="84" name="Google Shape;8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a:t>
            </a:fld>
            <a:endParaRPr/>
          </a:p>
        </p:txBody>
      </p:sp>
    </p:spTree>
    <p:extLst>
      <p:ext uri="{BB962C8B-B14F-4D97-AF65-F5344CB8AC3E}">
        <p14:creationId xmlns:p14="http://schemas.microsoft.com/office/powerpoint/2010/main" val="1580726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School games has released this road to competition document to support teachers and subject leads at identifying the right pupils to participate in competitions. This is a brilliant document which comes with a toolkit breaking down all of these steps. I am going to provide a quick overview, but the toolkit is definitely worth looking at. </a:t>
            </a:r>
          </a:p>
          <a:p>
            <a:endParaRPr lang="en-GB" dirty="0"/>
          </a:p>
          <a:p>
            <a:r>
              <a:rPr lang="en-GB" dirty="0"/>
              <a:t>Step 1  - Identifying the right group of young people whether that is through the pupil surveys, your heatmaps, inclusive health checker and so on. </a:t>
            </a:r>
          </a:p>
          <a:p>
            <a:endParaRPr lang="en-GB" dirty="0"/>
          </a:p>
          <a:p>
            <a:r>
              <a:rPr lang="en-GB" dirty="0"/>
              <a:t>Step 2 – Find the most appropriate competition for those pupils. It could be an inter house/form competition or a inter school competition that we organise. Think about what tier that competition falls under.</a:t>
            </a:r>
          </a:p>
          <a:p>
            <a:endParaRPr lang="en-GB" dirty="0"/>
          </a:p>
          <a:p>
            <a:r>
              <a:rPr lang="en-GB" dirty="0"/>
              <a:t>Step 3 – Recruit the right young people that need that competition experience the most perhaps? </a:t>
            </a:r>
          </a:p>
          <a:p>
            <a:endParaRPr lang="en-GB" dirty="0"/>
          </a:p>
          <a:p>
            <a:r>
              <a:rPr lang="en-GB" dirty="0"/>
              <a:t>Step 4 – Preparing the children to compete – this is important as it will ease any nerves they may have. </a:t>
            </a:r>
          </a:p>
          <a:p>
            <a:endParaRPr lang="en-GB" dirty="0"/>
          </a:p>
          <a:p>
            <a:r>
              <a:rPr lang="en-GB" dirty="0"/>
              <a:t>Step 5  - Celebrating pupil selection – it is an honour to represent your form/house/school so it should be celebrated. It could be you give a reason (most improved, best attendance etc) </a:t>
            </a:r>
          </a:p>
          <a:p>
            <a:endParaRPr lang="en-GB" dirty="0"/>
          </a:p>
          <a:p>
            <a:r>
              <a:rPr lang="en-GB" dirty="0"/>
              <a:t>Step 6 -  On the way to the competition how can you prepare children. Can you make them feel comfortable and maybe address any nerves or jitters they may have! </a:t>
            </a:r>
          </a:p>
          <a:p>
            <a:endParaRPr lang="en-GB" dirty="0"/>
          </a:p>
          <a:p>
            <a:r>
              <a:rPr lang="en-GB" dirty="0"/>
              <a:t>Step 7 – During the competition how do you keep those young people motivated? </a:t>
            </a:r>
          </a:p>
          <a:p>
            <a:endParaRPr lang="en-GB" dirty="0"/>
          </a:p>
          <a:p>
            <a:r>
              <a:rPr lang="en-GB" dirty="0"/>
              <a:t>Step 8 – Post competition – reviewing and praising the effort and maybe follow onto</a:t>
            </a:r>
          </a:p>
          <a:p>
            <a:endParaRPr lang="en-GB" dirty="0"/>
          </a:p>
          <a:p>
            <a:r>
              <a:rPr lang="en-GB" dirty="0"/>
              <a:t>Step 9 – What next?  Can you celebration via newsletters, certificates and assemblies. Is there another round? Can the children maybe participate in another competition?</a:t>
            </a:r>
          </a:p>
          <a:p>
            <a:endParaRPr lang="en-GB" dirty="0"/>
          </a:p>
          <a:p>
            <a:r>
              <a:rPr lang="en-GB" dirty="0"/>
              <a:t>Please take a look at the toolkit as it has suggestions, videos and ideas that support this.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smtClean="0">
                <a:solidFill>
                  <a:schemeClr val="dk1"/>
                </a:solidFill>
                <a:latin typeface="Calibri"/>
                <a:ea typeface="Calibri"/>
                <a:cs typeface="Calibri"/>
                <a:sym typeface="Calibri"/>
              </a:rPr>
              <a:t>7</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24618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 going to leave you all with some actions following this. </a:t>
            </a:r>
          </a:p>
          <a:p>
            <a:endParaRPr lang="en-GB" dirty="0"/>
          </a:p>
          <a:p>
            <a:r>
              <a:rPr lang="en-GB" dirty="0"/>
              <a:t>I think it is important for you all to read the SGM Criteria and plan the remainder of the academic year. Contact your Sport Impact specialist or Alan/Iuri for support</a:t>
            </a:r>
            <a:br>
              <a:rPr lang="en-GB" dirty="0"/>
            </a:br>
            <a:endParaRPr lang="en-GB" dirty="0"/>
          </a:p>
          <a:p>
            <a:r>
              <a:rPr lang="en-GB" dirty="0"/>
              <a:t>Get started on your Inclusive Health Check as it only takes 5 mins and is one easy win ticked off! </a:t>
            </a:r>
            <a:br>
              <a:rPr lang="en-GB" dirty="0"/>
            </a:br>
            <a:endParaRPr lang="en-GB" dirty="0"/>
          </a:p>
          <a:p>
            <a:r>
              <a:rPr lang="en-GB" dirty="0"/>
              <a:t>Have a look at the Heatmap. This does take a while to complete so it is not good to leave to the last minute! </a:t>
            </a:r>
          </a:p>
          <a:p>
            <a:endParaRPr lang="en-GB"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Get your pupils to take part in the PUPIL ACTIVITY &amp; WELL-BEING SURVEY 2022 on </a:t>
            </a:r>
            <a:r>
              <a:rPr lang="en-GB" dirty="0" err="1"/>
              <a:t>Koboca</a:t>
            </a:r>
            <a:br>
              <a:rPr lang="en-GB" dirty="0"/>
            </a:br>
            <a:endParaRPr lang="en-GB" dirty="0"/>
          </a:p>
          <a:p>
            <a:r>
              <a:rPr lang="en-GB" dirty="0"/>
              <a:t>Read through the Positive experiences of Competitions toolkit in full and use it to support your pupil selection</a:t>
            </a:r>
            <a:br>
              <a:rPr lang="en-GB" dirty="0"/>
            </a:br>
            <a:endParaRPr lang="en-GB" dirty="0"/>
          </a:p>
          <a:p>
            <a:r>
              <a:rPr lang="en-GB" dirty="0"/>
              <a:t>Can you apply the Road to competition process to at least one competition next term  </a:t>
            </a:r>
          </a:p>
          <a:p>
            <a:endParaRPr lang="en-GB" dirty="0"/>
          </a:p>
          <a:p>
            <a:r>
              <a:rPr lang="en-GB" dirty="0"/>
              <a:t>Toolkit link - https://media.yourschoolgames.com/documents/YST_Positive_Experiences_of_Competition__school_and_teacher_toolkit_Feb_2021.pdf#</a:t>
            </a:r>
          </a:p>
          <a:p>
            <a:endParaRPr lang="en-GB" dirty="0"/>
          </a:p>
          <a:p>
            <a:r>
              <a:rPr lang="en-GB" dirty="0"/>
              <a:t>Competition Roadmap - https://media.yourschoolgames.com/documents/Road_to_Competition_-_Poster.pdf</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smtClean="0">
                <a:solidFill>
                  <a:schemeClr val="dk1"/>
                </a:solidFill>
                <a:latin typeface="Calibri"/>
                <a:ea typeface="Calibri"/>
                <a:cs typeface="Calibri"/>
                <a:sym typeface="Calibri"/>
              </a:rPr>
              <a:t>8</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47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20"/>
        <p:cNvGrpSpPr/>
        <p:nvPr/>
      </p:nvGrpSpPr>
      <p:grpSpPr>
        <a:xfrm>
          <a:off x="0" y="0"/>
          <a:ext cx="0" cy="0"/>
          <a:chOff x="0" y="0"/>
          <a:chExt cx="0" cy="0"/>
        </a:xfrm>
      </p:grpSpPr>
      <p:sp>
        <p:nvSpPr>
          <p:cNvPr id="21" name="Google Shape;21;p34"/>
          <p:cNvSpPr txBox="1">
            <a:spLocks noGrp="1"/>
          </p:cNvSpPr>
          <p:nvPr>
            <p:ph type="title"/>
          </p:nvPr>
        </p:nvSpPr>
        <p:spPr>
          <a:xfrm>
            <a:off x="609600" y="274638"/>
            <a:ext cx="9134805" cy="1143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1C3F9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4"/>
          <p:cNvSpPr txBox="1">
            <a:spLocks noGrp="1"/>
          </p:cNvSpPr>
          <p:nvPr>
            <p:ph type="body" idx="1"/>
          </p:nvPr>
        </p:nvSpPr>
        <p:spPr>
          <a:xfrm>
            <a:off x="609600" y="1600201"/>
            <a:ext cx="10972800" cy="4382541"/>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rgbClr val="0095DA"/>
              </a:buClr>
              <a:buSzPts val="1800"/>
              <a:buChar char="•"/>
              <a:defRPr/>
            </a:lvl1pPr>
            <a:lvl2pPr marL="914400" lvl="1" indent="-342900" algn="l">
              <a:lnSpc>
                <a:spcPct val="100000"/>
              </a:lnSpc>
              <a:spcBef>
                <a:spcPts val="360"/>
              </a:spcBef>
              <a:spcAft>
                <a:spcPts val="0"/>
              </a:spcAft>
              <a:buClr>
                <a:srgbClr val="0095DA"/>
              </a:buClr>
              <a:buSzPts val="1800"/>
              <a:buChar char="–"/>
              <a:defRPr/>
            </a:lvl2pPr>
            <a:lvl3pPr marL="1371600" lvl="2" indent="-342900" algn="l">
              <a:lnSpc>
                <a:spcPct val="100000"/>
              </a:lnSpc>
              <a:spcBef>
                <a:spcPts val="360"/>
              </a:spcBef>
              <a:spcAft>
                <a:spcPts val="0"/>
              </a:spcAft>
              <a:buClr>
                <a:srgbClr val="0095DA"/>
              </a:buClr>
              <a:buSzPts val="1800"/>
              <a:buChar char="•"/>
              <a:defRPr/>
            </a:lvl3pPr>
            <a:lvl4pPr marL="1828800" lvl="3" indent="-342900" algn="l">
              <a:lnSpc>
                <a:spcPct val="100000"/>
              </a:lnSpc>
              <a:spcBef>
                <a:spcPts val="360"/>
              </a:spcBef>
              <a:spcAft>
                <a:spcPts val="0"/>
              </a:spcAft>
              <a:buClr>
                <a:srgbClr val="0095DA"/>
              </a:buClr>
              <a:buSzPts val="1800"/>
              <a:buChar char="–"/>
              <a:defRPr/>
            </a:lvl4pPr>
            <a:lvl5pPr marL="2286000" lvl="4" indent="-342900" algn="l">
              <a:lnSpc>
                <a:spcPct val="100000"/>
              </a:lnSpc>
              <a:spcBef>
                <a:spcPts val="360"/>
              </a:spcBef>
              <a:spcAft>
                <a:spcPts val="0"/>
              </a:spcAft>
              <a:buClr>
                <a:srgbClr val="0095DA"/>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 name="Google Shape;23;p3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4" name="Google Shape;24;p34"/>
          <p:cNvSpPr txBox="1">
            <a:spLocks noGrp="1"/>
          </p:cNvSpPr>
          <p:nvPr>
            <p:ph type="ftr" idx="11"/>
          </p:nvPr>
        </p:nvSpPr>
        <p:spPr>
          <a:xfrm>
            <a:off x="4165600" y="5733257"/>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38"/>
          <p:cNvSpPr txBox="1">
            <a:spLocks noGrp="1"/>
          </p:cNvSpPr>
          <p:nvPr>
            <p:ph type="title"/>
          </p:nvPr>
        </p:nvSpPr>
        <p:spPr>
          <a:xfrm>
            <a:off x="609600" y="274638"/>
            <a:ext cx="9134805" cy="1143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1C3F9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38"/>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rgbClr val="0095DA"/>
              </a:buClr>
              <a:buSzPts val="2800"/>
              <a:buChar char="•"/>
              <a:defRPr sz="2800"/>
            </a:lvl1pPr>
            <a:lvl2pPr marL="914400" lvl="1" indent="-381000" algn="l">
              <a:lnSpc>
                <a:spcPct val="100000"/>
              </a:lnSpc>
              <a:spcBef>
                <a:spcPts val="480"/>
              </a:spcBef>
              <a:spcAft>
                <a:spcPts val="0"/>
              </a:spcAft>
              <a:buClr>
                <a:srgbClr val="0095DA"/>
              </a:buClr>
              <a:buSzPts val="2400"/>
              <a:buChar char="–"/>
              <a:defRPr sz="2400"/>
            </a:lvl2pPr>
            <a:lvl3pPr marL="1371600" lvl="2" indent="-355600" algn="l">
              <a:lnSpc>
                <a:spcPct val="100000"/>
              </a:lnSpc>
              <a:spcBef>
                <a:spcPts val="400"/>
              </a:spcBef>
              <a:spcAft>
                <a:spcPts val="0"/>
              </a:spcAft>
              <a:buClr>
                <a:srgbClr val="0095DA"/>
              </a:buClr>
              <a:buSzPts val="2000"/>
              <a:buChar char="•"/>
              <a:defRPr sz="2000"/>
            </a:lvl3pPr>
            <a:lvl4pPr marL="1828800" lvl="3" indent="-342900" algn="l">
              <a:lnSpc>
                <a:spcPct val="100000"/>
              </a:lnSpc>
              <a:spcBef>
                <a:spcPts val="360"/>
              </a:spcBef>
              <a:spcAft>
                <a:spcPts val="0"/>
              </a:spcAft>
              <a:buClr>
                <a:srgbClr val="0095DA"/>
              </a:buClr>
              <a:buSzPts val="1800"/>
              <a:buChar char="–"/>
              <a:defRPr sz="1800"/>
            </a:lvl4pPr>
            <a:lvl5pPr marL="2286000" lvl="4" indent="-342900" algn="l">
              <a:lnSpc>
                <a:spcPct val="100000"/>
              </a:lnSpc>
              <a:spcBef>
                <a:spcPts val="360"/>
              </a:spcBef>
              <a:spcAft>
                <a:spcPts val="0"/>
              </a:spcAft>
              <a:buClr>
                <a:srgbClr val="0095DA"/>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2" name="Google Shape;42;p38"/>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rgbClr val="0095DA"/>
              </a:buClr>
              <a:buSzPts val="2800"/>
              <a:buChar char="•"/>
              <a:defRPr sz="2800"/>
            </a:lvl1pPr>
            <a:lvl2pPr marL="914400" lvl="1" indent="-381000" algn="l">
              <a:lnSpc>
                <a:spcPct val="100000"/>
              </a:lnSpc>
              <a:spcBef>
                <a:spcPts val="480"/>
              </a:spcBef>
              <a:spcAft>
                <a:spcPts val="0"/>
              </a:spcAft>
              <a:buClr>
                <a:srgbClr val="0095DA"/>
              </a:buClr>
              <a:buSzPts val="2400"/>
              <a:buChar char="–"/>
              <a:defRPr sz="2400"/>
            </a:lvl2pPr>
            <a:lvl3pPr marL="1371600" lvl="2" indent="-355600" algn="l">
              <a:lnSpc>
                <a:spcPct val="100000"/>
              </a:lnSpc>
              <a:spcBef>
                <a:spcPts val="400"/>
              </a:spcBef>
              <a:spcAft>
                <a:spcPts val="0"/>
              </a:spcAft>
              <a:buClr>
                <a:srgbClr val="0095DA"/>
              </a:buClr>
              <a:buSzPts val="2000"/>
              <a:buChar char="•"/>
              <a:defRPr sz="2000"/>
            </a:lvl3pPr>
            <a:lvl4pPr marL="1828800" lvl="3" indent="-342900" algn="l">
              <a:lnSpc>
                <a:spcPct val="100000"/>
              </a:lnSpc>
              <a:spcBef>
                <a:spcPts val="360"/>
              </a:spcBef>
              <a:spcAft>
                <a:spcPts val="0"/>
              </a:spcAft>
              <a:buClr>
                <a:srgbClr val="0095DA"/>
              </a:buClr>
              <a:buSzPts val="1800"/>
              <a:buChar char="–"/>
              <a:defRPr sz="1800"/>
            </a:lvl4pPr>
            <a:lvl5pPr marL="2286000" lvl="4" indent="-342900" algn="l">
              <a:lnSpc>
                <a:spcPct val="100000"/>
              </a:lnSpc>
              <a:spcBef>
                <a:spcPts val="360"/>
              </a:spcBef>
              <a:spcAft>
                <a:spcPts val="0"/>
              </a:spcAft>
              <a:buClr>
                <a:srgbClr val="0095DA"/>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3" name="Google Shape;43;p38"/>
          <p:cNvSpPr txBox="1">
            <a:spLocks noGrp="1"/>
          </p:cNvSpPr>
          <p:nvPr>
            <p:ph type="ftr" idx="11"/>
          </p:nvPr>
        </p:nvSpPr>
        <p:spPr>
          <a:xfrm>
            <a:off x="4165600" y="5733257"/>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9"/>
          <p:cNvSpPr txBox="1">
            <a:spLocks noGrp="1"/>
          </p:cNvSpPr>
          <p:nvPr>
            <p:ph type="title"/>
          </p:nvPr>
        </p:nvSpPr>
        <p:spPr>
          <a:xfrm>
            <a:off x="609600" y="274638"/>
            <a:ext cx="9134805" cy="1143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1C3F94"/>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9"/>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rgbClr val="0095DA"/>
              </a:buClr>
              <a:buSzPts val="2400"/>
              <a:buNone/>
              <a:defRPr sz="2400" b="1"/>
            </a:lvl1pPr>
            <a:lvl2pPr marL="914400" lvl="1" indent="-228600" algn="l">
              <a:lnSpc>
                <a:spcPct val="100000"/>
              </a:lnSpc>
              <a:spcBef>
                <a:spcPts val="400"/>
              </a:spcBef>
              <a:spcAft>
                <a:spcPts val="0"/>
              </a:spcAft>
              <a:buClr>
                <a:srgbClr val="0095DA"/>
              </a:buClr>
              <a:buSzPts val="2000"/>
              <a:buNone/>
              <a:defRPr sz="2000" b="1"/>
            </a:lvl2pPr>
            <a:lvl3pPr marL="1371600" lvl="2" indent="-228600" algn="l">
              <a:lnSpc>
                <a:spcPct val="100000"/>
              </a:lnSpc>
              <a:spcBef>
                <a:spcPts val="360"/>
              </a:spcBef>
              <a:spcAft>
                <a:spcPts val="0"/>
              </a:spcAft>
              <a:buClr>
                <a:srgbClr val="0095DA"/>
              </a:buClr>
              <a:buSzPts val="1800"/>
              <a:buNone/>
              <a:defRPr sz="1800" b="1"/>
            </a:lvl3pPr>
            <a:lvl4pPr marL="1828800" lvl="3" indent="-228600" algn="l">
              <a:lnSpc>
                <a:spcPct val="100000"/>
              </a:lnSpc>
              <a:spcBef>
                <a:spcPts val="320"/>
              </a:spcBef>
              <a:spcAft>
                <a:spcPts val="0"/>
              </a:spcAft>
              <a:buClr>
                <a:srgbClr val="0095DA"/>
              </a:buClr>
              <a:buSzPts val="1600"/>
              <a:buNone/>
              <a:defRPr sz="1600" b="1"/>
            </a:lvl4pPr>
            <a:lvl5pPr marL="2286000" lvl="4" indent="-228600" algn="l">
              <a:lnSpc>
                <a:spcPct val="100000"/>
              </a:lnSpc>
              <a:spcBef>
                <a:spcPts val="320"/>
              </a:spcBef>
              <a:spcAft>
                <a:spcPts val="0"/>
              </a:spcAft>
              <a:buClr>
                <a:srgbClr val="0095DA"/>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39"/>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rgbClr val="0095DA"/>
              </a:buClr>
              <a:buSzPts val="2400"/>
              <a:buChar char="•"/>
              <a:defRPr sz="2400"/>
            </a:lvl1pPr>
            <a:lvl2pPr marL="914400" lvl="1" indent="-355600" algn="l">
              <a:lnSpc>
                <a:spcPct val="100000"/>
              </a:lnSpc>
              <a:spcBef>
                <a:spcPts val="400"/>
              </a:spcBef>
              <a:spcAft>
                <a:spcPts val="0"/>
              </a:spcAft>
              <a:buClr>
                <a:srgbClr val="0095DA"/>
              </a:buClr>
              <a:buSzPts val="2000"/>
              <a:buChar char="–"/>
              <a:defRPr sz="2000"/>
            </a:lvl2pPr>
            <a:lvl3pPr marL="1371600" lvl="2" indent="-342900" algn="l">
              <a:lnSpc>
                <a:spcPct val="100000"/>
              </a:lnSpc>
              <a:spcBef>
                <a:spcPts val="360"/>
              </a:spcBef>
              <a:spcAft>
                <a:spcPts val="0"/>
              </a:spcAft>
              <a:buClr>
                <a:srgbClr val="0095DA"/>
              </a:buClr>
              <a:buSzPts val="1800"/>
              <a:buChar char="•"/>
              <a:defRPr sz="1800"/>
            </a:lvl3pPr>
            <a:lvl4pPr marL="1828800" lvl="3" indent="-330200" algn="l">
              <a:lnSpc>
                <a:spcPct val="100000"/>
              </a:lnSpc>
              <a:spcBef>
                <a:spcPts val="320"/>
              </a:spcBef>
              <a:spcAft>
                <a:spcPts val="0"/>
              </a:spcAft>
              <a:buClr>
                <a:srgbClr val="0095DA"/>
              </a:buClr>
              <a:buSzPts val="1600"/>
              <a:buChar char="–"/>
              <a:defRPr sz="1600"/>
            </a:lvl4pPr>
            <a:lvl5pPr marL="2286000" lvl="4" indent="-330200" algn="l">
              <a:lnSpc>
                <a:spcPct val="100000"/>
              </a:lnSpc>
              <a:spcBef>
                <a:spcPts val="320"/>
              </a:spcBef>
              <a:spcAft>
                <a:spcPts val="0"/>
              </a:spcAft>
              <a:buClr>
                <a:srgbClr val="0095DA"/>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39"/>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rgbClr val="0095DA"/>
              </a:buClr>
              <a:buSzPts val="2400"/>
              <a:buNone/>
              <a:defRPr sz="2400" b="1"/>
            </a:lvl1pPr>
            <a:lvl2pPr marL="914400" lvl="1" indent="-228600" algn="l">
              <a:lnSpc>
                <a:spcPct val="100000"/>
              </a:lnSpc>
              <a:spcBef>
                <a:spcPts val="400"/>
              </a:spcBef>
              <a:spcAft>
                <a:spcPts val="0"/>
              </a:spcAft>
              <a:buClr>
                <a:srgbClr val="0095DA"/>
              </a:buClr>
              <a:buSzPts val="2000"/>
              <a:buNone/>
              <a:defRPr sz="2000" b="1"/>
            </a:lvl2pPr>
            <a:lvl3pPr marL="1371600" lvl="2" indent="-228600" algn="l">
              <a:lnSpc>
                <a:spcPct val="100000"/>
              </a:lnSpc>
              <a:spcBef>
                <a:spcPts val="360"/>
              </a:spcBef>
              <a:spcAft>
                <a:spcPts val="0"/>
              </a:spcAft>
              <a:buClr>
                <a:srgbClr val="0095DA"/>
              </a:buClr>
              <a:buSzPts val="1800"/>
              <a:buNone/>
              <a:defRPr sz="1800" b="1"/>
            </a:lvl3pPr>
            <a:lvl4pPr marL="1828800" lvl="3" indent="-228600" algn="l">
              <a:lnSpc>
                <a:spcPct val="100000"/>
              </a:lnSpc>
              <a:spcBef>
                <a:spcPts val="320"/>
              </a:spcBef>
              <a:spcAft>
                <a:spcPts val="0"/>
              </a:spcAft>
              <a:buClr>
                <a:srgbClr val="0095DA"/>
              </a:buClr>
              <a:buSzPts val="1600"/>
              <a:buNone/>
              <a:defRPr sz="1600" b="1"/>
            </a:lvl4pPr>
            <a:lvl5pPr marL="2286000" lvl="4" indent="-228600" algn="l">
              <a:lnSpc>
                <a:spcPct val="100000"/>
              </a:lnSpc>
              <a:spcBef>
                <a:spcPts val="320"/>
              </a:spcBef>
              <a:spcAft>
                <a:spcPts val="0"/>
              </a:spcAft>
              <a:buClr>
                <a:srgbClr val="0095DA"/>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39"/>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rgbClr val="0095DA"/>
              </a:buClr>
              <a:buSzPts val="2400"/>
              <a:buChar char="•"/>
              <a:defRPr sz="2400"/>
            </a:lvl1pPr>
            <a:lvl2pPr marL="914400" lvl="1" indent="-355600" algn="l">
              <a:lnSpc>
                <a:spcPct val="100000"/>
              </a:lnSpc>
              <a:spcBef>
                <a:spcPts val="400"/>
              </a:spcBef>
              <a:spcAft>
                <a:spcPts val="0"/>
              </a:spcAft>
              <a:buClr>
                <a:srgbClr val="0095DA"/>
              </a:buClr>
              <a:buSzPts val="2000"/>
              <a:buChar char="–"/>
              <a:defRPr sz="2000"/>
            </a:lvl2pPr>
            <a:lvl3pPr marL="1371600" lvl="2" indent="-342900" algn="l">
              <a:lnSpc>
                <a:spcPct val="100000"/>
              </a:lnSpc>
              <a:spcBef>
                <a:spcPts val="360"/>
              </a:spcBef>
              <a:spcAft>
                <a:spcPts val="0"/>
              </a:spcAft>
              <a:buClr>
                <a:srgbClr val="0095DA"/>
              </a:buClr>
              <a:buSzPts val="1800"/>
              <a:buChar char="•"/>
              <a:defRPr sz="1800"/>
            </a:lvl3pPr>
            <a:lvl4pPr marL="1828800" lvl="3" indent="-330200" algn="l">
              <a:lnSpc>
                <a:spcPct val="100000"/>
              </a:lnSpc>
              <a:spcBef>
                <a:spcPts val="320"/>
              </a:spcBef>
              <a:spcAft>
                <a:spcPts val="0"/>
              </a:spcAft>
              <a:buClr>
                <a:srgbClr val="0095DA"/>
              </a:buClr>
              <a:buSzPts val="1600"/>
              <a:buChar char="–"/>
              <a:defRPr sz="1600"/>
            </a:lvl4pPr>
            <a:lvl5pPr marL="2286000" lvl="4" indent="-330200" algn="l">
              <a:lnSpc>
                <a:spcPct val="100000"/>
              </a:lnSpc>
              <a:spcBef>
                <a:spcPts val="320"/>
              </a:spcBef>
              <a:spcAft>
                <a:spcPts val="0"/>
              </a:spcAft>
              <a:buClr>
                <a:srgbClr val="0095DA"/>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39"/>
          <p:cNvSpPr txBox="1">
            <a:spLocks noGrp="1"/>
          </p:cNvSpPr>
          <p:nvPr>
            <p:ph type="ftr" idx="11"/>
          </p:nvPr>
        </p:nvSpPr>
        <p:spPr>
          <a:xfrm>
            <a:off x="4165600" y="5733257"/>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40"/>
          <p:cNvSpPr txBox="1">
            <a:spLocks noGrp="1"/>
          </p:cNvSpPr>
          <p:nvPr>
            <p:ph type="title"/>
          </p:nvPr>
        </p:nvSpPr>
        <p:spPr>
          <a:xfrm>
            <a:off x="609600" y="274638"/>
            <a:ext cx="9134805" cy="1143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1C3F9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0"/>
          <p:cNvSpPr txBox="1">
            <a:spLocks noGrp="1"/>
          </p:cNvSpPr>
          <p:nvPr>
            <p:ph type="ftr" idx="11"/>
          </p:nvPr>
        </p:nvSpPr>
        <p:spPr>
          <a:xfrm>
            <a:off x="4165600" y="5733257"/>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41"/>
          <p:cNvSpPr txBox="1">
            <a:spLocks noGrp="1"/>
          </p:cNvSpPr>
          <p:nvPr>
            <p:ph type="ftr" idx="11"/>
          </p:nvPr>
        </p:nvSpPr>
        <p:spPr>
          <a:xfrm>
            <a:off x="4165600" y="5733257"/>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6"/>
        <p:cNvGrpSpPr/>
        <p:nvPr/>
      </p:nvGrpSpPr>
      <p:grpSpPr>
        <a:xfrm>
          <a:off x="0" y="0"/>
          <a:ext cx="0" cy="0"/>
          <a:chOff x="0" y="0"/>
          <a:chExt cx="0" cy="0"/>
        </a:xfrm>
      </p:grpSpPr>
      <p:sp>
        <p:nvSpPr>
          <p:cNvPr id="57" name="Google Shape;57;p42"/>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1C3F94"/>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42"/>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rgbClr val="0095DA"/>
              </a:buClr>
              <a:buSzPts val="3200"/>
              <a:buChar char="•"/>
              <a:defRPr sz="3200"/>
            </a:lvl1pPr>
            <a:lvl2pPr marL="914400" lvl="1" indent="-406400" algn="l">
              <a:lnSpc>
                <a:spcPct val="100000"/>
              </a:lnSpc>
              <a:spcBef>
                <a:spcPts val="560"/>
              </a:spcBef>
              <a:spcAft>
                <a:spcPts val="0"/>
              </a:spcAft>
              <a:buClr>
                <a:srgbClr val="0095DA"/>
              </a:buClr>
              <a:buSzPts val="2800"/>
              <a:buChar char="–"/>
              <a:defRPr sz="2800"/>
            </a:lvl2pPr>
            <a:lvl3pPr marL="1371600" lvl="2" indent="-381000" algn="l">
              <a:lnSpc>
                <a:spcPct val="100000"/>
              </a:lnSpc>
              <a:spcBef>
                <a:spcPts val="480"/>
              </a:spcBef>
              <a:spcAft>
                <a:spcPts val="0"/>
              </a:spcAft>
              <a:buClr>
                <a:srgbClr val="0095DA"/>
              </a:buClr>
              <a:buSzPts val="2400"/>
              <a:buChar char="•"/>
              <a:defRPr sz="2400"/>
            </a:lvl3pPr>
            <a:lvl4pPr marL="1828800" lvl="3" indent="-355600" algn="l">
              <a:lnSpc>
                <a:spcPct val="100000"/>
              </a:lnSpc>
              <a:spcBef>
                <a:spcPts val="400"/>
              </a:spcBef>
              <a:spcAft>
                <a:spcPts val="0"/>
              </a:spcAft>
              <a:buClr>
                <a:srgbClr val="0095DA"/>
              </a:buClr>
              <a:buSzPts val="2000"/>
              <a:buChar char="–"/>
              <a:defRPr sz="2000"/>
            </a:lvl4pPr>
            <a:lvl5pPr marL="2286000" lvl="4" indent="-355600" algn="l">
              <a:lnSpc>
                <a:spcPct val="100000"/>
              </a:lnSpc>
              <a:spcBef>
                <a:spcPts val="400"/>
              </a:spcBef>
              <a:spcAft>
                <a:spcPts val="0"/>
              </a:spcAft>
              <a:buClr>
                <a:srgbClr val="0095DA"/>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9" name="Google Shape;59;p42"/>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rgbClr val="0095DA"/>
              </a:buClr>
              <a:buSzPts val="1400"/>
              <a:buNone/>
              <a:defRPr sz="1400"/>
            </a:lvl1pPr>
            <a:lvl2pPr marL="914400" lvl="1" indent="-228600" algn="l">
              <a:lnSpc>
                <a:spcPct val="100000"/>
              </a:lnSpc>
              <a:spcBef>
                <a:spcPts val="240"/>
              </a:spcBef>
              <a:spcAft>
                <a:spcPts val="0"/>
              </a:spcAft>
              <a:buClr>
                <a:srgbClr val="0095DA"/>
              </a:buClr>
              <a:buSzPts val="1200"/>
              <a:buNone/>
              <a:defRPr sz="1200"/>
            </a:lvl2pPr>
            <a:lvl3pPr marL="1371600" lvl="2" indent="-228600" algn="l">
              <a:lnSpc>
                <a:spcPct val="100000"/>
              </a:lnSpc>
              <a:spcBef>
                <a:spcPts val="200"/>
              </a:spcBef>
              <a:spcAft>
                <a:spcPts val="0"/>
              </a:spcAft>
              <a:buClr>
                <a:srgbClr val="0095DA"/>
              </a:buClr>
              <a:buSzPts val="1000"/>
              <a:buNone/>
              <a:defRPr sz="1000"/>
            </a:lvl3pPr>
            <a:lvl4pPr marL="1828800" lvl="3" indent="-228600" algn="l">
              <a:lnSpc>
                <a:spcPct val="100000"/>
              </a:lnSpc>
              <a:spcBef>
                <a:spcPts val="180"/>
              </a:spcBef>
              <a:spcAft>
                <a:spcPts val="0"/>
              </a:spcAft>
              <a:buClr>
                <a:srgbClr val="0095DA"/>
              </a:buClr>
              <a:buSzPts val="900"/>
              <a:buNone/>
              <a:defRPr sz="900"/>
            </a:lvl4pPr>
            <a:lvl5pPr marL="2286000" lvl="4" indent="-228600" algn="l">
              <a:lnSpc>
                <a:spcPct val="100000"/>
              </a:lnSpc>
              <a:spcBef>
                <a:spcPts val="180"/>
              </a:spcBef>
              <a:spcAft>
                <a:spcPts val="0"/>
              </a:spcAft>
              <a:buClr>
                <a:srgbClr val="0095DA"/>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0" name="Google Shape;60;p42"/>
          <p:cNvSpPr txBox="1">
            <a:spLocks noGrp="1"/>
          </p:cNvSpPr>
          <p:nvPr>
            <p:ph type="ftr" idx="11"/>
          </p:nvPr>
        </p:nvSpPr>
        <p:spPr>
          <a:xfrm>
            <a:off x="4165600" y="5733257"/>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989045" y="4800600"/>
            <a:ext cx="73152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1C3F94"/>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989045" y="612775"/>
            <a:ext cx="7315200" cy="4114800"/>
          </a:xfrm>
          <a:prstGeom prst="rect">
            <a:avLst/>
          </a:prstGeom>
          <a:noFill/>
          <a:ln>
            <a:noFill/>
          </a:ln>
        </p:spPr>
      </p:sp>
      <p:sp>
        <p:nvSpPr>
          <p:cNvPr id="64" name="Google Shape;64;p43"/>
          <p:cNvSpPr txBox="1">
            <a:spLocks noGrp="1"/>
          </p:cNvSpPr>
          <p:nvPr>
            <p:ph type="body" idx="1"/>
          </p:nvPr>
        </p:nvSpPr>
        <p:spPr>
          <a:xfrm>
            <a:off x="989045" y="5367338"/>
            <a:ext cx="73152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rgbClr val="0095DA"/>
              </a:buClr>
              <a:buSzPts val="1400"/>
              <a:buNone/>
              <a:defRPr sz="1400"/>
            </a:lvl1pPr>
            <a:lvl2pPr marL="914400" lvl="1" indent="-228600" algn="l">
              <a:lnSpc>
                <a:spcPct val="100000"/>
              </a:lnSpc>
              <a:spcBef>
                <a:spcPts val="240"/>
              </a:spcBef>
              <a:spcAft>
                <a:spcPts val="0"/>
              </a:spcAft>
              <a:buClr>
                <a:srgbClr val="0095DA"/>
              </a:buClr>
              <a:buSzPts val="1200"/>
              <a:buNone/>
              <a:defRPr sz="1200"/>
            </a:lvl2pPr>
            <a:lvl3pPr marL="1371600" lvl="2" indent="-228600" algn="l">
              <a:lnSpc>
                <a:spcPct val="100000"/>
              </a:lnSpc>
              <a:spcBef>
                <a:spcPts val="200"/>
              </a:spcBef>
              <a:spcAft>
                <a:spcPts val="0"/>
              </a:spcAft>
              <a:buClr>
                <a:srgbClr val="0095DA"/>
              </a:buClr>
              <a:buSzPts val="1000"/>
              <a:buNone/>
              <a:defRPr sz="1000"/>
            </a:lvl3pPr>
            <a:lvl4pPr marL="1828800" lvl="3" indent="-228600" algn="l">
              <a:lnSpc>
                <a:spcPct val="100000"/>
              </a:lnSpc>
              <a:spcBef>
                <a:spcPts val="180"/>
              </a:spcBef>
              <a:spcAft>
                <a:spcPts val="0"/>
              </a:spcAft>
              <a:buClr>
                <a:srgbClr val="0095DA"/>
              </a:buClr>
              <a:buSzPts val="900"/>
              <a:buNone/>
              <a:defRPr sz="900"/>
            </a:lvl4pPr>
            <a:lvl5pPr marL="2286000" lvl="4" indent="-228600" algn="l">
              <a:lnSpc>
                <a:spcPct val="100000"/>
              </a:lnSpc>
              <a:spcBef>
                <a:spcPts val="180"/>
              </a:spcBef>
              <a:spcAft>
                <a:spcPts val="0"/>
              </a:spcAft>
              <a:buClr>
                <a:srgbClr val="0095DA"/>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43"/>
          <p:cNvSpPr txBox="1">
            <a:spLocks noGrp="1"/>
          </p:cNvSpPr>
          <p:nvPr>
            <p:ph type="ftr" idx="11"/>
          </p:nvPr>
        </p:nvSpPr>
        <p:spPr>
          <a:xfrm>
            <a:off x="4165600" y="5733257"/>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6"/>
        <p:cNvGrpSpPr/>
        <p:nvPr/>
      </p:nvGrpSpPr>
      <p:grpSpPr>
        <a:xfrm>
          <a:off x="0" y="0"/>
          <a:ext cx="0" cy="0"/>
          <a:chOff x="0" y="0"/>
          <a:chExt cx="0" cy="0"/>
        </a:xfrm>
      </p:grpSpPr>
      <p:sp>
        <p:nvSpPr>
          <p:cNvPr id="67" name="Google Shape;67;p44"/>
          <p:cNvSpPr txBox="1">
            <a:spLocks noGrp="1"/>
          </p:cNvSpPr>
          <p:nvPr>
            <p:ph type="title"/>
          </p:nvPr>
        </p:nvSpPr>
        <p:spPr>
          <a:xfrm>
            <a:off x="609600" y="274638"/>
            <a:ext cx="9134805" cy="1143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1C3F9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44"/>
          <p:cNvSpPr txBox="1">
            <a:spLocks noGrp="1"/>
          </p:cNvSpPr>
          <p:nvPr>
            <p:ph type="body" idx="1"/>
          </p:nvPr>
        </p:nvSpPr>
        <p:spPr>
          <a:xfrm rot="5400000">
            <a:off x="3904730" y="-1694928"/>
            <a:ext cx="4382541" cy="10972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rgbClr val="0095DA"/>
              </a:buClr>
              <a:buSzPts val="1800"/>
              <a:buChar char="•"/>
              <a:defRPr/>
            </a:lvl1pPr>
            <a:lvl2pPr marL="914400" lvl="1" indent="-342900" algn="l">
              <a:lnSpc>
                <a:spcPct val="100000"/>
              </a:lnSpc>
              <a:spcBef>
                <a:spcPts val="360"/>
              </a:spcBef>
              <a:spcAft>
                <a:spcPts val="0"/>
              </a:spcAft>
              <a:buClr>
                <a:srgbClr val="0095DA"/>
              </a:buClr>
              <a:buSzPts val="1800"/>
              <a:buChar char="–"/>
              <a:defRPr/>
            </a:lvl2pPr>
            <a:lvl3pPr marL="1371600" lvl="2" indent="-342900" algn="l">
              <a:lnSpc>
                <a:spcPct val="100000"/>
              </a:lnSpc>
              <a:spcBef>
                <a:spcPts val="360"/>
              </a:spcBef>
              <a:spcAft>
                <a:spcPts val="0"/>
              </a:spcAft>
              <a:buClr>
                <a:srgbClr val="0095DA"/>
              </a:buClr>
              <a:buSzPts val="1800"/>
              <a:buChar char="•"/>
              <a:defRPr/>
            </a:lvl3pPr>
            <a:lvl4pPr marL="1828800" lvl="3" indent="-342900" algn="l">
              <a:lnSpc>
                <a:spcPct val="100000"/>
              </a:lnSpc>
              <a:spcBef>
                <a:spcPts val="360"/>
              </a:spcBef>
              <a:spcAft>
                <a:spcPts val="0"/>
              </a:spcAft>
              <a:buClr>
                <a:srgbClr val="0095DA"/>
              </a:buClr>
              <a:buSzPts val="1800"/>
              <a:buChar char="–"/>
              <a:defRPr/>
            </a:lvl4pPr>
            <a:lvl5pPr marL="2286000" lvl="4" indent="-342900" algn="l">
              <a:lnSpc>
                <a:spcPct val="100000"/>
              </a:lnSpc>
              <a:spcBef>
                <a:spcPts val="360"/>
              </a:spcBef>
              <a:spcAft>
                <a:spcPts val="0"/>
              </a:spcAft>
              <a:buClr>
                <a:srgbClr val="0095DA"/>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9" name="Google Shape;69;p44"/>
          <p:cNvSpPr txBox="1">
            <a:spLocks noGrp="1"/>
          </p:cNvSpPr>
          <p:nvPr>
            <p:ph type="ftr" idx="11"/>
          </p:nvPr>
        </p:nvSpPr>
        <p:spPr>
          <a:xfrm>
            <a:off x="4165600" y="5733257"/>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0"/>
        <p:cNvGrpSpPr/>
        <p:nvPr/>
      </p:nvGrpSpPr>
      <p:grpSpPr>
        <a:xfrm>
          <a:off x="0" y="0"/>
          <a:ext cx="0" cy="0"/>
          <a:chOff x="0" y="0"/>
          <a:chExt cx="0" cy="0"/>
        </a:xfrm>
      </p:grpSpPr>
      <p:sp>
        <p:nvSpPr>
          <p:cNvPr id="71" name="Google Shape;71;p45"/>
          <p:cNvSpPr txBox="1">
            <a:spLocks noGrp="1"/>
          </p:cNvSpPr>
          <p:nvPr>
            <p:ph type="title"/>
          </p:nvPr>
        </p:nvSpPr>
        <p:spPr>
          <a:xfrm rot="5400000">
            <a:off x="5570504" y="1952263"/>
            <a:ext cx="5851525" cy="2496277"/>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1C3F9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5"/>
          <p:cNvSpPr txBox="1">
            <a:spLocks noGrp="1"/>
          </p:cNvSpPr>
          <p:nvPr>
            <p:ph type="body" idx="1"/>
          </p:nvPr>
        </p:nvSpPr>
        <p:spPr>
          <a:xfrm rot="5400000">
            <a:off x="955096" y="-70857"/>
            <a:ext cx="5851525" cy="6542517"/>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rgbClr val="0095DA"/>
              </a:buClr>
              <a:buSzPts val="1800"/>
              <a:buChar char="•"/>
              <a:defRPr/>
            </a:lvl1pPr>
            <a:lvl2pPr marL="914400" lvl="1" indent="-342900" algn="l">
              <a:lnSpc>
                <a:spcPct val="100000"/>
              </a:lnSpc>
              <a:spcBef>
                <a:spcPts val="360"/>
              </a:spcBef>
              <a:spcAft>
                <a:spcPts val="0"/>
              </a:spcAft>
              <a:buClr>
                <a:srgbClr val="0095DA"/>
              </a:buClr>
              <a:buSzPts val="1800"/>
              <a:buChar char="–"/>
              <a:defRPr/>
            </a:lvl2pPr>
            <a:lvl3pPr marL="1371600" lvl="2" indent="-342900" algn="l">
              <a:lnSpc>
                <a:spcPct val="100000"/>
              </a:lnSpc>
              <a:spcBef>
                <a:spcPts val="360"/>
              </a:spcBef>
              <a:spcAft>
                <a:spcPts val="0"/>
              </a:spcAft>
              <a:buClr>
                <a:srgbClr val="0095DA"/>
              </a:buClr>
              <a:buSzPts val="1800"/>
              <a:buChar char="•"/>
              <a:defRPr/>
            </a:lvl3pPr>
            <a:lvl4pPr marL="1828800" lvl="3" indent="-342900" algn="l">
              <a:lnSpc>
                <a:spcPct val="100000"/>
              </a:lnSpc>
              <a:spcBef>
                <a:spcPts val="360"/>
              </a:spcBef>
              <a:spcAft>
                <a:spcPts val="0"/>
              </a:spcAft>
              <a:buClr>
                <a:srgbClr val="0095DA"/>
              </a:buClr>
              <a:buSzPts val="1800"/>
              <a:buChar char="–"/>
              <a:defRPr/>
            </a:lvl4pPr>
            <a:lvl5pPr marL="2286000" lvl="4" indent="-342900" algn="l">
              <a:lnSpc>
                <a:spcPct val="100000"/>
              </a:lnSpc>
              <a:spcBef>
                <a:spcPts val="360"/>
              </a:spcBef>
              <a:spcAft>
                <a:spcPts val="0"/>
              </a:spcAft>
              <a:buClr>
                <a:srgbClr val="0095DA"/>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3" name="Google Shape;73;p45"/>
          <p:cNvSpPr txBox="1">
            <a:spLocks noGrp="1"/>
          </p:cNvSpPr>
          <p:nvPr>
            <p:ph type="ftr" idx="11"/>
          </p:nvPr>
        </p:nvSpPr>
        <p:spPr>
          <a:xfrm>
            <a:off x="4165600" y="5733257"/>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33"/>
          <p:cNvGrpSpPr/>
          <p:nvPr/>
        </p:nvGrpSpPr>
        <p:grpSpPr>
          <a:xfrm>
            <a:off x="0" y="6010474"/>
            <a:ext cx="12192000" cy="874911"/>
            <a:chOff x="0" y="6010473"/>
            <a:chExt cx="9144000" cy="874911"/>
          </a:xfrm>
        </p:grpSpPr>
        <p:sp>
          <p:nvSpPr>
            <p:cNvPr id="11" name="Google Shape;11;p33"/>
            <p:cNvSpPr/>
            <p:nvPr/>
          </p:nvSpPr>
          <p:spPr>
            <a:xfrm>
              <a:off x="0" y="6057384"/>
              <a:ext cx="9144000" cy="828000"/>
            </a:xfrm>
            <a:prstGeom prst="rect">
              <a:avLst/>
            </a:prstGeom>
            <a:solidFill>
              <a:srgbClr val="1C3F94"/>
            </a:solidFill>
            <a:ln w="25400" cap="flat" cmpd="sng">
              <a:solidFill>
                <a:srgbClr val="1C3F9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 name="Google Shape;12;p33"/>
            <p:cNvSpPr txBox="1"/>
            <p:nvPr/>
          </p:nvSpPr>
          <p:spPr>
            <a:xfrm>
              <a:off x="231222" y="6010473"/>
              <a:ext cx="8532948"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GB" sz="2200" b="0" i="0" u="none" strike="noStrike" cap="none">
                  <a:solidFill>
                    <a:schemeClr val="lt1"/>
                  </a:solidFill>
                  <a:latin typeface="Calibri"/>
                  <a:ea typeface="Calibri"/>
                  <a:cs typeface="Calibri"/>
                  <a:sym typeface="Calibri"/>
                </a:rPr>
                <a:t>BUILDING RELATIONSHIPS, DEVELOPING THE WHOLE CHILD, SUPPORTING WHOLE SCHOOL IMPROVEMENT</a:t>
              </a:r>
              <a:endParaRPr sz="2200" b="0" i="0" u="none" strike="noStrike" cap="none">
                <a:solidFill>
                  <a:schemeClr val="lt1"/>
                </a:solidFill>
                <a:latin typeface="Calibri"/>
                <a:ea typeface="Calibri"/>
                <a:cs typeface="Calibri"/>
                <a:sym typeface="Calibri"/>
              </a:endParaRPr>
            </a:p>
          </p:txBody>
        </p:sp>
      </p:grpSp>
      <p:sp>
        <p:nvSpPr>
          <p:cNvPr id="13" name="Google Shape;13;p33"/>
          <p:cNvSpPr txBox="1">
            <a:spLocks noGrp="1"/>
          </p:cNvSpPr>
          <p:nvPr>
            <p:ph type="title"/>
          </p:nvPr>
        </p:nvSpPr>
        <p:spPr>
          <a:xfrm>
            <a:off x="609600" y="274638"/>
            <a:ext cx="9134805" cy="1143000"/>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1C3F94"/>
              </a:buClr>
              <a:buSzPts val="4400"/>
              <a:buFont typeface="Calibri"/>
              <a:buNone/>
              <a:defRPr sz="4400" b="0" i="0" u="none" strike="noStrike" cap="none">
                <a:solidFill>
                  <a:srgbClr val="1C3F9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 name="Google Shape;14;p33"/>
          <p:cNvSpPr txBox="1">
            <a:spLocks noGrp="1"/>
          </p:cNvSpPr>
          <p:nvPr>
            <p:ph type="body" idx="1"/>
          </p:nvPr>
        </p:nvSpPr>
        <p:spPr>
          <a:xfrm>
            <a:off x="609600" y="1600201"/>
            <a:ext cx="10972800" cy="4382541"/>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rgbClr val="0095DA"/>
              </a:buClr>
              <a:buSzPts val="3200"/>
              <a:buFont typeface="Arial"/>
              <a:buChar char="•"/>
              <a:defRPr sz="3200" b="0" i="0" u="none" strike="noStrike" cap="none">
                <a:solidFill>
                  <a:srgbClr val="0095DA"/>
                </a:solidFill>
                <a:latin typeface="Calibri"/>
                <a:ea typeface="Calibri"/>
                <a:cs typeface="Calibri"/>
                <a:sym typeface="Calibri"/>
              </a:defRPr>
            </a:lvl1pPr>
            <a:lvl2pPr marL="914400" marR="0" lvl="1" indent="-406400" algn="l" rtl="0">
              <a:lnSpc>
                <a:spcPct val="100000"/>
              </a:lnSpc>
              <a:spcBef>
                <a:spcPts val="560"/>
              </a:spcBef>
              <a:spcAft>
                <a:spcPts val="0"/>
              </a:spcAft>
              <a:buClr>
                <a:srgbClr val="0095DA"/>
              </a:buClr>
              <a:buSzPts val="2800"/>
              <a:buFont typeface="Arial"/>
              <a:buChar char="–"/>
              <a:defRPr sz="2800" b="0" i="0" u="none" strike="noStrike" cap="none">
                <a:solidFill>
                  <a:srgbClr val="0095DA"/>
                </a:solidFill>
                <a:latin typeface="Calibri"/>
                <a:ea typeface="Calibri"/>
                <a:cs typeface="Calibri"/>
                <a:sym typeface="Calibri"/>
              </a:defRPr>
            </a:lvl2pPr>
            <a:lvl3pPr marL="1371600" marR="0" lvl="2" indent="-381000" algn="l" rtl="0">
              <a:lnSpc>
                <a:spcPct val="100000"/>
              </a:lnSpc>
              <a:spcBef>
                <a:spcPts val="480"/>
              </a:spcBef>
              <a:spcAft>
                <a:spcPts val="0"/>
              </a:spcAft>
              <a:buClr>
                <a:srgbClr val="0095DA"/>
              </a:buClr>
              <a:buSzPts val="2400"/>
              <a:buFont typeface="Arial"/>
              <a:buChar char="•"/>
              <a:defRPr sz="2400" b="0" i="0" u="none" strike="noStrike" cap="none">
                <a:solidFill>
                  <a:srgbClr val="0095DA"/>
                </a:solidFill>
                <a:latin typeface="Calibri"/>
                <a:ea typeface="Calibri"/>
                <a:cs typeface="Calibri"/>
                <a:sym typeface="Calibri"/>
              </a:defRPr>
            </a:lvl3pPr>
            <a:lvl4pPr marL="1828800" marR="0" lvl="3" indent="-355600" algn="l" rtl="0">
              <a:lnSpc>
                <a:spcPct val="100000"/>
              </a:lnSpc>
              <a:spcBef>
                <a:spcPts val="400"/>
              </a:spcBef>
              <a:spcAft>
                <a:spcPts val="0"/>
              </a:spcAft>
              <a:buClr>
                <a:srgbClr val="0095DA"/>
              </a:buClr>
              <a:buSzPts val="2000"/>
              <a:buFont typeface="Arial"/>
              <a:buChar char="–"/>
              <a:defRPr sz="2000" b="0" i="0" u="none" strike="noStrike" cap="none">
                <a:solidFill>
                  <a:srgbClr val="0095DA"/>
                </a:solidFill>
                <a:latin typeface="Calibri"/>
                <a:ea typeface="Calibri"/>
                <a:cs typeface="Calibri"/>
                <a:sym typeface="Calibri"/>
              </a:defRPr>
            </a:lvl4pPr>
            <a:lvl5pPr marL="2286000" marR="0" lvl="4" indent="-355600" algn="l" rtl="0">
              <a:lnSpc>
                <a:spcPct val="100000"/>
              </a:lnSpc>
              <a:spcBef>
                <a:spcPts val="400"/>
              </a:spcBef>
              <a:spcAft>
                <a:spcPts val="0"/>
              </a:spcAft>
              <a:buClr>
                <a:srgbClr val="0095DA"/>
              </a:buClr>
              <a:buSzPts val="2000"/>
              <a:buFont typeface="Arial"/>
              <a:buChar char="»"/>
              <a:defRPr sz="2000" b="0" i="0" u="none" strike="noStrike" cap="none">
                <a:solidFill>
                  <a:srgbClr val="0095DA"/>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 name="Google Shape;15;p33"/>
          <p:cNvSpPr txBox="1">
            <a:spLocks noGrp="1"/>
          </p:cNvSpPr>
          <p:nvPr>
            <p:ph type="ftr" idx="11"/>
          </p:nvPr>
        </p:nvSpPr>
        <p:spPr>
          <a:xfrm>
            <a:off x="4165600" y="5733257"/>
            <a:ext cx="3860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1C3F9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33"/>
          <p:cNvSpPr txBox="1"/>
          <p:nvPr/>
        </p:nvSpPr>
        <p:spPr>
          <a:xfrm>
            <a:off x="-48683" y="6597353"/>
            <a:ext cx="3950229"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chemeClr val="lt1"/>
                </a:solidFill>
                <a:latin typeface="Calibri"/>
                <a:ea typeface="Calibri"/>
                <a:cs typeface="Calibri"/>
                <a:sym typeface="Calibri"/>
              </a:rPr>
              <a:t>© 2017 by Sport Impact.  All rights reserved</a:t>
            </a:r>
            <a:endParaRPr sz="1400" b="0" i="0" u="none" strike="noStrike" cap="none">
              <a:solidFill>
                <a:srgbClr val="000000"/>
              </a:solidFill>
              <a:latin typeface="Arial"/>
              <a:ea typeface="Arial"/>
              <a:cs typeface="Arial"/>
              <a:sym typeface="Arial"/>
            </a:endParaRPr>
          </a:p>
        </p:txBody>
      </p:sp>
      <p:sp>
        <p:nvSpPr>
          <p:cNvPr id="17" name="Google Shape;17;p33"/>
          <p:cNvSpPr txBox="1"/>
          <p:nvPr/>
        </p:nvSpPr>
        <p:spPr>
          <a:xfrm>
            <a:off x="9000323" y="5733257"/>
            <a:ext cx="278430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1C3F94"/>
                </a:solidFill>
                <a:latin typeface="Calibri"/>
                <a:ea typeface="Calibri"/>
                <a:cs typeface="Calibri"/>
                <a:sym typeface="Calibri"/>
              </a:rPr>
              <a:t>‹#›</a:t>
            </a:fld>
            <a:endParaRPr sz="1200" b="0" i="0" u="none" strike="noStrike" cap="none">
              <a:solidFill>
                <a:srgbClr val="1C3F94"/>
              </a:solidFill>
              <a:latin typeface="Calibri"/>
              <a:ea typeface="Calibri"/>
              <a:cs typeface="Calibri"/>
              <a:sym typeface="Calibri"/>
            </a:endParaRPr>
          </a:p>
        </p:txBody>
      </p:sp>
      <p:pic>
        <p:nvPicPr>
          <p:cNvPr id="18" name="Google Shape;18;p33"/>
          <p:cNvPicPr preferRelativeResize="0"/>
          <p:nvPr/>
        </p:nvPicPr>
        <p:blipFill rotWithShape="1">
          <a:blip r:embed="rId11">
            <a:alphaModFix/>
          </a:blip>
          <a:srcRect/>
          <a:stretch/>
        </p:blipFill>
        <p:spPr>
          <a:xfrm>
            <a:off x="10939509" y="6178593"/>
            <a:ext cx="1109152" cy="585582"/>
          </a:xfrm>
          <a:prstGeom prst="rect">
            <a:avLst/>
          </a:prstGeom>
          <a:noFill/>
          <a:ln>
            <a:noFill/>
          </a:ln>
        </p:spPr>
      </p:pic>
      <p:pic>
        <p:nvPicPr>
          <p:cNvPr id="19" name="Google Shape;19;p33"/>
          <p:cNvPicPr preferRelativeResize="0"/>
          <p:nvPr/>
        </p:nvPicPr>
        <p:blipFill rotWithShape="1">
          <a:blip r:embed="rId12">
            <a:alphaModFix/>
          </a:blip>
          <a:srcRect/>
          <a:stretch/>
        </p:blipFill>
        <p:spPr>
          <a:xfrm>
            <a:off x="10075861" y="116632"/>
            <a:ext cx="1972800" cy="7416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media.yourschoolgames.com/documents/School_Inclusive_Health_Check_flyer.pdf"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media.yourschoolgames.com/documents/SG_Mark_2022-23_Criteria_Final.pdf" TargetMode="External"/><Relationship Id="rId4" Type="http://schemas.openxmlformats.org/officeDocument/2006/relationships/hyperlink" Target="https://activeschoolplanner.or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20https:/media.yourschoolgames.com/documents/Road_to_Competition_-_Poster.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hyperlink" Target="https://media.yourschoolgames.com/documents/YST_Positive_Experiences_of_Competition__school_and_teacher_toolkit_Feb_2021.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media.yourschoolgames.com/documents/Road_to_Competition_-_Poster.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
          <p:cNvSpPr txBox="1">
            <a:spLocks noGrp="1"/>
          </p:cNvSpPr>
          <p:nvPr>
            <p:ph type="title"/>
          </p:nvPr>
        </p:nvSpPr>
        <p:spPr>
          <a:xfrm>
            <a:off x="1528597" y="4030208"/>
            <a:ext cx="9134805"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1C3F94"/>
              </a:buClr>
              <a:buSzPts val="4400"/>
              <a:buFont typeface="Calibri"/>
              <a:buNone/>
            </a:pPr>
            <a:r>
              <a:rPr lang="en-GB" dirty="0"/>
              <a:t>School Games Mark 22/23</a:t>
            </a:r>
            <a:endParaRPr dirty="0"/>
          </a:p>
        </p:txBody>
      </p:sp>
      <p:pic>
        <p:nvPicPr>
          <p:cNvPr id="80" name="Google Shape;80;p1"/>
          <p:cNvPicPr preferRelativeResize="0"/>
          <p:nvPr/>
        </p:nvPicPr>
        <p:blipFill rotWithShape="1">
          <a:blip r:embed="rId3">
            <a:alphaModFix/>
          </a:blip>
          <a:srcRect/>
          <a:stretch/>
        </p:blipFill>
        <p:spPr>
          <a:xfrm>
            <a:off x="2728911" y="1684792"/>
            <a:ext cx="6734175" cy="2019300"/>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2"/>
          <p:cNvSpPr txBox="1">
            <a:spLocks noGrp="1"/>
          </p:cNvSpPr>
          <p:nvPr>
            <p:ph type="title"/>
          </p:nvPr>
        </p:nvSpPr>
        <p:spPr>
          <a:xfrm>
            <a:off x="609600" y="3850"/>
            <a:ext cx="9134805"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1C3F94"/>
              </a:buClr>
              <a:buSzPts val="4400"/>
              <a:buFont typeface="Calibri"/>
              <a:buNone/>
            </a:pPr>
            <a:r>
              <a:rPr lang="en-GB" dirty="0"/>
              <a:t>SGM 2022/23</a:t>
            </a:r>
            <a:endParaRPr dirty="0"/>
          </a:p>
        </p:txBody>
      </p:sp>
      <p:sp>
        <p:nvSpPr>
          <p:cNvPr id="87" name="Google Shape;87;p2"/>
          <p:cNvSpPr txBox="1">
            <a:spLocks noGrp="1"/>
          </p:cNvSpPr>
          <p:nvPr>
            <p:ph type="body" idx="1"/>
          </p:nvPr>
        </p:nvSpPr>
        <p:spPr>
          <a:xfrm>
            <a:off x="452432" y="1600200"/>
            <a:ext cx="11263313" cy="4382400"/>
          </a:xfrm>
          <a:prstGeom prst="rect">
            <a:avLst/>
          </a:prstGeom>
          <a:noFill/>
          <a:ln>
            <a:noFill/>
          </a:ln>
        </p:spPr>
        <p:txBody>
          <a:bodyPr spcFirstLastPara="1" wrap="square" lIns="91425" tIns="45700" rIns="91425" bIns="45700" anchor="t" anchorCtr="0">
            <a:noAutofit/>
          </a:bodyPr>
          <a:lstStyle/>
          <a:p>
            <a:pPr marL="462087" lvl="1" indent="0">
              <a:lnSpc>
                <a:spcPct val="80000"/>
              </a:lnSpc>
              <a:spcBef>
                <a:spcPts val="560"/>
              </a:spcBef>
              <a:buSzPts val="2723"/>
              <a:buNone/>
            </a:pPr>
            <a:r>
              <a:rPr lang="en-GB" sz="2723" b="1" u="sng" dirty="0">
                <a:solidFill>
                  <a:schemeClr val="bg2"/>
                </a:solidFill>
              </a:rPr>
              <a:t>WHAT IS THE SGM</a:t>
            </a:r>
            <a:br>
              <a:rPr lang="en-GB" sz="2723" b="1" u="sng" dirty="0">
                <a:solidFill>
                  <a:schemeClr val="bg2"/>
                </a:solidFill>
              </a:rPr>
            </a:br>
            <a:endParaRPr lang="en-GB" sz="2723" b="1" u="sng" dirty="0">
              <a:solidFill>
                <a:schemeClr val="bg2"/>
              </a:solidFill>
            </a:endParaRPr>
          </a:p>
          <a:p>
            <a:pPr marL="462087" lvl="1" indent="0">
              <a:lnSpc>
                <a:spcPct val="80000"/>
              </a:lnSpc>
              <a:spcBef>
                <a:spcPts val="560"/>
              </a:spcBef>
              <a:buSzPts val="2723"/>
              <a:buNone/>
            </a:pPr>
            <a:r>
              <a:rPr lang="en-GB" sz="2723" dirty="0"/>
              <a:t>A nationally recognised tool aimed at helping schools effectively reflect on their engagement in the School Games. </a:t>
            </a:r>
            <a:endParaRPr lang="en-GB" sz="2723" b="1" u="sng" dirty="0"/>
          </a:p>
          <a:p>
            <a:pPr marL="462087" lvl="1" indent="0">
              <a:lnSpc>
                <a:spcPct val="80000"/>
              </a:lnSpc>
              <a:spcBef>
                <a:spcPts val="560"/>
              </a:spcBef>
              <a:buSzPts val="2723"/>
              <a:buNone/>
            </a:pPr>
            <a:endParaRPr lang="en-GB" sz="2723" b="1" u="sng" dirty="0"/>
          </a:p>
          <a:p>
            <a:pPr marL="462087" lvl="1" indent="0">
              <a:lnSpc>
                <a:spcPct val="80000"/>
              </a:lnSpc>
              <a:spcBef>
                <a:spcPts val="560"/>
              </a:spcBef>
              <a:buSzPts val="2723"/>
              <a:buNone/>
            </a:pPr>
            <a:r>
              <a:rPr lang="en-GB" sz="2723" b="1" u="sng" dirty="0">
                <a:solidFill>
                  <a:schemeClr val="bg2"/>
                </a:solidFill>
              </a:rPr>
              <a:t>WHY DO WE DO THE SGM ?</a:t>
            </a:r>
            <a:br>
              <a:rPr lang="en-GB" sz="2723" b="1" u="sng" dirty="0">
                <a:solidFill>
                  <a:schemeClr val="bg2"/>
                </a:solidFill>
              </a:rPr>
            </a:br>
            <a:endParaRPr lang="en-GB" sz="2723" b="1" u="sng" dirty="0">
              <a:solidFill>
                <a:schemeClr val="bg2"/>
              </a:solidFill>
            </a:endParaRPr>
          </a:p>
          <a:p>
            <a:pPr marL="462087" lvl="1" indent="0">
              <a:lnSpc>
                <a:spcPct val="80000"/>
              </a:lnSpc>
              <a:spcBef>
                <a:spcPts val="560"/>
              </a:spcBef>
              <a:buSzPts val="2723"/>
              <a:buNone/>
            </a:pPr>
            <a:r>
              <a:rPr lang="en-GB" sz="2723" dirty="0"/>
              <a:t>To reward and recognise a school’s engagement (provision and uptake) in the School Games against a national benchmark </a:t>
            </a:r>
            <a:br>
              <a:rPr lang="en-GB" sz="2723" dirty="0"/>
            </a:br>
            <a:endParaRPr lang="en-GB" sz="2723" dirty="0"/>
          </a:p>
          <a:p>
            <a:pPr marL="462087" lvl="1" indent="0">
              <a:lnSpc>
                <a:spcPct val="80000"/>
              </a:lnSpc>
              <a:spcBef>
                <a:spcPts val="560"/>
              </a:spcBef>
              <a:buSzPts val="2723"/>
              <a:buNone/>
            </a:pPr>
            <a:r>
              <a:rPr lang="en-GB" sz="2723" dirty="0"/>
              <a:t>To celebrate keeping young people active</a:t>
            </a:r>
          </a:p>
        </p:txBody>
      </p:sp>
      <p:pic>
        <p:nvPicPr>
          <p:cNvPr id="88" name="Google Shape;88;p2"/>
          <p:cNvPicPr preferRelativeResize="0"/>
          <p:nvPr/>
        </p:nvPicPr>
        <p:blipFill rotWithShape="1">
          <a:blip r:embed="rId3">
            <a:alphaModFix/>
          </a:blip>
          <a:srcRect/>
          <a:stretch/>
        </p:blipFill>
        <p:spPr>
          <a:xfrm>
            <a:off x="6764006" y="92076"/>
            <a:ext cx="2980399" cy="893698"/>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7">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11" name="Google Shape;87;p2">
            <a:extLst>
              <a:ext uri="{FF2B5EF4-FFF2-40B4-BE49-F238E27FC236}">
                <a16:creationId xmlns:a16="http://schemas.microsoft.com/office/drawing/2014/main" id="{1E48DE4F-CF03-4212-ACC0-E3C972C1DD11}"/>
              </a:ext>
            </a:extLst>
          </p:cNvPr>
          <p:cNvSpPr txBox="1">
            <a:spLocks noGrp="1"/>
          </p:cNvSpPr>
          <p:nvPr>
            <p:ph type="body" idx="1"/>
          </p:nvPr>
        </p:nvSpPr>
        <p:spPr>
          <a:xfrm>
            <a:off x="166688" y="1014396"/>
            <a:ext cx="11263313" cy="4914917"/>
          </a:xfrm>
          <a:prstGeom prst="rect">
            <a:avLst/>
          </a:prstGeom>
          <a:noFill/>
          <a:ln>
            <a:noFill/>
          </a:ln>
        </p:spPr>
        <p:txBody>
          <a:bodyPr spcFirstLastPara="1" wrap="square" lIns="91425" tIns="45700" rIns="91425" bIns="45700" anchor="t" anchorCtr="0">
            <a:noAutofit/>
          </a:bodyPr>
          <a:lstStyle/>
          <a:p>
            <a:pPr marL="804987" lvl="1">
              <a:lnSpc>
                <a:spcPct val="80000"/>
              </a:lnSpc>
              <a:spcBef>
                <a:spcPts val="560"/>
              </a:spcBef>
              <a:buSzPts val="2723"/>
            </a:pPr>
            <a:r>
              <a:rPr lang="en-GB" sz="2400" b="1" dirty="0">
                <a:solidFill>
                  <a:schemeClr val="bg2"/>
                </a:solidFill>
              </a:rPr>
              <a:t>4 levels:</a:t>
            </a:r>
            <a:r>
              <a:rPr lang="en-GB" sz="2400" dirty="0">
                <a:solidFill>
                  <a:schemeClr val="bg2"/>
                </a:solidFill>
              </a:rPr>
              <a:t> </a:t>
            </a:r>
            <a:r>
              <a:rPr lang="en-GB" sz="2400" dirty="0"/>
              <a:t>Bronze, Silver, Gold, Platinum</a:t>
            </a:r>
          </a:p>
          <a:p>
            <a:pPr marL="804987" lvl="1">
              <a:lnSpc>
                <a:spcPct val="80000"/>
              </a:lnSpc>
              <a:spcBef>
                <a:spcPts val="560"/>
              </a:spcBef>
              <a:buSzPts val="2723"/>
            </a:pPr>
            <a:endParaRPr lang="en-GB" sz="2400" dirty="0"/>
          </a:p>
          <a:p>
            <a:pPr marL="804987" lvl="1">
              <a:lnSpc>
                <a:spcPct val="80000"/>
              </a:lnSpc>
              <a:spcBef>
                <a:spcPts val="560"/>
              </a:spcBef>
              <a:buSzPts val="2723"/>
            </a:pPr>
            <a:r>
              <a:rPr lang="en-GB" sz="2400" b="1" dirty="0">
                <a:solidFill>
                  <a:schemeClr val="bg2"/>
                </a:solidFill>
              </a:rPr>
              <a:t>Outcome 1:</a:t>
            </a:r>
            <a:r>
              <a:rPr lang="en-GB" sz="2400" b="1" dirty="0"/>
              <a:t> </a:t>
            </a:r>
            <a:r>
              <a:rPr lang="en-GB" sz="2400" dirty="0"/>
              <a:t>Every child achieving 60 active minutes daily. </a:t>
            </a:r>
          </a:p>
          <a:p>
            <a:pPr marL="804987" lvl="1">
              <a:lnSpc>
                <a:spcPct val="80000"/>
              </a:lnSpc>
              <a:spcBef>
                <a:spcPts val="560"/>
              </a:spcBef>
              <a:buSzPts val="2723"/>
            </a:pPr>
            <a:endParaRPr lang="en-GB" sz="2400" dirty="0"/>
          </a:p>
          <a:p>
            <a:pPr marL="804987" lvl="1">
              <a:lnSpc>
                <a:spcPct val="80000"/>
              </a:lnSpc>
              <a:spcBef>
                <a:spcPts val="560"/>
              </a:spcBef>
              <a:buSzPts val="2723"/>
            </a:pPr>
            <a:r>
              <a:rPr lang="en-GB" sz="2400" b="1" dirty="0">
                <a:solidFill>
                  <a:schemeClr val="bg2"/>
                </a:solidFill>
              </a:rPr>
              <a:t>Outcome 2: </a:t>
            </a:r>
            <a:r>
              <a:rPr lang="en-GB" sz="2400" dirty="0"/>
              <a:t>Creating positive experiences in competition with clear intent. </a:t>
            </a:r>
          </a:p>
          <a:p>
            <a:pPr marL="804987" lvl="1">
              <a:lnSpc>
                <a:spcPct val="80000"/>
              </a:lnSpc>
              <a:spcBef>
                <a:spcPts val="560"/>
              </a:spcBef>
              <a:buSzPts val="2723"/>
            </a:pPr>
            <a:endParaRPr lang="en-GB" sz="2400" dirty="0"/>
          </a:p>
          <a:p>
            <a:pPr marL="804987" lvl="1">
              <a:lnSpc>
                <a:spcPct val="80000"/>
              </a:lnSpc>
              <a:spcBef>
                <a:spcPts val="560"/>
              </a:spcBef>
              <a:buSzPts val="2723"/>
            </a:pPr>
            <a:r>
              <a:rPr lang="en-GB" sz="2400" b="1" dirty="0">
                <a:solidFill>
                  <a:schemeClr val="bg2"/>
                </a:solidFill>
              </a:rPr>
              <a:t>Outcome 3: </a:t>
            </a:r>
            <a:r>
              <a:rPr lang="en-GB" sz="2400" dirty="0"/>
              <a:t>Having a clear focus on transition points and secondary school engagement. </a:t>
            </a:r>
          </a:p>
          <a:p>
            <a:pPr marL="804987" lvl="1">
              <a:lnSpc>
                <a:spcPct val="80000"/>
              </a:lnSpc>
              <a:spcBef>
                <a:spcPts val="560"/>
              </a:spcBef>
              <a:buSzPts val="2723"/>
            </a:pPr>
            <a:endParaRPr lang="en-GB" sz="2400" dirty="0"/>
          </a:p>
          <a:p>
            <a:pPr marL="804987" lvl="1">
              <a:lnSpc>
                <a:spcPct val="80000"/>
              </a:lnSpc>
              <a:spcBef>
                <a:spcPts val="560"/>
              </a:spcBef>
              <a:buSzPts val="2723"/>
            </a:pPr>
            <a:r>
              <a:rPr lang="en-GB" sz="2400" b="1" dirty="0">
                <a:solidFill>
                  <a:schemeClr val="bg2"/>
                </a:solidFill>
              </a:rPr>
              <a:t>Outcome 4:</a:t>
            </a:r>
            <a:r>
              <a:rPr lang="en-GB" sz="2400" dirty="0">
                <a:solidFill>
                  <a:schemeClr val="bg2"/>
                </a:solidFill>
              </a:rPr>
              <a:t> </a:t>
            </a:r>
            <a:r>
              <a:rPr lang="en-GB" sz="2400" dirty="0"/>
              <a:t>Using leadership to develop character of young people.</a:t>
            </a:r>
          </a:p>
          <a:p>
            <a:pPr marL="804987" lvl="1">
              <a:lnSpc>
                <a:spcPct val="80000"/>
              </a:lnSpc>
              <a:spcBef>
                <a:spcPts val="560"/>
              </a:spcBef>
              <a:buSzPts val="2723"/>
            </a:pPr>
            <a:endParaRPr lang="en-GB" sz="2400" dirty="0"/>
          </a:p>
          <a:p>
            <a:pPr marL="804987" lvl="1">
              <a:lnSpc>
                <a:spcPct val="80000"/>
              </a:lnSpc>
              <a:spcBef>
                <a:spcPts val="560"/>
              </a:spcBef>
              <a:buSzPts val="2723"/>
            </a:pPr>
            <a:r>
              <a:rPr lang="en-GB" sz="2400" b="1" dirty="0">
                <a:solidFill>
                  <a:schemeClr val="bg2"/>
                </a:solidFill>
              </a:rPr>
              <a:t>Outcome 5: </a:t>
            </a:r>
            <a:r>
              <a:rPr lang="en-GB" sz="2400" dirty="0"/>
              <a:t>Engage and educate your community:</a:t>
            </a:r>
            <a:br>
              <a:rPr lang="en-GB" sz="2400" dirty="0"/>
            </a:br>
            <a:r>
              <a:rPr lang="en-GB" sz="2400" dirty="0"/>
              <a:t>parents, local clubs, governors etc about the above 4 outcomes. </a:t>
            </a:r>
          </a:p>
          <a:p>
            <a:pPr marL="462087" lvl="1" indent="0" algn="ctr">
              <a:lnSpc>
                <a:spcPct val="80000"/>
              </a:lnSpc>
              <a:spcBef>
                <a:spcPts val="560"/>
              </a:spcBef>
              <a:buSzPts val="2723"/>
              <a:buNone/>
            </a:pPr>
            <a:endParaRPr lang="en-GB" sz="2400" dirty="0"/>
          </a:p>
        </p:txBody>
      </p:sp>
      <p:sp>
        <p:nvSpPr>
          <p:cNvPr id="12" name="Google Shape;86;p2">
            <a:extLst>
              <a:ext uri="{FF2B5EF4-FFF2-40B4-BE49-F238E27FC236}">
                <a16:creationId xmlns:a16="http://schemas.microsoft.com/office/drawing/2014/main" id="{155B1D87-B9E7-44D7-AF87-50C7862802EB}"/>
              </a:ext>
            </a:extLst>
          </p:cNvPr>
          <p:cNvSpPr txBox="1">
            <a:spLocks noGrp="1"/>
          </p:cNvSpPr>
          <p:nvPr>
            <p:ph type="title"/>
          </p:nvPr>
        </p:nvSpPr>
        <p:spPr>
          <a:xfrm>
            <a:off x="581024" y="-82554"/>
            <a:ext cx="9134805"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1C3F94"/>
              </a:buClr>
              <a:buSzPts val="4400"/>
              <a:buFont typeface="Calibri"/>
              <a:buNone/>
            </a:pPr>
            <a:r>
              <a:rPr lang="en-GB" dirty="0"/>
              <a:t>SGM CRITERIA</a:t>
            </a:r>
            <a:endParaRPr dirty="0"/>
          </a:p>
        </p:txBody>
      </p:sp>
      <p:pic>
        <p:nvPicPr>
          <p:cNvPr id="13" name="Google Shape;88;p2">
            <a:extLst>
              <a:ext uri="{FF2B5EF4-FFF2-40B4-BE49-F238E27FC236}">
                <a16:creationId xmlns:a16="http://schemas.microsoft.com/office/drawing/2014/main" id="{81C8F9CA-AE2F-4B8D-9BE7-48C82F041BD7}"/>
              </a:ext>
            </a:extLst>
          </p:cNvPr>
          <p:cNvPicPr preferRelativeResize="0"/>
          <p:nvPr/>
        </p:nvPicPr>
        <p:blipFill rotWithShape="1">
          <a:blip r:embed="rId3">
            <a:alphaModFix/>
          </a:blip>
          <a:srcRect/>
          <a:stretch/>
        </p:blipFill>
        <p:spPr>
          <a:xfrm>
            <a:off x="6921550" y="26137"/>
            <a:ext cx="2980399" cy="893698"/>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2"/>
          <p:cNvSpPr txBox="1">
            <a:spLocks noGrp="1"/>
          </p:cNvSpPr>
          <p:nvPr>
            <p:ph type="title"/>
          </p:nvPr>
        </p:nvSpPr>
        <p:spPr>
          <a:xfrm>
            <a:off x="609600" y="274638"/>
            <a:ext cx="9134805"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1C3F94"/>
              </a:buClr>
              <a:buSzPts val="4400"/>
              <a:buFont typeface="Calibri"/>
              <a:buNone/>
            </a:pPr>
            <a:r>
              <a:rPr lang="en-GB" dirty="0"/>
              <a:t>Key differences </a:t>
            </a:r>
            <a:br>
              <a:rPr lang="en-GB" dirty="0"/>
            </a:br>
            <a:r>
              <a:rPr lang="en-GB" dirty="0"/>
              <a:t>21/22 </a:t>
            </a:r>
            <a:r>
              <a:rPr lang="en-GB" dirty="0">
                <a:sym typeface="Wingdings" panose="05000000000000000000" pitchFamily="2" charset="2"/>
              </a:rPr>
              <a:t> 22/23 </a:t>
            </a:r>
            <a:endParaRPr dirty="0"/>
          </a:p>
        </p:txBody>
      </p:sp>
      <p:sp>
        <p:nvSpPr>
          <p:cNvPr id="87" name="Google Shape;87;p2"/>
          <p:cNvSpPr txBox="1">
            <a:spLocks noGrp="1"/>
          </p:cNvSpPr>
          <p:nvPr>
            <p:ph type="body" idx="1"/>
          </p:nvPr>
        </p:nvSpPr>
        <p:spPr>
          <a:xfrm>
            <a:off x="0" y="1473930"/>
            <a:ext cx="11582400" cy="4382400"/>
          </a:xfrm>
          <a:prstGeom prst="rect">
            <a:avLst/>
          </a:prstGeom>
          <a:noFill/>
          <a:ln>
            <a:noFill/>
          </a:ln>
        </p:spPr>
        <p:txBody>
          <a:bodyPr spcFirstLastPara="1" wrap="square" lIns="91425" tIns="45700" rIns="91425" bIns="45700" anchor="t" anchorCtr="0">
            <a:noAutofit/>
          </a:bodyPr>
          <a:lstStyle/>
          <a:p>
            <a:pPr marL="919287" lvl="1" indent="-457200">
              <a:lnSpc>
                <a:spcPct val="80000"/>
              </a:lnSpc>
              <a:spcBef>
                <a:spcPts val="560"/>
              </a:spcBef>
              <a:buSzPts val="2723"/>
            </a:pPr>
            <a:r>
              <a:rPr lang="en-GB" sz="2723" dirty="0"/>
              <a:t>Differences in language </a:t>
            </a:r>
            <a:br>
              <a:rPr lang="en-GB" sz="2723" dirty="0"/>
            </a:br>
            <a:br>
              <a:rPr lang="en-GB" sz="2723" dirty="0"/>
            </a:br>
            <a:endParaRPr lang="en-GB" sz="2723" dirty="0"/>
          </a:p>
          <a:p>
            <a:pPr marL="919287" lvl="1" indent="-457200">
              <a:lnSpc>
                <a:spcPct val="80000"/>
              </a:lnSpc>
              <a:spcBef>
                <a:spcPts val="560"/>
              </a:spcBef>
              <a:buSzPts val="2723"/>
            </a:pPr>
            <a:r>
              <a:rPr lang="en-GB" sz="2723" dirty="0">
                <a:solidFill>
                  <a:schemeClr val="accent1"/>
                </a:solidFill>
                <a:hlinkClick r:id="rId3">
                  <a:extLst>
                    <a:ext uri="{A12FA001-AC4F-418D-AE19-62706E023703}">
                      <ahyp:hlinkClr xmlns:ahyp="http://schemas.microsoft.com/office/drawing/2018/hyperlinkcolor" val="tx"/>
                    </a:ext>
                  </a:extLst>
                </a:hlinkClick>
              </a:rPr>
              <a:t>Inclusive Health Check</a:t>
            </a:r>
            <a:r>
              <a:rPr lang="en-GB" sz="2723" dirty="0">
                <a:solidFill>
                  <a:schemeClr val="accent1"/>
                </a:solidFill>
              </a:rPr>
              <a:t> </a:t>
            </a:r>
            <a:br>
              <a:rPr lang="en-GB" sz="2723" dirty="0">
                <a:solidFill>
                  <a:schemeClr val="accent1"/>
                </a:solidFill>
              </a:rPr>
            </a:br>
            <a:br>
              <a:rPr lang="en-GB" sz="2723" dirty="0">
                <a:solidFill>
                  <a:schemeClr val="accent1"/>
                </a:solidFill>
              </a:rPr>
            </a:br>
            <a:endParaRPr lang="en-GB" sz="2723" dirty="0">
              <a:solidFill>
                <a:schemeClr val="accent1"/>
              </a:solidFill>
            </a:endParaRPr>
          </a:p>
          <a:p>
            <a:pPr marL="919287" lvl="1" indent="-457200">
              <a:lnSpc>
                <a:spcPct val="80000"/>
              </a:lnSpc>
              <a:spcBef>
                <a:spcPts val="560"/>
              </a:spcBef>
              <a:buSzPts val="2723"/>
            </a:pPr>
            <a:r>
              <a:rPr lang="en-GB" sz="2723" dirty="0">
                <a:solidFill>
                  <a:schemeClr val="accent1"/>
                </a:solidFill>
                <a:hlinkClick r:id="rId4">
                  <a:extLst>
                    <a:ext uri="{A12FA001-AC4F-418D-AE19-62706E023703}">
                      <ahyp:hlinkClr xmlns:ahyp="http://schemas.microsoft.com/office/drawing/2018/hyperlinkcolor" val="tx"/>
                    </a:ext>
                  </a:extLst>
                </a:hlinkClick>
              </a:rPr>
              <a:t>Active Planner </a:t>
            </a:r>
            <a:br>
              <a:rPr lang="en-GB" sz="2723" dirty="0">
                <a:solidFill>
                  <a:schemeClr val="accent1"/>
                </a:solidFill>
              </a:rPr>
            </a:br>
            <a:br>
              <a:rPr lang="en-GB" sz="2723" dirty="0">
                <a:solidFill>
                  <a:schemeClr val="accent1"/>
                </a:solidFill>
              </a:rPr>
            </a:br>
            <a:endParaRPr lang="en-GB" sz="2723" dirty="0">
              <a:solidFill>
                <a:schemeClr val="accent1"/>
              </a:solidFill>
            </a:endParaRPr>
          </a:p>
          <a:p>
            <a:pPr marL="919287" lvl="1" indent="-457200">
              <a:lnSpc>
                <a:spcPct val="80000"/>
              </a:lnSpc>
              <a:spcBef>
                <a:spcPts val="560"/>
              </a:spcBef>
              <a:buSzPts val="2723"/>
            </a:pPr>
            <a:r>
              <a:rPr lang="en-GB" sz="2723" dirty="0">
                <a:solidFill>
                  <a:schemeClr val="accent1"/>
                </a:solidFill>
                <a:hlinkClick r:id="rId5">
                  <a:extLst>
                    <a:ext uri="{A12FA001-AC4F-418D-AE19-62706E023703}">
                      <ahyp:hlinkClr xmlns:ahyp="http://schemas.microsoft.com/office/drawing/2018/hyperlinkcolor" val="tx"/>
                    </a:ext>
                  </a:extLst>
                </a:hlinkClick>
              </a:rPr>
              <a:t>Application guide </a:t>
            </a:r>
            <a:endParaRPr lang="en-GB" sz="1720" dirty="0">
              <a:solidFill>
                <a:schemeClr val="accent1"/>
              </a:solidFill>
            </a:endParaRPr>
          </a:p>
        </p:txBody>
      </p:sp>
      <p:pic>
        <p:nvPicPr>
          <p:cNvPr id="88" name="Google Shape;88;p2"/>
          <p:cNvPicPr preferRelativeResize="0"/>
          <p:nvPr/>
        </p:nvPicPr>
        <p:blipFill rotWithShape="1">
          <a:blip r:embed="rId6">
            <a:alphaModFix/>
          </a:blip>
          <a:srcRect/>
          <a:stretch/>
        </p:blipFill>
        <p:spPr>
          <a:xfrm>
            <a:off x="6400800" y="218346"/>
            <a:ext cx="2980399" cy="893698"/>
          </a:xfrm>
          <a:prstGeom prst="rect">
            <a:avLst/>
          </a:prstGeom>
          <a:noFill/>
          <a:ln>
            <a:noFill/>
          </a:ln>
        </p:spPr>
      </p:pic>
    </p:spTree>
    <p:extLst>
      <p:ext uri="{BB962C8B-B14F-4D97-AF65-F5344CB8AC3E}">
        <p14:creationId xmlns:p14="http://schemas.microsoft.com/office/powerpoint/2010/main" val="22539588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5355B-A099-4003-A8DA-867B9991AB8A}"/>
              </a:ext>
            </a:extLst>
          </p:cNvPr>
          <p:cNvSpPr>
            <a:spLocks noGrp="1"/>
          </p:cNvSpPr>
          <p:nvPr>
            <p:ph type="title"/>
          </p:nvPr>
        </p:nvSpPr>
        <p:spPr/>
        <p:txBody>
          <a:bodyPr/>
          <a:lstStyle/>
          <a:p>
            <a:r>
              <a:rPr lang="en-GB" dirty="0"/>
              <a:t>Physical Literacy </a:t>
            </a:r>
          </a:p>
        </p:txBody>
      </p:sp>
      <p:sp>
        <p:nvSpPr>
          <p:cNvPr id="3" name="Text Placeholder 2">
            <a:extLst>
              <a:ext uri="{FF2B5EF4-FFF2-40B4-BE49-F238E27FC236}">
                <a16:creationId xmlns:a16="http://schemas.microsoft.com/office/drawing/2014/main" id="{E0C4956B-35A3-4FDD-A7EA-6895232C4E60}"/>
              </a:ext>
            </a:extLst>
          </p:cNvPr>
          <p:cNvSpPr>
            <a:spLocks noGrp="1"/>
          </p:cNvSpPr>
          <p:nvPr>
            <p:ph type="body" idx="1"/>
          </p:nvPr>
        </p:nvSpPr>
        <p:spPr>
          <a:xfrm>
            <a:off x="609599" y="1600201"/>
            <a:ext cx="11455021" cy="4525963"/>
          </a:xfrm>
        </p:spPr>
        <p:txBody>
          <a:bodyPr>
            <a:normAutofit fontScale="92500"/>
          </a:bodyPr>
          <a:lstStyle/>
          <a:p>
            <a:r>
              <a:rPr lang="en-GB" dirty="0"/>
              <a:t>This is a new question in the SGM Criteria</a:t>
            </a:r>
            <a:br>
              <a:rPr lang="en-GB" dirty="0"/>
            </a:br>
            <a:endParaRPr lang="en-GB" dirty="0"/>
          </a:p>
          <a:p>
            <a:r>
              <a:rPr lang="en-GB" dirty="0"/>
              <a:t>Physical literacy is the </a:t>
            </a:r>
            <a:r>
              <a:rPr lang="en-GB" b="1" u="sng" dirty="0"/>
              <a:t>motivation</a:t>
            </a:r>
            <a:r>
              <a:rPr lang="en-GB" dirty="0"/>
              <a:t>, </a:t>
            </a:r>
            <a:r>
              <a:rPr lang="en-GB" b="1" u="sng" dirty="0"/>
              <a:t>confidence</a:t>
            </a:r>
            <a:r>
              <a:rPr lang="en-GB" dirty="0"/>
              <a:t>, </a:t>
            </a:r>
            <a:r>
              <a:rPr lang="en-GB" b="1" u="sng" dirty="0"/>
              <a:t>physical competence</a:t>
            </a:r>
            <a:r>
              <a:rPr lang="en-GB" dirty="0"/>
              <a:t>, </a:t>
            </a:r>
            <a:r>
              <a:rPr lang="en-GB" b="1" u="sng" dirty="0"/>
              <a:t>knowledge and understanding </a:t>
            </a:r>
            <a:r>
              <a:rPr lang="en-GB" dirty="0"/>
              <a:t>of individuals and how this influences the way they value and take responsibility for engaging in physical activities for life. Physical literacy provides clear direction for nurturing a lifelong engagement in physical activity that can positively contribute to one’s overall quality of life.</a:t>
            </a:r>
            <a:br>
              <a:rPr lang="en-GB" dirty="0"/>
            </a:br>
            <a:endParaRPr lang="en-GB" dirty="0"/>
          </a:p>
          <a:p>
            <a:r>
              <a:rPr lang="en-GB" dirty="0"/>
              <a:t>Underpins everything that we do as teachers, coaches, school games organisers etc. </a:t>
            </a:r>
          </a:p>
          <a:p>
            <a:endParaRPr lang="en-GB" dirty="0"/>
          </a:p>
        </p:txBody>
      </p:sp>
    </p:spTree>
    <p:extLst>
      <p:ext uri="{BB962C8B-B14F-4D97-AF65-F5344CB8AC3E}">
        <p14:creationId xmlns:p14="http://schemas.microsoft.com/office/powerpoint/2010/main" val="114314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2"/>
          <p:cNvSpPr txBox="1">
            <a:spLocks noGrp="1"/>
          </p:cNvSpPr>
          <p:nvPr>
            <p:ph type="title"/>
          </p:nvPr>
        </p:nvSpPr>
        <p:spPr>
          <a:xfrm>
            <a:off x="609600" y="274638"/>
            <a:ext cx="9134805" cy="1143000"/>
          </a:xfrm>
          <a:prstGeom prst="rect">
            <a:avLst/>
          </a:prstGeom>
          <a:noFill/>
          <a:ln>
            <a:noFill/>
          </a:ln>
        </p:spPr>
        <p:txBody>
          <a:bodyPr spcFirstLastPara="1" wrap="square" lIns="91425" tIns="45700" rIns="91425" bIns="45700" anchor="ctr" anchorCtr="0">
            <a:normAutofit/>
          </a:bodyPr>
          <a:lstStyle/>
          <a:p>
            <a:pPr lvl="0">
              <a:buSzPts val="4400"/>
            </a:pPr>
            <a:r>
              <a:rPr lang="en-GB" dirty="0"/>
              <a:t>Positive Experiences of Competition </a:t>
            </a:r>
            <a:endParaRPr dirty="0"/>
          </a:p>
        </p:txBody>
      </p:sp>
      <p:sp>
        <p:nvSpPr>
          <p:cNvPr id="87" name="Google Shape;87;p2"/>
          <p:cNvSpPr txBox="1">
            <a:spLocks noGrp="1"/>
          </p:cNvSpPr>
          <p:nvPr>
            <p:ph type="body" idx="1"/>
          </p:nvPr>
        </p:nvSpPr>
        <p:spPr>
          <a:xfrm>
            <a:off x="423856" y="1114409"/>
            <a:ext cx="11582400" cy="4795072"/>
          </a:xfrm>
          <a:prstGeom prst="rect">
            <a:avLst/>
          </a:prstGeom>
          <a:noFill/>
          <a:ln>
            <a:noFill/>
          </a:ln>
        </p:spPr>
        <p:txBody>
          <a:bodyPr spcFirstLastPara="1" wrap="square" lIns="91425" tIns="45700" rIns="91425" bIns="45700" anchor="t" anchorCtr="0">
            <a:noAutofit/>
          </a:bodyPr>
          <a:lstStyle/>
          <a:p>
            <a:pPr marL="342900" lvl="0" indent="-139700">
              <a:lnSpc>
                <a:spcPct val="80000"/>
              </a:lnSpc>
              <a:spcBef>
                <a:spcPts val="640"/>
              </a:spcBef>
              <a:buSzPts val="1520"/>
              <a:buNone/>
            </a:pPr>
            <a:r>
              <a:rPr lang="en-GB" sz="1700" dirty="0"/>
              <a:t>Creating positive experiences by ensuring physical activity and competition provision is designed to reflect</a:t>
            </a:r>
          </a:p>
          <a:p>
            <a:pPr marL="342900" lvl="0" indent="-139700">
              <a:lnSpc>
                <a:spcPct val="80000"/>
              </a:lnSpc>
              <a:spcBef>
                <a:spcPts val="640"/>
              </a:spcBef>
              <a:buSzPts val="1520"/>
              <a:buNone/>
            </a:pPr>
            <a:r>
              <a:rPr lang="en-GB" sz="1700" dirty="0"/>
              <a:t>the motivation, competence and confidence of your young people and has a clear intent.</a:t>
            </a:r>
          </a:p>
          <a:p>
            <a:pPr marL="342900" lvl="0" indent="-139700">
              <a:lnSpc>
                <a:spcPct val="80000"/>
              </a:lnSpc>
              <a:spcBef>
                <a:spcPts val="640"/>
              </a:spcBef>
              <a:buSzPts val="1520"/>
              <a:buNone/>
            </a:pPr>
            <a:endParaRPr lang="en-GB" sz="1700" b="1" u="sng" dirty="0">
              <a:solidFill>
                <a:schemeClr val="bg2"/>
              </a:solidFill>
            </a:endParaRPr>
          </a:p>
          <a:p>
            <a:pPr marL="342900" lvl="0" indent="-139700">
              <a:lnSpc>
                <a:spcPct val="80000"/>
              </a:lnSpc>
              <a:spcBef>
                <a:spcPts val="640"/>
              </a:spcBef>
              <a:buSzPts val="1520"/>
              <a:buNone/>
            </a:pPr>
            <a:r>
              <a:rPr lang="en-GB" sz="1700" b="1" u="sng" dirty="0">
                <a:solidFill>
                  <a:schemeClr val="bg2"/>
                </a:solidFill>
              </a:rPr>
              <a:t>Break Out Room</a:t>
            </a:r>
          </a:p>
          <a:p>
            <a:pPr marL="342900" lvl="0" indent="-139700">
              <a:lnSpc>
                <a:spcPct val="80000"/>
              </a:lnSpc>
              <a:spcBef>
                <a:spcPts val="640"/>
              </a:spcBef>
              <a:buSzPts val="1520"/>
              <a:buNone/>
            </a:pPr>
            <a:endParaRPr lang="en-GB" sz="1700" dirty="0"/>
          </a:p>
          <a:p>
            <a:pPr marL="342900" lvl="0" indent="-139700">
              <a:lnSpc>
                <a:spcPct val="80000"/>
              </a:lnSpc>
              <a:spcBef>
                <a:spcPts val="640"/>
              </a:spcBef>
              <a:buSzPts val="1520"/>
              <a:buNone/>
            </a:pPr>
            <a:r>
              <a:rPr lang="en-GB" sz="1700" b="1" u="sng" dirty="0"/>
              <a:t>Clare King </a:t>
            </a:r>
          </a:p>
          <a:p>
            <a:pPr marL="342900" lvl="0" indent="-139700">
              <a:lnSpc>
                <a:spcPct val="80000"/>
              </a:lnSpc>
              <a:spcBef>
                <a:spcPts val="640"/>
              </a:spcBef>
              <a:buSzPts val="1520"/>
              <a:buNone/>
            </a:pPr>
            <a:r>
              <a:rPr lang="en-GB" sz="1700" b="1" dirty="0"/>
              <a:t>Group 1 – </a:t>
            </a:r>
            <a:r>
              <a:rPr lang="en-GB" sz="1700" dirty="0"/>
              <a:t>What do Positive Experiences of competition look like for your pupils? </a:t>
            </a:r>
          </a:p>
          <a:p>
            <a:pPr marL="342900" lvl="0" indent="-139700">
              <a:lnSpc>
                <a:spcPct val="80000"/>
              </a:lnSpc>
              <a:spcBef>
                <a:spcPts val="640"/>
              </a:spcBef>
              <a:buSzPts val="1520"/>
              <a:buNone/>
            </a:pPr>
            <a:endParaRPr lang="en-GB" sz="1700" b="1" u="sng" dirty="0"/>
          </a:p>
          <a:p>
            <a:pPr marL="342900" lvl="0" indent="-139700">
              <a:lnSpc>
                <a:spcPct val="80000"/>
              </a:lnSpc>
              <a:spcBef>
                <a:spcPts val="640"/>
              </a:spcBef>
              <a:buSzPts val="1520"/>
              <a:buNone/>
            </a:pPr>
            <a:r>
              <a:rPr lang="en-GB" sz="1700" b="1" u="sng" dirty="0"/>
              <a:t>Pete Whitfield</a:t>
            </a:r>
          </a:p>
          <a:p>
            <a:pPr marL="203200" indent="0">
              <a:lnSpc>
                <a:spcPct val="80000"/>
              </a:lnSpc>
              <a:spcBef>
                <a:spcPts val="640"/>
              </a:spcBef>
              <a:buSzPts val="1520"/>
              <a:buNone/>
            </a:pPr>
            <a:r>
              <a:rPr lang="en-GB" sz="1700" b="1" dirty="0"/>
              <a:t>Group 2 – </a:t>
            </a:r>
            <a:r>
              <a:rPr lang="en-GB" sz="1700" dirty="0"/>
              <a:t>How do you ensure the right children are competing in the right competitions? (Selection process &amp; competition tiers?)</a:t>
            </a:r>
            <a:br>
              <a:rPr lang="en-GB" sz="1700" dirty="0"/>
            </a:br>
            <a:endParaRPr lang="en-GB" sz="1700" b="1" u="sng" dirty="0"/>
          </a:p>
          <a:p>
            <a:pPr marL="203200" indent="0">
              <a:lnSpc>
                <a:spcPct val="80000"/>
              </a:lnSpc>
              <a:spcBef>
                <a:spcPts val="640"/>
              </a:spcBef>
              <a:buSzPts val="1520"/>
              <a:buNone/>
            </a:pPr>
            <a:r>
              <a:rPr lang="en-GB" sz="1700" b="1" u="sng" dirty="0"/>
              <a:t>Matt Whitfield</a:t>
            </a:r>
            <a:br>
              <a:rPr lang="en-GB" sz="1700" dirty="0"/>
            </a:br>
            <a:r>
              <a:rPr lang="en-GB" sz="1700" b="1" dirty="0"/>
              <a:t>Group 3 – </a:t>
            </a:r>
            <a:r>
              <a:rPr lang="en-GB" sz="1700" dirty="0"/>
              <a:t>Discuss why motivation, confidence and competence are a key factor in ensuring pupils have positive experiences in competition? (Physical literacy?)</a:t>
            </a:r>
            <a:br>
              <a:rPr lang="en-GB" sz="1700" dirty="0"/>
            </a:br>
            <a:endParaRPr lang="en-GB" sz="1700" b="1" u="sng" dirty="0"/>
          </a:p>
          <a:p>
            <a:pPr marL="203200" indent="0">
              <a:lnSpc>
                <a:spcPct val="80000"/>
              </a:lnSpc>
              <a:spcBef>
                <a:spcPts val="640"/>
              </a:spcBef>
              <a:buSzPts val="1520"/>
              <a:buNone/>
            </a:pPr>
            <a:r>
              <a:rPr lang="en-GB" sz="1700" b="1" u="sng" dirty="0"/>
              <a:t>Juliet McNally</a:t>
            </a:r>
          </a:p>
          <a:p>
            <a:pPr marL="203200" indent="0">
              <a:lnSpc>
                <a:spcPct val="80000"/>
              </a:lnSpc>
              <a:spcBef>
                <a:spcPts val="640"/>
              </a:spcBef>
              <a:buSzPts val="1520"/>
              <a:buNone/>
            </a:pPr>
            <a:r>
              <a:rPr lang="en-GB" sz="1700" b="1" dirty="0"/>
              <a:t>Group 4 </a:t>
            </a:r>
            <a:r>
              <a:rPr lang="en-GB" sz="1700" dirty="0"/>
              <a:t>– How can we ensure that every competition has a ‘clear intent’? (Adaptations/STEP principle?)</a:t>
            </a:r>
          </a:p>
          <a:p>
            <a:pPr marL="203200" indent="0">
              <a:lnSpc>
                <a:spcPct val="80000"/>
              </a:lnSpc>
              <a:spcBef>
                <a:spcPts val="640"/>
              </a:spcBef>
              <a:buSzPts val="1520"/>
              <a:buNone/>
            </a:pPr>
            <a:endParaRPr sz="1700" dirty="0"/>
          </a:p>
        </p:txBody>
      </p:sp>
    </p:spTree>
    <p:extLst>
      <p:ext uri="{BB962C8B-B14F-4D97-AF65-F5344CB8AC3E}">
        <p14:creationId xmlns:p14="http://schemas.microsoft.com/office/powerpoint/2010/main" val="14173431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7">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7">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7">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7">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9CE2C-69F5-46FA-9B4F-8044ED9018FC}"/>
              </a:ext>
            </a:extLst>
          </p:cNvPr>
          <p:cNvSpPr>
            <a:spLocks noGrp="1"/>
          </p:cNvSpPr>
          <p:nvPr>
            <p:ph type="title"/>
          </p:nvPr>
        </p:nvSpPr>
        <p:spPr/>
        <p:txBody>
          <a:bodyPr>
            <a:normAutofit/>
          </a:bodyPr>
          <a:lstStyle/>
          <a:p>
            <a:r>
              <a:rPr lang="en-GB" dirty="0"/>
              <a:t>Road to Competition  </a:t>
            </a:r>
          </a:p>
        </p:txBody>
      </p:sp>
      <p:pic>
        <p:nvPicPr>
          <p:cNvPr id="5" name="Picture 4">
            <a:hlinkClick r:id="rId3"/>
            <a:extLst>
              <a:ext uri="{FF2B5EF4-FFF2-40B4-BE49-F238E27FC236}">
                <a16:creationId xmlns:a16="http://schemas.microsoft.com/office/drawing/2014/main" id="{13F11AC1-54A8-4577-9153-FBF4DE83251D}"/>
              </a:ext>
            </a:extLst>
          </p:cNvPr>
          <p:cNvPicPr>
            <a:picLocks noChangeAspect="1"/>
          </p:cNvPicPr>
          <p:nvPr/>
        </p:nvPicPr>
        <p:blipFill rotWithShape="1">
          <a:blip r:embed="rId4"/>
          <a:srcRect l="22969" t="23957" r="22656" b="7709"/>
          <a:stretch/>
        </p:blipFill>
        <p:spPr>
          <a:xfrm>
            <a:off x="0" y="0"/>
            <a:ext cx="12192000" cy="6888286"/>
          </a:xfrm>
          <a:prstGeom prst="rect">
            <a:avLst/>
          </a:prstGeom>
        </p:spPr>
      </p:pic>
    </p:spTree>
    <p:extLst>
      <p:ext uri="{BB962C8B-B14F-4D97-AF65-F5344CB8AC3E}">
        <p14:creationId xmlns:p14="http://schemas.microsoft.com/office/powerpoint/2010/main" val="27491849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13EDC-7217-4B45-9041-A6711A75F3F1}"/>
              </a:ext>
            </a:extLst>
          </p:cNvPr>
          <p:cNvSpPr>
            <a:spLocks noGrp="1"/>
          </p:cNvSpPr>
          <p:nvPr>
            <p:ph type="title"/>
          </p:nvPr>
        </p:nvSpPr>
        <p:spPr/>
        <p:txBody>
          <a:bodyPr/>
          <a:lstStyle/>
          <a:p>
            <a:r>
              <a:rPr lang="en-GB" dirty="0"/>
              <a:t>Actions </a:t>
            </a:r>
          </a:p>
        </p:txBody>
      </p:sp>
      <p:sp>
        <p:nvSpPr>
          <p:cNvPr id="3" name="Text Placeholder 2">
            <a:extLst>
              <a:ext uri="{FF2B5EF4-FFF2-40B4-BE49-F238E27FC236}">
                <a16:creationId xmlns:a16="http://schemas.microsoft.com/office/drawing/2014/main" id="{09C0BBE0-2787-42F6-8800-648BA6396C53}"/>
              </a:ext>
            </a:extLst>
          </p:cNvPr>
          <p:cNvSpPr>
            <a:spLocks noGrp="1"/>
          </p:cNvSpPr>
          <p:nvPr>
            <p:ph type="body" idx="1"/>
          </p:nvPr>
        </p:nvSpPr>
        <p:spPr>
          <a:xfrm>
            <a:off x="609600" y="1417639"/>
            <a:ext cx="11177588" cy="4708526"/>
          </a:xfrm>
        </p:spPr>
        <p:txBody>
          <a:bodyPr>
            <a:normAutofit fontScale="77500" lnSpcReduction="20000"/>
          </a:bodyPr>
          <a:lstStyle/>
          <a:p>
            <a:r>
              <a:rPr lang="en-GB" dirty="0"/>
              <a:t>Read the SGM Criteria and plan the remainder of the academic year with your SI Specialist or contact myself/Alan Watkinson for support.</a:t>
            </a:r>
            <a:br>
              <a:rPr lang="en-GB" dirty="0"/>
            </a:br>
            <a:endParaRPr lang="en-GB" dirty="0"/>
          </a:p>
          <a:p>
            <a:r>
              <a:rPr lang="en-GB" dirty="0"/>
              <a:t>Complete the Inclusive Health Check </a:t>
            </a:r>
            <a:br>
              <a:rPr lang="en-GB" dirty="0"/>
            </a:br>
            <a:endParaRPr lang="en-GB" dirty="0"/>
          </a:p>
          <a:p>
            <a:r>
              <a:rPr lang="en-GB" dirty="0"/>
              <a:t>Complete the Heatmap via the active planner website </a:t>
            </a:r>
            <a:br>
              <a:rPr lang="en-GB" dirty="0"/>
            </a:br>
            <a:endParaRPr lang="en-GB" dirty="0"/>
          </a:p>
          <a:p>
            <a:r>
              <a:rPr lang="en-GB" dirty="0"/>
              <a:t>Complete the national Survey PRIMARY - PUPIL ACTIVITY &amp; WELL-BEING SURVEY 2022 on </a:t>
            </a:r>
            <a:r>
              <a:rPr lang="en-GB" dirty="0" err="1"/>
              <a:t>Koboca</a:t>
            </a:r>
            <a:br>
              <a:rPr lang="en-GB" dirty="0"/>
            </a:br>
            <a:endParaRPr lang="en-GB" dirty="0"/>
          </a:p>
          <a:p>
            <a:r>
              <a:rPr lang="en-GB" dirty="0"/>
              <a:t>Read through the </a:t>
            </a:r>
            <a:r>
              <a:rPr lang="en-GB" dirty="0">
                <a:hlinkClick r:id="rId3"/>
              </a:rPr>
              <a:t>Positive Experiences of Competition </a:t>
            </a:r>
            <a:r>
              <a:rPr lang="en-GB" dirty="0"/>
              <a:t>toolkit in full.</a:t>
            </a:r>
            <a:br>
              <a:rPr lang="en-GB" dirty="0"/>
            </a:br>
            <a:endParaRPr lang="en-GB" dirty="0"/>
          </a:p>
          <a:p>
            <a:r>
              <a:rPr lang="en-GB" dirty="0"/>
              <a:t>Use the </a:t>
            </a:r>
            <a:r>
              <a:rPr lang="en-GB" dirty="0">
                <a:hlinkClick r:id="rId3"/>
              </a:rPr>
              <a:t>Toolkit</a:t>
            </a:r>
            <a:r>
              <a:rPr lang="en-GB" dirty="0"/>
              <a:t> to support your pupil selection. </a:t>
            </a:r>
            <a:br>
              <a:rPr lang="en-GB" dirty="0"/>
            </a:br>
            <a:endParaRPr lang="en-GB" dirty="0"/>
          </a:p>
          <a:p>
            <a:r>
              <a:rPr lang="en-GB" dirty="0"/>
              <a:t>Can you apply the</a:t>
            </a:r>
            <a:r>
              <a:rPr lang="en-GB" dirty="0">
                <a:hlinkClick r:id="rId4"/>
              </a:rPr>
              <a:t> road to competition </a:t>
            </a:r>
            <a:r>
              <a:rPr lang="en-GB" dirty="0"/>
              <a:t>process for at least one competition next term.</a:t>
            </a:r>
          </a:p>
        </p:txBody>
      </p:sp>
    </p:spTree>
    <p:extLst>
      <p:ext uri="{BB962C8B-B14F-4D97-AF65-F5344CB8AC3E}">
        <p14:creationId xmlns:p14="http://schemas.microsoft.com/office/powerpoint/2010/main" val="28154726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2412</TotalTime>
  <Words>1381</Words>
  <Application>Microsoft Office PowerPoint</Application>
  <PresentationFormat>Widescreen</PresentationFormat>
  <Paragraphs>154</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Calibri</vt:lpstr>
      <vt:lpstr>Arial</vt:lpstr>
      <vt:lpstr>1_Office Theme</vt:lpstr>
      <vt:lpstr>School Games Mark 22/23</vt:lpstr>
      <vt:lpstr>SGM 2022/23</vt:lpstr>
      <vt:lpstr>SGM CRITERIA</vt:lpstr>
      <vt:lpstr>Key differences  21/22  22/23 </vt:lpstr>
      <vt:lpstr>Physical Literacy </vt:lpstr>
      <vt:lpstr>Positive Experiences of Competition </vt:lpstr>
      <vt:lpstr>Road to Competition  </vt:lpstr>
      <vt:lpstr>Actions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Games Mark Criteria</dc:title>
  <dc:creator>Matthew Whitfield</dc:creator>
  <cp:lastModifiedBy> </cp:lastModifiedBy>
  <cp:revision>52</cp:revision>
  <dcterms:created xsi:type="dcterms:W3CDTF">2022-03-05T20:29:39Z</dcterms:created>
  <dcterms:modified xsi:type="dcterms:W3CDTF">2022-11-14T18:00:43Z</dcterms:modified>
</cp:coreProperties>
</file>