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60" r:id="rId3"/>
    <p:sldId id="358" r:id="rId4"/>
    <p:sldId id="359" r:id="rId5"/>
    <p:sldId id="360" r:id="rId6"/>
    <p:sldId id="354" r:id="rId7"/>
    <p:sldId id="350" r:id="rId8"/>
    <p:sldId id="361" r:id="rId9"/>
    <p:sldId id="355" r:id="rId10"/>
    <p:sldId id="351" r:id="rId11"/>
    <p:sldId id="364" r:id="rId12"/>
    <p:sldId id="362" r:id="rId13"/>
    <p:sldId id="365" r:id="rId14"/>
    <p:sldId id="356" r:id="rId15"/>
    <p:sldId id="352" r:id="rId16"/>
    <p:sldId id="366" r:id="rId17"/>
    <p:sldId id="367" r:id="rId18"/>
    <p:sldId id="368" r:id="rId19"/>
    <p:sldId id="357" r:id="rId20"/>
    <p:sldId id="353" r:id="rId21"/>
    <p:sldId id="369" r:id="rId2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1D"/>
    <a:srgbClr val="00692C"/>
    <a:srgbClr val="009442"/>
    <a:srgbClr val="29367A"/>
    <a:srgbClr val="C72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652"/>
  </p:normalViewPr>
  <p:slideViewPr>
    <p:cSldViewPr snapToGrid="0" snapToObjects="1">
      <p:cViewPr varScale="1">
        <p:scale>
          <a:sx n="83" d="100"/>
          <a:sy n="83" d="100"/>
        </p:scale>
        <p:origin x="11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055EB-EEBE-A14C-8E13-A5D642E20C8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33598-EDC5-7C44-9EB8-A21511B3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7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0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5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0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FB0D-BD44-6D4E-BCF2-67D268B3F39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2DDE-E36A-264B-9E99-FAB57FB8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2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3rvQvpKn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ZYEojRx3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v32MBxNfF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ZYEojRx3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v32MBxNfF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ikihow.com/Have-a-Good-Daily-Routine-for-School-Day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3rvQvpKn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9341ED-FFD1-BA4B-83EF-1607D6412287}"/>
              </a:ext>
            </a:extLst>
          </p:cNvPr>
          <p:cNvSpPr/>
          <p:nvPr/>
        </p:nvSpPr>
        <p:spPr>
          <a:xfrm>
            <a:off x="826718" y="501042"/>
            <a:ext cx="3407079" cy="2148213"/>
          </a:xfrm>
          <a:prstGeom prst="roundRect">
            <a:avLst/>
          </a:prstGeom>
          <a:solidFill>
            <a:srgbClr val="C7226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Futura Book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0B2C66-3748-6F4E-B5DC-CEFC36C9CE86}"/>
              </a:ext>
            </a:extLst>
          </p:cNvPr>
          <p:cNvSpPr/>
          <p:nvPr/>
        </p:nvSpPr>
        <p:spPr>
          <a:xfrm>
            <a:off x="-255696" y="2320446"/>
            <a:ext cx="3407079" cy="2148213"/>
          </a:xfrm>
          <a:prstGeom prst="roundRect">
            <a:avLst/>
          </a:prstGeom>
          <a:solidFill>
            <a:srgbClr val="2936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9BD601-FB79-8F43-8EF2-CC30A84D00D0}"/>
              </a:ext>
            </a:extLst>
          </p:cNvPr>
          <p:cNvSpPr/>
          <p:nvPr/>
        </p:nvSpPr>
        <p:spPr>
          <a:xfrm rot="5400000">
            <a:off x="3933716" y="5783893"/>
            <a:ext cx="3407079" cy="2148213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C77F29-72B1-6347-BDEB-7E6CB10B69AF}"/>
              </a:ext>
            </a:extLst>
          </p:cNvPr>
          <p:cNvSpPr/>
          <p:nvPr/>
        </p:nvSpPr>
        <p:spPr>
          <a:xfrm>
            <a:off x="6117398" y="3781859"/>
            <a:ext cx="3407079" cy="2148213"/>
          </a:xfrm>
          <a:prstGeom prst="roundRect">
            <a:avLst/>
          </a:prstGeom>
          <a:solidFill>
            <a:srgbClr val="004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BE9EE-22A1-594C-B63C-9C8D61D9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47" y="3949960"/>
            <a:ext cx="2576795" cy="181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6473C-A887-1F46-B85F-F62DA01CBC99}"/>
              </a:ext>
            </a:extLst>
          </p:cNvPr>
          <p:cNvSpPr txBox="1"/>
          <p:nvPr/>
        </p:nvSpPr>
        <p:spPr>
          <a:xfrm>
            <a:off x="826717" y="1190427"/>
            <a:ext cx="340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Light" pitchFamily="2" charset="0"/>
              </a:rPr>
              <a:t>Future</a:t>
            </a:r>
            <a:endParaRPr lang="en-US" sz="4400" dirty="0">
              <a:solidFill>
                <a:schemeClr val="bg1"/>
              </a:solidFill>
              <a:latin typeface="Futura Ligh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CF9E5-0981-444A-8235-1D6239542D4A}"/>
              </a:ext>
            </a:extLst>
          </p:cNvPr>
          <p:cNvSpPr txBox="1"/>
          <p:nvPr/>
        </p:nvSpPr>
        <p:spPr>
          <a:xfrm>
            <a:off x="-150314" y="2934232"/>
            <a:ext cx="330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Light" pitchFamily="2" charset="0"/>
              </a:rPr>
              <a:t>BUILDING</a:t>
            </a:r>
            <a:endParaRPr lang="en-US" sz="3200" dirty="0">
              <a:solidFill>
                <a:schemeClr val="bg1"/>
              </a:solidFill>
              <a:latin typeface="Futu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180EB1-0F64-CE4F-8205-7903B65142C2}"/>
              </a:ext>
            </a:extLst>
          </p:cNvPr>
          <p:cNvSpPr txBox="1"/>
          <p:nvPr/>
        </p:nvSpPr>
        <p:spPr>
          <a:xfrm>
            <a:off x="142483" y="19833"/>
            <a:ext cx="340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SESSION THREE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FC2BB-1942-E34F-91A6-F37B9BC29050}"/>
              </a:ext>
            </a:extLst>
          </p:cNvPr>
          <p:cNvSpPr txBox="1"/>
          <p:nvPr/>
        </p:nvSpPr>
        <p:spPr>
          <a:xfrm>
            <a:off x="165039" y="1986649"/>
            <a:ext cx="7140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utura Light" pitchFamily="2" charset="0"/>
              </a:rPr>
              <a:t>KNOW: What action is needed to achieve personal goals</a:t>
            </a:r>
            <a:endParaRPr lang="en-US" sz="2000" dirty="0">
              <a:latin typeface="Futura Light" pitchFamily="2" charset="0"/>
            </a:endParaRPr>
          </a:p>
          <a:p>
            <a:endParaRPr lang="en-US" sz="2000" dirty="0" smtClean="0">
              <a:latin typeface="Futura Light" pitchFamily="2" charset="0"/>
            </a:endParaRPr>
          </a:p>
          <a:p>
            <a:r>
              <a:rPr lang="en-US" sz="2000" dirty="0" smtClean="0">
                <a:latin typeface="Futura Light" pitchFamily="2" charset="0"/>
              </a:rPr>
              <a:t>UNDERSTAND: That you cannot achieve something without planning and without effort</a:t>
            </a:r>
          </a:p>
          <a:p>
            <a:endParaRPr lang="en-US" sz="2000" dirty="0">
              <a:latin typeface="Futura Light" pitchFamily="2" charset="0"/>
            </a:endParaRPr>
          </a:p>
          <a:p>
            <a:r>
              <a:rPr lang="en-US" sz="2000" dirty="0" smtClean="0">
                <a:latin typeface="Futura Light" pitchFamily="2" charset="0"/>
              </a:rPr>
              <a:t>BE ABLE TO: Action plan to achieve personal goals</a:t>
            </a:r>
            <a:endParaRPr lang="en-US" sz="2000" dirty="0">
              <a:latin typeface="Futura Ligh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8D3C7-4134-FB4D-BAD7-65AEDD801A8A}"/>
              </a:ext>
            </a:extLst>
          </p:cNvPr>
          <p:cNvSpPr txBox="1"/>
          <p:nvPr/>
        </p:nvSpPr>
        <p:spPr>
          <a:xfrm>
            <a:off x="165039" y="1306520"/>
            <a:ext cx="5127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By the end of today’s session you will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289DEE-D18C-9D43-BDA9-5E5F1113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492" y="5324731"/>
            <a:ext cx="1672224" cy="1177583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6E4C077-42AF-5941-A56A-2370751AB60E}"/>
              </a:ext>
            </a:extLst>
          </p:cNvPr>
          <p:cNvSpPr/>
          <p:nvPr/>
        </p:nvSpPr>
        <p:spPr>
          <a:xfrm>
            <a:off x="7697495" y="924708"/>
            <a:ext cx="1694150" cy="1068186"/>
          </a:xfrm>
          <a:prstGeom prst="roundRect">
            <a:avLst/>
          </a:prstGeom>
          <a:solidFill>
            <a:srgbClr val="C7226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Futura Book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14D8DC1-B740-1843-8442-DC70EFF047D4}"/>
              </a:ext>
            </a:extLst>
          </p:cNvPr>
          <p:cNvSpPr/>
          <p:nvPr/>
        </p:nvSpPr>
        <p:spPr>
          <a:xfrm>
            <a:off x="8501272" y="1816962"/>
            <a:ext cx="1694150" cy="1068186"/>
          </a:xfrm>
          <a:prstGeom prst="roundRect">
            <a:avLst/>
          </a:prstGeom>
          <a:solidFill>
            <a:srgbClr val="2936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2C54A1-4FE4-324C-B652-A8B0003A7493}"/>
              </a:ext>
            </a:extLst>
          </p:cNvPr>
          <p:cNvSpPr/>
          <p:nvPr/>
        </p:nvSpPr>
        <p:spPr>
          <a:xfrm rot="5400000">
            <a:off x="7384513" y="2726664"/>
            <a:ext cx="1694151" cy="1068187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E74A226-2198-264C-A705-119575B9EF84}"/>
              </a:ext>
            </a:extLst>
          </p:cNvPr>
          <p:cNvSpPr/>
          <p:nvPr/>
        </p:nvSpPr>
        <p:spPr>
          <a:xfrm>
            <a:off x="9025008" y="2673377"/>
            <a:ext cx="1694150" cy="1068186"/>
          </a:xfrm>
          <a:prstGeom prst="roundRect">
            <a:avLst/>
          </a:prstGeom>
          <a:solidFill>
            <a:srgbClr val="004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82" y="4359564"/>
            <a:ext cx="6751782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KEY WORDS: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257" y="365143"/>
            <a:ext cx="4606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is the real problem?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891" y="1203190"/>
            <a:ext cx="28836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Unmet learning need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3625" y="1817255"/>
            <a:ext cx="2769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can’t read properly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5601" y="1187180"/>
            <a:ext cx="38360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don’t have any friends here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8242" y="1860287"/>
            <a:ext cx="38915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I’m being paid to move drugs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862" y="2547157"/>
            <a:ext cx="39553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My parents need me at home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6945" y="2561319"/>
            <a:ext cx="276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can’t sleep at night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290" y="3284140"/>
            <a:ext cx="57759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I’m worried about the journey to school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708" y="4037440"/>
            <a:ext cx="51740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can get paid work during school hours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4380" y="4042286"/>
            <a:ext cx="39415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My best mate is out of school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878" y="4816294"/>
            <a:ext cx="49446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lessons are just so boring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01311" y="4822598"/>
            <a:ext cx="4053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subjects don’t interest me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1864" y="5602910"/>
            <a:ext cx="52701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I’m messed it all up so what’s the point!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7627" y="6085465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Teenage Girl Tries to Drop Out of School | Educating | Our Stories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36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726" y="365143"/>
            <a:ext cx="70238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are the solutions to my problems?</a:t>
            </a:r>
          </a:p>
        </p:txBody>
      </p:sp>
      <p:pic>
        <p:nvPicPr>
          <p:cNvPr id="6146" name="Picture 2" descr="Technology that Drives Manufacturing Sales &amp; CRM - Ad Victoriam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49" y="1236247"/>
            <a:ext cx="4989776" cy="332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5678" y="4870028"/>
            <a:ext cx="21479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Get counselling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634" y="6174820"/>
            <a:ext cx="73377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Have a restorative meeting to sort out a friendship issue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1992" y="4907126"/>
            <a:ext cx="37492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Set an alarm 15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mins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earlier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4437" y="5522424"/>
            <a:ext cx="27589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Take a different bus 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181" y="5522424"/>
            <a:ext cx="46075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Get support with my reading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99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76" y="365143"/>
            <a:ext cx="9233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action do I need to take to achieve my dreams?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962" y="4870028"/>
            <a:ext cx="3221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Improve my attendance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4860" y="6174820"/>
            <a:ext cx="47772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Join an evening sports club to get fit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1988" y="4907126"/>
            <a:ext cx="38292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Pay more attention in </a:t>
            </a:r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Maths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192" y="5522424"/>
            <a:ext cx="3389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Start applying to colleges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194" name="Picture 2" descr="Future plans on billboard stock illustration. Illustration of concep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7315"/>
            <a:ext cx="4544291" cy="34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65" y="1244961"/>
            <a:ext cx="1515497" cy="137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91" y="1318139"/>
            <a:ext cx="1602453" cy="12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38" y="3101002"/>
            <a:ext cx="1921452" cy="172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398" y="3238721"/>
            <a:ext cx="1395809" cy="14712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27559" y="5559542"/>
            <a:ext cx="30556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Spend less time online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73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9341ED-FFD1-BA4B-83EF-1607D6412287}"/>
              </a:ext>
            </a:extLst>
          </p:cNvPr>
          <p:cNvSpPr/>
          <p:nvPr/>
        </p:nvSpPr>
        <p:spPr>
          <a:xfrm>
            <a:off x="826718" y="501042"/>
            <a:ext cx="3407079" cy="2148213"/>
          </a:xfrm>
          <a:prstGeom prst="roundRect">
            <a:avLst/>
          </a:prstGeom>
          <a:solidFill>
            <a:srgbClr val="C7226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Futura Book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0B2C66-3748-6F4E-B5DC-CEFC36C9CE86}"/>
              </a:ext>
            </a:extLst>
          </p:cNvPr>
          <p:cNvSpPr/>
          <p:nvPr/>
        </p:nvSpPr>
        <p:spPr>
          <a:xfrm>
            <a:off x="-255696" y="2320446"/>
            <a:ext cx="3407079" cy="2148213"/>
          </a:xfrm>
          <a:prstGeom prst="roundRect">
            <a:avLst/>
          </a:prstGeom>
          <a:solidFill>
            <a:srgbClr val="2936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9BD601-FB79-8F43-8EF2-CC30A84D00D0}"/>
              </a:ext>
            </a:extLst>
          </p:cNvPr>
          <p:cNvSpPr/>
          <p:nvPr/>
        </p:nvSpPr>
        <p:spPr>
          <a:xfrm rot="5400000">
            <a:off x="3933716" y="5783893"/>
            <a:ext cx="3407079" cy="2148213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C77F29-72B1-6347-BDEB-7E6CB10B69AF}"/>
              </a:ext>
            </a:extLst>
          </p:cNvPr>
          <p:cNvSpPr/>
          <p:nvPr/>
        </p:nvSpPr>
        <p:spPr>
          <a:xfrm>
            <a:off x="6117398" y="3781859"/>
            <a:ext cx="3407079" cy="2148213"/>
          </a:xfrm>
          <a:prstGeom prst="roundRect">
            <a:avLst/>
          </a:prstGeom>
          <a:solidFill>
            <a:srgbClr val="004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BE9EE-22A1-594C-B63C-9C8D61D9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47" y="3949960"/>
            <a:ext cx="2576795" cy="181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6473C-A887-1F46-B85F-F62DA01CBC99}"/>
              </a:ext>
            </a:extLst>
          </p:cNvPr>
          <p:cNvSpPr txBox="1"/>
          <p:nvPr/>
        </p:nvSpPr>
        <p:spPr>
          <a:xfrm>
            <a:off x="826717" y="1190427"/>
            <a:ext cx="340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Light" pitchFamily="2" charset="0"/>
              </a:rPr>
              <a:t>Future</a:t>
            </a:r>
            <a:endParaRPr lang="en-US" sz="4400" dirty="0">
              <a:solidFill>
                <a:schemeClr val="bg1"/>
              </a:solidFill>
              <a:latin typeface="Futura Ligh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CF9E5-0981-444A-8235-1D6239542D4A}"/>
              </a:ext>
            </a:extLst>
          </p:cNvPr>
          <p:cNvSpPr txBox="1"/>
          <p:nvPr/>
        </p:nvSpPr>
        <p:spPr>
          <a:xfrm>
            <a:off x="-150314" y="2934232"/>
            <a:ext cx="330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Light" pitchFamily="2" charset="0"/>
              </a:rPr>
              <a:t>BUILDING</a:t>
            </a:r>
            <a:endParaRPr lang="en-US" sz="3200" dirty="0">
              <a:solidFill>
                <a:schemeClr val="bg1"/>
              </a:solidFill>
              <a:latin typeface="Futu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180EB1-0F64-CE4F-8205-7903B65142C2}"/>
              </a:ext>
            </a:extLst>
          </p:cNvPr>
          <p:cNvSpPr txBox="1"/>
          <p:nvPr/>
        </p:nvSpPr>
        <p:spPr>
          <a:xfrm>
            <a:off x="142483" y="19833"/>
            <a:ext cx="340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SESSION FOUR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FC2BB-1942-E34F-91A6-F37B9BC29050}"/>
              </a:ext>
            </a:extLst>
          </p:cNvPr>
          <p:cNvSpPr txBox="1"/>
          <p:nvPr/>
        </p:nvSpPr>
        <p:spPr>
          <a:xfrm>
            <a:off x="165039" y="2413682"/>
            <a:ext cx="7140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utura Light" pitchFamily="2" charset="0"/>
              </a:rPr>
              <a:t>KNOW: The types of support and help available</a:t>
            </a:r>
          </a:p>
          <a:p>
            <a:endParaRPr lang="en-US" sz="2000" dirty="0">
              <a:latin typeface="Futura Light" pitchFamily="2" charset="0"/>
            </a:endParaRPr>
          </a:p>
          <a:p>
            <a:r>
              <a:rPr lang="en-US" sz="2000" dirty="0" smtClean="0">
                <a:latin typeface="Futura Light" pitchFamily="2" charset="0"/>
              </a:rPr>
              <a:t>UNDERSTAND: What support I personally need</a:t>
            </a:r>
          </a:p>
          <a:p>
            <a:endParaRPr lang="en-US" sz="2000" dirty="0">
              <a:latin typeface="Futura Light" pitchFamily="2" charset="0"/>
            </a:endParaRPr>
          </a:p>
          <a:p>
            <a:r>
              <a:rPr lang="en-US" sz="2000" dirty="0" smtClean="0">
                <a:latin typeface="Futura Light" pitchFamily="2" charset="0"/>
              </a:rPr>
              <a:t>BE ABLE TO: State clearly what I personally need</a:t>
            </a:r>
            <a:endParaRPr lang="en-US" sz="2000" dirty="0">
              <a:latin typeface="Futura Ligh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8D3C7-4134-FB4D-BAD7-65AEDD801A8A}"/>
              </a:ext>
            </a:extLst>
          </p:cNvPr>
          <p:cNvSpPr txBox="1"/>
          <p:nvPr/>
        </p:nvSpPr>
        <p:spPr>
          <a:xfrm>
            <a:off x="165039" y="1306520"/>
            <a:ext cx="5127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By the end of today’s session you will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289DEE-D18C-9D43-BDA9-5E5F1113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492" y="5324731"/>
            <a:ext cx="1672224" cy="1177583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6E4C077-42AF-5941-A56A-2370751AB60E}"/>
              </a:ext>
            </a:extLst>
          </p:cNvPr>
          <p:cNvSpPr/>
          <p:nvPr/>
        </p:nvSpPr>
        <p:spPr>
          <a:xfrm>
            <a:off x="7697495" y="924708"/>
            <a:ext cx="1694150" cy="1068186"/>
          </a:xfrm>
          <a:prstGeom prst="roundRect">
            <a:avLst/>
          </a:prstGeom>
          <a:solidFill>
            <a:srgbClr val="C7226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Futura Book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14D8DC1-B740-1843-8442-DC70EFF047D4}"/>
              </a:ext>
            </a:extLst>
          </p:cNvPr>
          <p:cNvSpPr/>
          <p:nvPr/>
        </p:nvSpPr>
        <p:spPr>
          <a:xfrm>
            <a:off x="8501272" y="1816962"/>
            <a:ext cx="1694150" cy="1068186"/>
          </a:xfrm>
          <a:prstGeom prst="roundRect">
            <a:avLst/>
          </a:prstGeom>
          <a:solidFill>
            <a:srgbClr val="2936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2C54A1-4FE4-324C-B652-A8B0003A7493}"/>
              </a:ext>
            </a:extLst>
          </p:cNvPr>
          <p:cNvSpPr/>
          <p:nvPr/>
        </p:nvSpPr>
        <p:spPr>
          <a:xfrm rot="5400000">
            <a:off x="7384513" y="2726664"/>
            <a:ext cx="1694151" cy="1068187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E74A226-2198-264C-A705-119575B9EF84}"/>
              </a:ext>
            </a:extLst>
          </p:cNvPr>
          <p:cNvSpPr/>
          <p:nvPr/>
        </p:nvSpPr>
        <p:spPr>
          <a:xfrm>
            <a:off x="9025008" y="2673377"/>
            <a:ext cx="1694150" cy="1068186"/>
          </a:xfrm>
          <a:prstGeom prst="roundRect">
            <a:avLst/>
          </a:prstGeom>
          <a:solidFill>
            <a:srgbClr val="004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82" y="4359564"/>
            <a:ext cx="6751782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KEY WORDS: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301" y="365143"/>
            <a:ext cx="7472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Why is good school attendance important?</a:t>
            </a:r>
          </a:p>
        </p:txBody>
      </p:sp>
      <p:pic>
        <p:nvPicPr>
          <p:cNvPr id="1026" name="Picture 2" descr="Strategies for Improving your Child’s Attendance | Nunthorpe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20" y="1380548"/>
            <a:ext cx="45148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8458" y="5125878"/>
            <a:ext cx="4849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www.youtube.com/watch?v=xnZYEojRx3o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28458" y="5587543"/>
            <a:ext cx="4935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www.youtube.com/watch?v=sv32MBxNfFk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00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301" y="365143"/>
            <a:ext cx="7472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Why is good school attendance important?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305" y="1200150"/>
            <a:ext cx="2867025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33" y="3912466"/>
            <a:ext cx="3476625" cy="2228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4937" y="1230322"/>
            <a:ext cx="38547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higher your attendance,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more you’ll get paid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313" y="2341723"/>
            <a:ext cx="27987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You’ll have far more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choice later in life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1361" y="3496967"/>
            <a:ext cx="3310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You’ll have better health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in your adult life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0339" y="2394225"/>
            <a:ext cx="17157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 will get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better job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875" y="4765386"/>
            <a:ext cx="3619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 could earn £3m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 more over your life time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01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6678" y="365143"/>
            <a:ext cx="770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support do you need to be successful?</a:t>
            </a:r>
          </a:p>
        </p:txBody>
      </p:sp>
      <p:pic>
        <p:nvPicPr>
          <p:cNvPr id="10" name="Picture 9" descr="Portrait of smiling teacher holding notebooks in classroom - Institut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74" y="1483533"/>
            <a:ext cx="2811780" cy="13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entoring Matters! In After School Programs it’s the People Who Make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57" y="3252239"/>
            <a:ext cx="2635885" cy="14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Science vocabulary. essential scienc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47" y="1533063"/>
            <a:ext cx="2871470" cy="131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Teaching Assistant Level 2 Online Course - Association of Learn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74" y="4878733"/>
            <a:ext cx="2529840" cy="158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London Underground's Central Line Trains Set for Upgrad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18" y="4878733"/>
            <a:ext cx="2743835" cy="172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06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9341ED-FFD1-BA4B-83EF-1607D6412287}"/>
              </a:ext>
            </a:extLst>
          </p:cNvPr>
          <p:cNvSpPr/>
          <p:nvPr/>
        </p:nvSpPr>
        <p:spPr>
          <a:xfrm>
            <a:off x="826718" y="501042"/>
            <a:ext cx="3407079" cy="2148213"/>
          </a:xfrm>
          <a:prstGeom prst="roundRect">
            <a:avLst/>
          </a:prstGeom>
          <a:solidFill>
            <a:srgbClr val="C7226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Futura Book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0B2C66-3748-6F4E-B5DC-CEFC36C9CE86}"/>
              </a:ext>
            </a:extLst>
          </p:cNvPr>
          <p:cNvSpPr/>
          <p:nvPr/>
        </p:nvSpPr>
        <p:spPr>
          <a:xfrm>
            <a:off x="-255696" y="2320446"/>
            <a:ext cx="3407079" cy="2148213"/>
          </a:xfrm>
          <a:prstGeom prst="roundRect">
            <a:avLst/>
          </a:prstGeom>
          <a:solidFill>
            <a:srgbClr val="2936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9BD601-FB79-8F43-8EF2-CC30A84D00D0}"/>
              </a:ext>
            </a:extLst>
          </p:cNvPr>
          <p:cNvSpPr/>
          <p:nvPr/>
        </p:nvSpPr>
        <p:spPr>
          <a:xfrm rot="5400000">
            <a:off x="3933716" y="5783893"/>
            <a:ext cx="3407079" cy="2148213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C77F29-72B1-6347-BDEB-7E6CB10B69AF}"/>
              </a:ext>
            </a:extLst>
          </p:cNvPr>
          <p:cNvSpPr/>
          <p:nvPr/>
        </p:nvSpPr>
        <p:spPr>
          <a:xfrm>
            <a:off x="6117398" y="3781859"/>
            <a:ext cx="3407079" cy="2148213"/>
          </a:xfrm>
          <a:prstGeom prst="roundRect">
            <a:avLst/>
          </a:prstGeom>
          <a:solidFill>
            <a:srgbClr val="004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BE9EE-22A1-594C-B63C-9C8D61D9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47" y="3949960"/>
            <a:ext cx="2576795" cy="181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6473C-A887-1F46-B85F-F62DA01CBC99}"/>
              </a:ext>
            </a:extLst>
          </p:cNvPr>
          <p:cNvSpPr txBox="1"/>
          <p:nvPr/>
        </p:nvSpPr>
        <p:spPr>
          <a:xfrm>
            <a:off x="826717" y="1190427"/>
            <a:ext cx="340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Light" pitchFamily="2" charset="0"/>
              </a:rPr>
              <a:t>Future</a:t>
            </a:r>
            <a:endParaRPr lang="en-US" sz="4400" dirty="0">
              <a:solidFill>
                <a:schemeClr val="bg1"/>
              </a:solidFill>
              <a:latin typeface="Futura Ligh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CF9E5-0981-444A-8235-1D6239542D4A}"/>
              </a:ext>
            </a:extLst>
          </p:cNvPr>
          <p:cNvSpPr txBox="1"/>
          <p:nvPr/>
        </p:nvSpPr>
        <p:spPr>
          <a:xfrm>
            <a:off x="-150314" y="2934232"/>
            <a:ext cx="330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Light" pitchFamily="2" charset="0"/>
              </a:rPr>
              <a:t>BUILDING</a:t>
            </a:r>
            <a:endParaRPr lang="en-US" sz="3200" dirty="0">
              <a:solidFill>
                <a:schemeClr val="bg1"/>
              </a:solidFill>
              <a:latin typeface="Futu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180EB1-0F64-CE4F-8205-7903B65142C2}"/>
              </a:ext>
            </a:extLst>
          </p:cNvPr>
          <p:cNvSpPr txBox="1"/>
          <p:nvPr/>
        </p:nvSpPr>
        <p:spPr>
          <a:xfrm>
            <a:off x="142483" y="19833"/>
            <a:ext cx="340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SESSION ONE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FC2BB-1942-E34F-91A6-F37B9BC29050}"/>
              </a:ext>
            </a:extLst>
          </p:cNvPr>
          <p:cNvSpPr txBox="1"/>
          <p:nvPr/>
        </p:nvSpPr>
        <p:spPr>
          <a:xfrm>
            <a:off x="154971" y="2014358"/>
            <a:ext cx="7140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utura Light" pitchFamily="2" charset="0"/>
              </a:rPr>
              <a:t>KNOW: Reasons why good school attendance matters</a:t>
            </a:r>
          </a:p>
          <a:p>
            <a:endParaRPr lang="en-US" sz="2000" dirty="0">
              <a:latin typeface="Futura Light" pitchFamily="2" charset="0"/>
            </a:endParaRPr>
          </a:p>
          <a:p>
            <a:r>
              <a:rPr lang="en-US" sz="2000" dirty="0" smtClean="0">
                <a:latin typeface="Futura Light" pitchFamily="2" charset="0"/>
              </a:rPr>
              <a:t>UNDERSTAND: Your own personal ambitions and wishes</a:t>
            </a:r>
          </a:p>
          <a:p>
            <a:endParaRPr lang="en-US" sz="2000" dirty="0">
              <a:latin typeface="Futura Light" pitchFamily="2" charset="0"/>
            </a:endParaRPr>
          </a:p>
          <a:p>
            <a:r>
              <a:rPr lang="en-US" sz="2000" dirty="0" smtClean="0">
                <a:latin typeface="Futura Light" pitchFamily="2" charset="0"/>
              </a:rPr>
              <a:t>BE ABLE TO: Use foresight and personal planning skills to map out your future life goals</a:t>
            </a:r>
            <a:endParaRPr lang="en-US" sz="2000" dirty="0">
              <a:latin typeface="Futura Ligh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8D3C7-4134-FB4D-BAD7-65AEDD801A8A}"/>
              </a:ext>
            </a:extLst>
          </p:cNvPr>
          <p:cNvSpPr txBox="1"/>
          <p:nvPr/>
        </p:nvSpPr>
        <p:spPr>
          <a:xfrm>
            <a:off x="165039" y="1306520"/>
            <a:ext cx="5127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By the end of today’s session you will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289DEE-D18C-9D43-BDA9-5E5F1113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492" y="5324731"/>
            <a:ext cx="1672224" cy="1177583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6E4C077-42AF-5941-A56A-2370751AB60E}"/>
              </a:ext>
            </a:extLst>
          </p:cNvPr>
          <p:cNvSpPr/>
          <p:nvPr/>
        </p:nvSpPr>
        <p:spPr>
          <a:xfrm>
            <a:off x="7697495" y="924708"/>
            <a:ext cx="1694150" cy="1068186"/>
          </a:xfrm>
          <a:prstGeom prst="roundRect">
            <a:avLst/>
          </a:prstGeom>
          <a:solidFill>
            <a:srgbClr val="C7226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Futura Book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14D8DC1-B740-1843-8442-DC70EFF047D4}"/>
              </a:ext>
            </a:extLst>
          </p:cNvPr>
          <p:cNvSpPr/>
          <p:nvPr/>
        </p:nvSpPr>
        <p:spPr>
          <a:xfrm>
            <a:off x="8501272" y="1816962"/>
            <a:ext cx="1694150" cy="1068186"/>
          </a:xfrm>
          <a:prstGeom prst="roundRect">
            <a:avLst/>
          </a:prstGeom>
          <a:solidFill>
            <a:srgbClr val="2936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2C54A1-4FE4-324C-B652-A8B0003A7493}"/>
              </a:ext>
            </a:extLst>
          </p:cNvPr>
          <p:cNvSpPr/>
          <p:nvPr/>
        </p:nvSpPr>
        <p:spPr>
          <a:xfrm rot="5400000">
            <a:off x="7384513" y="2726664"/>
            <a:ext cx="1694151" cy="1068187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E74A226-2198-264C-A705-119575B9EF84}"/>
              </a:ext>
            </a:extLst>
          </p:cNvPr>
          <p:cNvSpPr/>
          <p:nvPr/>
        </p:nvSpPr>
        <p:spPr>
          <a:xfrm>
            <a:off x="9025008" y="2673377"/>
            <a:ext cx="1694150" cy="1068186"/>
          </a:xfrm>
          <a:prstGeom prst="roundRect">
            <a:avLst/>
          </a:prstGeom>
          <a:solidFill>
            <a:srgbClr val="004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82" y="4359564"/>
            <a:ext cx="6751782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KEY WORDS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:</a:t>
            </a: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180EB1-0F64-CE4F-8205-7903B65142C2}"/>
              </a:ext>
            </a:extLst>
          </p:cNvPr>
          <p:cNvSpPr txBox="1"/>
          <p:nvPr/>
        </p:nvSpPr>
        <p:spPr>
          <a:xfrm>
            <a:off x="142483" y="19833"/>
            <a:ext cx="340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SESSION FIVE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FC2BB-1942-E34F-91A6-F37B9BC29050}"/>
              </a:ext>
            </a:extLst>
          </p:cNvPr>
          <p:cNvSpPr txBox="1"/>
          <p:nvPr/>
        </p:nvSpPr>
        <p:spPr>
          <a:xfrm>
            <a:off x="165039" y="2131811"/>
            <a:ext cx="7140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utura Light" pitchFamily="2" charset="0"/>
              </a:rPr>
              <a:t>KNOW: My personal attendance targets</a:t>
            </a:r>
          </a:p>
          <a:p>
            <a:endParaRPr lang="en-US" sz="2000" dirty="0">
              <a:latin typeface="Futura Light" pitchFamily="2" charset="0"/>
            </a:endParaRPr>
          </a:p>
          <a:p>
            <a:r>
              <a:rPr lang="en-US" sz="2000" dirty="0" smtClean="0">
                <a:latin typeface="Futura Light" pitchFamily="2" charset="0"/>
              </a:rPr>
              <a:t>UNDERSTAND: How to work out an attendance target</a:t>
            </a:r>
          </a:p>
          <a:p>
            <a:endParaRPr lang="en-US" sz="2000" dirty="0">
              <a:latin typeface="Futura Light" pitchFamily="2" charset="0"/>
            </a:endParaRPr>
          </a:p>
          <a:p>
            <a:r>
              <a:rPr lang="en-US" sz="2000" dirty="0" smtClean="0">
                <a:latin typeface="Futura Light" pitchFamily="2" charset="0"/>
              </a:rPr>
              <a:t>BE ABLE TO: Set personal attendance targets</a:t>
            </a:r>
            <a:endParaRPr lang="en-US" sz="2000" dirty="0">
              <a:latin typeface="Futura Ligh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8D3C7-4134-FB4D-BAD7-65AEDD801A8A}"/>
              </a:ext>
            </a:extLst>
          </p:cNvPr>
          <p:cNvSpPr txBox="1"/>
          <p:nvPr/>
        </p:nvSpPr>
        <p:spPr>
          <a:xfrm>
            <a:off x="165039" y="1306520"/>
            <a:ext cx="5127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By the end of today’s session you will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289DEE-D18C-9D43-BDA9-5E5F1113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492" y="5324731"/>
            <a:ext cx="1672224" cy="1177583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6E4C077-42AF-5941-A56A-2370751AB60E}"/>
              </a:ext>
            </a:extLst>
          </p:cNvPr>
          <p:cNvSpPr/>
          <p:nvPr/>
        </p:nvSpPr>
        <p:spPr>
          <a:xfrm>
            <a:off x="7697495" y="924708"/>
            <a:ext cx="1694150" cy="1068186"/>
          </a:xfrm>
          <a:prstGeom prst="roundRect">
            <a:avLst/>
          </a:prstGeom>
          <a:solidFill>
            <a:srgbClr val="C7226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Futura Book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14D8DC1-B740-1843-8442-DC70EFF047D4}"/>
              </a:ext>
            </a:extLst>
          </p:cNvPr>
          <p:cNvSpPr/>
          <p:nvPr/>
        </p:nvSpPr>
        <p:spPr>
          <a:xfrm>
            <a:off x="8501272" y="1816962"/>
            <a:ext cx="1694150" cy="1068186"/>
          </a:xfrm>
          <a:prstGeom prst="roundRect">
            <a:avLst/>
          </a:prstGeom>
          <a:solidFill>
            <a:srgbClr val="2936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2C54A1-4FE4-324C-B652-A8B0003A7493}"/>
              </a:ext>
            </a:extLst>
          </p:cNvPr>
          <p:cNvSpPr/>
          <p:nvPr/>
        </p:nvSpPr>
        <p:spPr>
          <a:xfrm rot="5400000">
            <a:off x="7384513" y="2726664"/>
            <a:ext cx="1694151" cy="1068187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E74A226-2198-264C-A705-119575B9EF84}"/>
              </a:ext>
            </a:extLst>
          </p:cNvPr>
          <p:cNvSpPr/>
          <p:nvPr/>
        </p:nvSpPr>
        <p:spPr>
          <a:xfrm>
            <a:off x="9025008" y="2673377"/>
            <a:ext cx="1694150" cy="1068186"/>
          </a:xfrm>
          <a:prstGeom prst="roundRect">
            <a:avLst/>
          </a:prstGeom>
          <a:solidFill>
            <a:srgbClr val="004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82" y="4359564"/>
            <a:ext cx="6751782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KEY WORDS: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674" y="365143"/>
            <a:ext cx="5669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Target setting for improvement</a:t>
            </a:r>
          </a:p>
        </p:txBody>
      </p:sp>
      <p:pic>
        <p:nvPicPr>
          <p:cNvPr id="11266" name="Picture 2" descr="Target setting for secondary students | 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60250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2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301" y="365143"/>
            <a:ext cx="7472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Why is good school attendance important?</a:t>
            </a:r>
          </a:p>
        </p:txBody>
      </p:sp>
      <p:pic>
        <p:nvPicPr>
          <p:cNvPr id="1026" name="Picture 2" descr="Strategies for Improving your Child’s Attendance | Nunthorpe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20" y="1380548"/>
            <a:ext cx="45148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8458" y="5125878"/>
            <a:ext cx="4849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www.youtube.com/watch?v=xnZYEojRx3o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28458" y="5587543"/>
            <a:ext cx="4935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www.youtube.com/watch?v=sv32MBxNfFk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56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880" y="365143"/>
            <a:ext cx="85895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can help get into a good routine for school?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645" y="1489472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How to Have a Good Daily Routine for School Days: 12 Steps (wikihow.com)</a:t>
            </a:r>
            <a:endParaRPr lang="en-GB" dirty="0"/>
          </a:p>
        </p:txBody>
      </p:sp>
      <p:pic>
        <p:nvPicPr>
          <p:cNvPr id="2052" name="Picture 4" descr="Mini Slice of Farm: Help control the CRAZINESS with Routine Charts f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82" y="2456872"/>
            <a:ext cx="4728020" cy="388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7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073" y="365143"/>
            <a:ext cx="62171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are your plans for the future?</a:t>
            </a:r>
          </a:p>
        </p:txBody>
      </p:sp>
      <p:pic>
        <p:nvPicPr>
          <p:cNvPr id="3074" name="Picture 2" descr="Image result for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47" y="1348815"/>
            <a:ext cx="2895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11" y="1541353"/>
            <a:ext cx="30289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376612"/>
            <a:ext cx="2476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943" y="4263448"/>
            <a:ext cx="21145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9341ED-FFD1-BA4B-83EF-1607D6412287}"/>
              </a:ext>
            </a:extLst>
          </p:cNvPr>
          <p:cNvSpPr/>
          <p:nvPr/>
        </p:nvSpPr>
        <p:spPr>
          <a:xfrm>
            <a:off x="826718" y="501042"/>
            <a:ext cx="3407079" cy="2148213"/>
          </a:xfrm>
          <a:prstGeom prst="roundRect">
            <a:avLst/>
          </a:prstGeom>
          <a:solidFill>
            <a:srgbClr val="C7226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Futura Book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0B2C66-3748-6F4E-B5DC-CEFC36C9CE86}"/>
              </a:ext>
            </a:extLst>
          </p:cNvPr>
          <p:cNvSpPr/>
          <p:nvPr/>
        </p:nvSpPr>
        <p:spPr>
          <a:xfrm>
            <a:off x="-255696" y="2320446"/>
            <a:ext cx="3407079" cy="2148213"/>
          </a:xfrm>
          <a:prstGeom prst="roundRect">
            <a:avLst/>
          </a:prstGeom>
          <a:solidFill>
            <a:srgbClr val="2936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9BD601-FB79-8F43-8EF2-CC30A84D00D0}"/>
              </a:ext>
            </a:extLst>
          </p:cNvPr>
          <p:cNvSpPr/>
          <p:nvPr/>
        </p:nvSpPr>
        <p:spPr>
          <a:xfrm rot="5400000">
            <a:off x="3933716" y="5783893"/>
            <a:ext cx="3407079" cy="2148213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C77F29-72B1-6347-BDEB-7E6CB10B69AF}"/>
              </a:ext>
            </a:extLst>
          </p:cNvPr>
          <p:cNvSpPr/>
          <p:nvPr/>
        </p:nvSpPr>
        <p:spPr>
          <a:xfrm>
            <a:off x="6117398" y="3781859"/>
            <a:ext cx="3407079" cy="2148213"/>
          </a:xfrm>
          <a:prstGeom prst="roundRect">
            <a:avLst/>
          </a:prstGeom>
          <a:solidFill>
            <a:srgbClr val="004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BE9EE-22A1-594C-B63C-9C8D61D9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47" y="3949960"/>
            <a:ext cx="2576795" cy="181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6473C-A887-1F46-B85F-F62DA01CBC99}"/>
              </a:ext>
            </a:extLst>
          </p:cNvPr>
          <p:cNvSpPr txBox="1"/>
          <p:nvPr/>
        </p:nvSpPr>
        <p:spPr>
          <a:xfrm>
            <a:off x="826717" y="1190427"/>
            <a:ext cx="340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Light" pitchFamily="2" charset="0"/>
              </a:rPr>
              <a:t>Future</a:t>
            </a:r>
            <a:endParaRPr lang="en-US" sz="4400" dirty="0">
              <a:solidFill>
                <a:schemeClr val="bg1"/>
              </a:solidFill>
              <a:latin typeface="Futura Ligh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CF9E5-0981-444A-8235-1D6239542D4A}"/>
              </a:ext>
            </a:extLst>
          </p:cNvPr>
          <p:cNvSpPr txBox="1"/>
          <p:nvPr/>
        </p:nvSpPr>
        <p:spPr>
          <a:xfrm>
            <a:off x="-150314" y="2934232"/>
            <a:ext cx="330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Light" pitchFamily="2" charset="0"/>
              </a:rPr>
              <a:t>BUILDING</a:t>
            </a:r>
            <a:endParaRPr lang="en-US" sz="3200" dirty="0">
              <a:solidFill>
                <a:schemeClr val="bg1"/>
              </a:solidFill>
              <a:latin typeface="Futu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180EB1-0F64-CE4F-8205-7903B65142C2}"/>
              </a:ext>
            </a:extLst>
          </p:cNvPr>
          <p:cNvSpPr txBox="1"/>
          <p:nvPr/>
        </p:nvSpPr>
        <p:spPr>
          <a:xfrm>
            <a:off x="142483" y="19833"/>
            <a:ext cx="340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SESSION TWO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FC2BB-1942-E34F-91A6-F37B9BC29050}"/>
              </a:ext>
            </a:extLst>
          </p:cNvPr>
          <p:cNvSpPr txBox="1"/>
          <p:nvPr/>
        </p:nvSpPr>
        <p:spPr>
          <a:xfrm>
            <a:off x="165039" y="1992894"/>
            <a:ext cx="7140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utura Light" pitchFamily="2" charset="0"/>
              </a:rPr>
              <a:t>KNOW: Your exact current attendance </a:t>
            </a:r>
          </a:p>
          <a:p>
            <a:endParaRPr lang="en-US" sz="2000" dirty="0">
              <a:latin typeface="Futura Light" pitchFamily="2" charset="0"/>
            </a:endParaRPr>
          </a:p>
          <a:p>
            <a:r>
              <a:rPr lang="en-US" sz="2000" dirty="0" smtClean="0">
                <a:latin typeface="Futura Light" pitchFamily="2" charset="0"/>
              </a:rPr>
              <a:t>UNDERSTAND: How to read an attendance certificate</a:t>
            </a:r>
          </a:p>
          <a:p>
            <a:endParaRPr lang="en-US" sz="2000" dirty="0">
              <a:latin typeface="Futura Light" pitchFamily="2" charset="0"/>
            </a:endParaRPr>
          </a:p>
          <a:p>
            <a:r>
              <a:rPr lang="en-US" sz="2000" dirty="0" smtClean="0">
                <a:latin typeface="Futura Light" pitchFamily="2" charset="0"/>
              </a:rPr>
              <a:t>BE ABLE TO: Identify the problem causing your low attendance</a:t>
            </a:r>
            <a:endParaRPr lang="en-US" sz="2000" dirty="0">
              <a:latin typeface="Futura Ligh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8D3C7-4134-FB4D-BAD7-65AEDD801A8A}"/>
              </a:ext>
            </a:extLst>
          </p:cNvPr>
          <p:cNvSpPr txBox="1"/>
          <p:nvPr/>
        </p:nvSpPr>
        <p:spPr>
          <a:xfrm>
            <a:off x="165039" y="1306520"/>
            <a:ext cx="5127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By the end of today’s session you will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289DEE-D18C-9D43-BDA9-5E5F1113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492" y="5324731"/>
            <a:ext cx="1672224" cy="1177583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6E4C077-42AF-5941-A56A-2370751AB60E}"/>
              </a:ext>
            </a:extLst>
          </p:cNvPr>
          <p:cNvSpPr/>
          <p:nvPr/>
        </p:nvSpPr>
        <p:spPr>
          <a:xfrm>
            <a:off x="7697495" y="924708"/>
            <a:ext cx="1694150" cy="1068186"/>
          </a:xfrm>
          <a:prstGeom prst="roundRect">
            <a:avLst/>
          </a:prstGeom>
          <a:solidFill>
            <a:srgbClr val="C7226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Futura Book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14D8DC1-B740-1843-8442-DC70EFF047D4}"/>
              </a:ext>
            </a:extLst>
          </p:cNvPr>
          <p:cNvSpPr/>
          <p:nvPr/>
        </p:nvSpPr>
        <p:spPr>
          <a:xfrm>
            <a:off x="8501272" y="1816962"/>
            <a:ext cx="1694150" cy="1068186"/>
          </a:xfrm>
          <a:prstGeom prst="roundRect">
            <a:avLst/>
          </a:prstGeom>
          <a:solidFill>
            <a:srgbClr val="2936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2C54A1-4FE4-324C-B652-A8B0003A7493}"/>
              </a:ext>
            </a:extLst>
          </p:cNvPr>
          <p:cNvSpPr/>
          <p:nvPr/>
        </p:nvSpPr>
        <p:spPr>
          <a:xfrm rot="5400000">
            <a:off x="7384513" y="2726664"/>
            <a:ext cx="1694151" cy="1068187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E74A226-2198-264C-A705-119575B9EF84}"/>
              </a:ext>
            </a:extLst>
          </p:cNvPr>
          <p:cNvSpPr/>
          <p:nvPr/>
        </p:nvSpPr>
        <p:spPr>
          <a:xfrm>
            <a:off x="9025008" y="2673377"/>
            <a:ext cx="1694150" cy="1068186"/>
          </a:xfrm>
          <a:prstGeom prst="roundRect">
            <a:avLst/>
          </a:prstGeom>
          <a:solidFill>
            <a:srgbClr val="004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82" y="4359564"/>
            <a:ext cx="6751782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ight" pitchFamily="2" charset="0"/>
              </a:rPr>
              <a:t>KEY WORDS: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  <a:p>
            <a:pPr algn="l"/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257" y="365143"/>
            <a:ext cx="4606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is the real problem?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891" y="1203190"/>
            <a:ext cx="28836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Unmet learning need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3625" y="1817255"/>
            <a:ext cx="2769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can’t read properly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5601" y="1187180"/>
            <a:ext cx="38360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don’t have any friends here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8242" y="1860287"/>
            <a:ext cx="38915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I’m being paid to move drugs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862" y="2547157"/>
            <a:ext cx="39553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My parents need me at home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6945" y="2561319"/>
            <a:ext cx="276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can’t sleep at night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290" y="3284140"/>
            <a:ext cx="57759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I’m worried about the journey to school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708" y="4037440"/>
            <a:ext cx="51740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can get paid work during school hours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4380" y="4042286"/>
            <a:ext cx="39415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My best mate is out of school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878" y="4816294"/>
            <a:ext cx="49446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lessons are just so boring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01311" y="4822598"/>
            <a:ext cx="4053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subjects don’t interest me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1864" y="5602910"/>
            <a:ext cx="52701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I’m messed it all up so what’s the point!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7627" y="6085465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Teenage Girl Tries to Drop Out of School | Educating | Our Stories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69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9341ED-FFD1-BA4B-83EF-1607D6412287}"/>
              </a:ext>
            </a:extLst>
          </p:cNvPr>
          <p:cNvSpPr/>
          <p:nvPr/>
        </p:nvSpPr>
        <p:spPr>
          <a:xfrm>
            <a:off x="826718" y="501042"/>
            <a:ext cx="3407079" cy="2148213"/>
          </a:xfrm>
          <a:prstGeom prst="roundRect">
            <a:avLst/>
          </a:prstGeom>
          <a:solidFill>
            <a:srgbClr val="C7226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Futura Book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0B2C66-3748-6F4E-B5DC-CEFC36C9CE86}"/>
              </a:ext>
            </a:extLst>
          </p:cNvPr>
          <p:cNvSpPr/>
          <p:nvPr/>
        </p:nvSpPr>
        <p:spPr>
          <a:xfrm>
            <a:off x="-255696" y="2320446"/>
            <a:ext cx="3407079" cy="2148213"/>
          </a:xfrm>
          <a:prstGeom prst="roundRect">
            <a:avLst/>
          </a:prstGeom>
          <a:solidFill>
            <a:srgbClr val="2936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9BD601-FB79-8F43-8EF2-CC30A84D00D0}"/>
              </a:ext>
            </a:extLst>
          </p:cNvPr>
          <p:cNvSpPr/>
          <p:nvPr/>
        </p:nvSpPr>
        <p:spPr>
          <a:xfrm rot="5400000">
            <a:off x="3933716" y="5783893"/>
            <a:ext cx="3407079" cy="2148213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C77F29-72B1-6347-BDEB-7E6CB10B69AF}"/>
              </a:ext>
            </a:extLst>
          </p:cNvPr>
          <p:cNvSpPr/>
          <p:nvPr/>
        </p:nvSpPr>
        <p:spPr>
          <a:xfrm>
            <a:off x="6117398" y="3781859"/>
            <a:ext cx="3407079" cy="2148213"/>
          </a:xfrm>
          <a:prstGeom prst="roundRect">
            <a:avLst/>
          </a:prstGeom>
          <a:solidFill>
            <a:srgbClr val="004D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BE9EE-22A1-594C-B63C-9C8D61D9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47" y="3949960"/>
            <a:ext cx="2576795" cy="181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6473C-A887-1F46-B85F-F62DA01CBC99}"/>
              </a:ext>
            </a:extLst>
          </p:cNvPr>
          <p:cNvSpPr txBox="1"/>
          <p:nvPr/>
        </p:nvSpPr>
        <p:spPr>
          <a:xfrm>
            <a:off x="826717" y="1190427"/>
            <a:ext cx="340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Light" pitchFamily="2" charset="0"/>
              </a:rPr>
              <a:t>Future</a:t>
            </a:r>
            <a:endParaRPr lang="en-US" sz="4400" dirty="0">
              <a:solidFill>
                <a:schemeClr val="bg1"/>
              </a:solidFill>
              <a:latin typeface="Futura Ligh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CF9E5-0981-444A-8235-1D6239542D4A}"/>
              </a:ext>
            </a:extLst>
          </p:cNvPr>
          <p:cNvSpPr txBox="1"/>
          <p:nvPr/>
        </p:nvSpPr>
        <p:spPr>
          <a:xfrm>
            <a:off x="-150314" y="2934232"/>
            <a:ext cx="330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Light" pitchFamily="2" charset="0"/>
              </a:rPr>
              <a:t>BUILDING</a:t>
            </a:r>
            <a:endParaRPr lang="en-US" sz="3200" dirty="0">
              <a:solidFill>
                <a:schemeClr val="bg1"/>
              </a:solidFill>
              <a:latin typeface="Futu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>
            <a:solidFill>
              <a:schemeClr val="tx1">
                <a:lumMod val="50000"/>
                <a:lumOff val="50000"/>
              </a:schemeClr>
            </a:solidFill>
            <a:latin typeface="Futura Light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odbridge Education Services Template" id="{7BEBA52B-FA88-E845-814C-38BFF0C7A9D2}" vid="{37C43663-3612-4649-BF15-A8B0A4497B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Woodbridge Education Services Template</Template>
  <TotalTime>589</TotalTime>
  <Words>598</Words>
  <Application>Microsoft Office PowerPoint</Application>
  <PresentationFormat>A4 Paper (210x297 mm)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Futura Book</vt:lpstr>
      <vt:lpstr>Futura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Woodbrige Education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Milli Cowling</dc:creator>
  <cp:lastModifiedBy>Ian Berryman</cp:lastModifiedBy>
  <cp:revision>65</cp:revision>
  <cp:lastPrinted>2023-01-03T08:02:18Z</cp:lastPrinted>
  <dcterms:created xsi:type="dcterms:W3CDTF">2021-03-01T10:53:43Z</dcterms:created>
  <dcterms:modified xsi:type="dcterms:W3CDTF">2023-01-05T12:46:21Z</dcterms:modified>
</cp:coreProperties>
</file>