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799263" cy="9929813"/>
  <p:embeddedFontLst>
    <p:embeddedFont>
      <p:font typeface="Calibri" panose="020F0502020204030204" pitchFamily="34" charset="0"/>
      <p:regular r:id="rId41"/>
      <p:bold r:id="rId42"/>
      <p:italic r:id="rId43"/>
      <p:boldItalic r:id="rId44"/>
    </p:embeddedFont>
    <p:embeddedFont>
      <p:font typeface="Century Gothic" panose="020B0502020202020204" pitchFamily="34" charset="0"/>
      <p:regular r:id="rId45"/>
      <p:bold r:id="rId46"/>
      <p:italic r:id="rId47"/>
      <p:boldItalic r:id="rId48"/>
    </p:embeddedFont>
    <p:embeddedFont>
      <p:font typeface="Trebuchet MS" panose="020B0603020202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120"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6347" cy="49821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1342" y="0"/>
            <a:ext cx="2946347" cy="49821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927" y="4778722"/>
            <a:ext cx="5439410" cy="390986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1600"/>
            <a:ext cx="2946347" cy="49821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1342" y="9431600"/>
            <a:ext cx="2946347" cy="49821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173283d485_1_9:notes"/>
          <p:cNvSpPr>
            <a:spLocks noGrp="1" noRot="1" noChangeAspect="1"/>
          </p:cNvSpPr>
          <p:nvPr>
            <p:ph type="sldImg" idx="2"/>
          </p:nvPr>
        </p:nvSpPr>
        <p:spPr>
          <a:xfrm>
            <a:off x="422275" y="1241425"/>
            <a:ext cx="5954700" cy="3351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173283d485_1_9:notes"/>
          <p:cNvSpPr txBox="1">
            <a:spLocks noGrp="1"/>
          </p:cNvSpPr>
          <p:nvPr>
            <p:ph type="body" idx="1"/>
          </p:nvPr>
        </p:nvSpPr>
        <p:spPr>
          <a:xfrm>
            <a:off x="679927" y="4778722"/>
            <a:ext cx="5439300" cy="390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g2173283d485_1_9:notes"/>
          <p:cNvSpPr txBox="1">
            <a:spLocks noGrp="1"/>
          </p:cNvSpPr>
          <p:nvPr>
            <p:ph type="sldNum" idx="12"/>
          </p:nvPr>
        </p:nvSpPr>
        <p:spPr>
          <a:xfrm>
            <a:off x="3851342" y="9431600"/>
            <a:ext cx="2946300" cy="498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1b321bd412_0_42:notes"/>
          <p:cNvSpPr>
            <a:spLocks noGrp="1" noRot="1" noChangeAspect="1"/>
          </p:cNvSpPr>
          <p:nvPr>
            <p:ph type="sldImg" idx="2"/>
          </p:nvPr>
        </p:nvSpPr>
        <p:spPr>
          <a:xfrm>
            <a:off x="422275" y="1241425"/>
            <a:ext cx="5954700" cy="3351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1b321bd412_0_42:notes"/>
          <p:cNvSpPr txBox="1">
            <a:spLocks noGrp="1"/>
          </p:cNvSpPr>
          <p:nvPr>
            <p:ph type="body" idx="1"/>
          </p:nvPr>
        </p:nvSpPr>
        <p:spPr>
          <a:xfrm>
            <a:off x="679927" y="4778722"/>
            <a:ext cx="5439300" cy="390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21b321bd412_0_42:notes"/>
          <p:cNvSpPr txBox="1">
            <a:spLocks noGrp="1"/>
          </p:cNvSpPr>
          <p:nvPr>
            <p:ph type="sldNum" idx="12"/>
          </p:nvPr>
        </p:nvSpPr>
        <p:spPr>
          <a:xfrm>
            <a:off x="3851342" y="9431600"/>
            <a:ext cx="2946300" cy="498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16ab012eca_0_1:notes"/>
          <p:cNvSpPr>
            <a:spLocks noGrp="1" noRot="1" noChangeAspect="1"/>
          </p:cNvSpPr>
          <p:nvPr>
            <p:ph type="sldImg" idx="2"/>
          </p:nvPr>
        </p:nvSpPr>
        <p:spPr>
          <a:xfrm>
            <a:off x="422275" y="1241425"/>
            <a:ext cx="5954700" cy="3351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16ab012eca_0_1:notes"/>
          <p:cNvSpPr txBox="1">
            <a:spLocks noGrp="1"/>
          </p:cNvSpPr>
          <p:nvPr>
            <p:ph type="body" idx="1"/>
          </p:nvPr>
        </p:nvSpPr>
        <p:spPr>
          <a:xfrm>
            <a:off x="679927" y="4778722"/>
            <a:ext cx="5439300" cy="390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216ab012eca_0_1:notes"/>
          <p:cNvSpPr txBox="1">
            <a:spLocks noGrp="1"/>
          </p:cNvSpPr>
          <p:nvPr>
            <p:ph type="sldNum" idx="12"/>
          </p:nvPr>
        </p:nvSpPr>
        <p:spPr>
          <a:xfrm>
            <a:off x="3851342" y="9431600"/>
            <a:ext cx="2946300" cy="498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16ab012eca_0_7: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16ab012eca_0_7:notes"/>
          <p:cNvSpPr txBox="1">
            <a:spLocks noGrp="1"/>
          </p:cNvSpPr>
          <p:nvPr>
            <p:ph type="body" idx="1"/>
          </p:nvPr>
        </p:nvSpPr>
        <p:spPr>
          <a:xfrm>
            <a:off x="679927" y="4778722"/>
            <a:ext cx="5439300" cy="390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216ab012eca_0_7:notes"/>
          <p:cNvSpPr txBox="1">
            <a:spLocks noGrp="1"/>
          </p:cNvSpPr>
          <p:nvPr>
            <p:ph type="sldNum" idx="12"/>
          </p:nvPr>
        </p:nvSpPr>
        <p:spPr>
          <a:xfrm>
            <a:off x="3851342" y="9431600"/>
            <a:ext cx="2946300" cy="498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16ab012eca_0_16:notes"/>
          <p:cNvSpPr>
            <a:spLocks noGrp="1" noRot="1" noChangeAspect="1"/>
          </p:cNvSpPr>
          <p:nvPr>
            <p:ph type="sldImg" idx="2"/>
          </p:nvPr>
        </p:nvSpPr>
        <p:spPr>
          <a:xfrm>
            <a:off x="422275" y="1241425"/>
            <a:ext cx="5954700" cy="3351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16ab012eca_0_16:notes"/>
          <p:cNvSpPr txBox="1">
            <a:spLocks noGrp="1"/>
          </p:cNvSpPr>
          <p:nvPr>
            <p:ph type="body" idx="1"/>
          </p:nvPr>
        </p:nvSpPr>
        <p:spPr>
          <a:xfrm>
            <a:off x="679927" y="4778722"/>
            <a:ext cx="5439300" cy="390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g216ab012eca_0_16:notes"/>
          <p:cNvSpPr txBox="1">
            <a:spLocks noGrp="1"/>
          </p:cNvSpPr>
          <p:nvPr>
            <p:ph type="sldNum" idx="12"/>
          </p:nvPr>
        </p:nvSpPr>
        <p:spPr>
          <a:xfrm>
            <a:off x="3851342" y="9431600"/>
            <a:ext cx="2946300" cy="498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4: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4: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5: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5: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6: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7: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7: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8: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8: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4: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9: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9: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0: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0: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1: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21: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173283d485_1_0: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173283d485_1_0:notes"/>
          <p:cNvSpPr txBox="1">
            <a:spLocks noGrp="1"/>
          </p:cNvSpPr>
          <p:nvPr>
            <p:ph type="body" idx="1"/>
          </p:nvPr>
        </p:nvSpPr>
        <p:spPr>
          <a:xfrm>
            <a:off x="679927" y="4778722"/>
            <a:ext cx="5439300" cy="390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g2173283d485_1_0:notes"/>
          <p:cNvSpPr txBox="1">
            <a:spLocks noGrp="1"/>
          </p:cNvSpPr>
          <p:nvPr>
            <p:ph type="sldNum" idx="12"/>
          </p:nvPr>
        </p:nvSpPr>
        <p:spPr>
          <a:xfrm>
            <a:off x="3851342" y="9431600"/>
            <a:ext cx="2946300" cy="498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1b321bd412_0_62:notes"/>
          <p:cNvSpPr>
            <a:spLocks noGrp="1" noRot="1" noChangeAspect="1"/>
          </p:cNvSpPr>
          <p:nvPr>
            <p:ph type="sldImg" idx="2"/>
          </p:nvPr>
        </p:nvSpPr>
        <p:spPr>
          <a:xfrm>
            <a:off x="422275" y="1241425"/>
            <a:ext cx="5954700" cy="3351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1b321bd412_0_62:notes"/>
          <p:cNvSpPr txBox="1">
            <a:spLocks noGrp="1"/>
          </p:cNvSpPr>
          <p:nvPr>
            <p:ph type="body" idx="1"/>
          </p:nvPr>
        </p:nvSpPr>
        <p:spPr>
          <a:xfrm>
            <a:off x="679927" y="4778722"/>
            <a:ext cx="5439300" cy="390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g21b321bd412_0_62:notes"/>
          <p:cNvSpPr txBox="1">
            <a:spLocks noGrp="1"/>
          </p:cNvSpPr>
          <p:nvPr>
            <p:ph type="sldNum" idx="12"/>
          </p:nvPr>
        </p:nvSpPr>
        <p:spPr>
          <a:xfrm>
            <a:off x="3851342" y="9431600"/>
            <a:ext cx="2946300" cy="498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1b321bd412_0_74:notes"/>
          <p:cNvSpPr>
            <a:spLocks noGrp="1" noRot="1" noChangeAspect="1"/>
          </p:cNvSpPr>
          <p:nvPr>
            <p:ph type="sldImg" idx="2"/>
          </p:nvPr>
        </p:nvSpPr>
        <p:spPr>
          <a:xfrm>
            <a:off x="422275" y="1241425"/>
            <a:ext cx="5954700" cy="3351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1b321bd412_0_74:notes"/>
          <p:cNvSpPr txBox="1">
            <a:spLocks noGrp="1"/>
          </p:cNvSpPr>
          <p:nvPr>
            <p:ph type="body" idx="1"/>
          </p:nvPr>
        </p:nvSpPr>
        <p:spPr>
          <a:xfrm>
            <a:off x="679927" y="4778722"/>
            <a:ext cx="5439300" cy="390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21b321bd412_0_74:notes"/>
          <p:cNvSpPr txBox="1">
            <a:spLocks noGrp="1"/>
          </p:cNvSpPr>
          <p:nvPr>
            <p:ph type="sldNum" idx="12"/>
          </p:nvPr>
        </p:nvSpPr>
        <p:spPr>
          <a:xfrm>
            <a:off x="3851342" y="9431600"/>
            <a:ext cx="2946300" cy="498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1b321bd412_0_82:notes"/>
          <p:cNvSpPr>
            <a:spLocks noGrp="1" noRot="1" noChangeAspect="1"/>
          </p:cNvSpPr>
          <p:nvPr>
            <p:ph type="sldImg" idx="2"/>
          </p:nvPr>
        </p:nvSpPr>
        <p:spPr>
          <a:xfrm>
            <a:off x="422275" y="1241425"/>
            <a:ext cx="5954700" cy="3351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1b321bd412_0_82:notes"/>
          <p:cNvSpPr txBox="1">
            <a:spLocks noGrp="1"/>
          </p:cNvSpPr>
          <p:nvPr>
            <p:ph type="body" idx="1"/>
          </p:nvPr>
        </p:nvSpPr>
        <p:spPr>
          <a:xfrm>
            <a:off x="679927" y="4778722"/>
            <a:ext cx="5439300" cy="390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21b321bd412_0_82:notes"/>
          <p:cNvSpPr txBox="1">
            <a:spLocks noGrp="1"/>
          </p:cNvSpPr>
          <p:nvPr>
            <p:ph type="sldNum" idx="12"/>
          </p:nvPr>
        </p:nvSpPr>
        <p:spPr>
          <a:xfrm>
            <a:off x="3851342" y="9431600"/>
            <a:ext cx="2946300" cy="498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2: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2: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3: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23: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4: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24: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2: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6: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26: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7: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7: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8: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28: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9: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9: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0: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30: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1: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1: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2: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32: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3: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3: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5: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35: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3: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6: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9: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1b321bd412_0_90:notes"/>
          <p:cNvSpPr>
            <a:spLocks noGrp="1" noRot="1" noChangeAspect="1"/>
          </p:cNvSpPr>
          <p:nvPr>
            <p:ph type="sldImg" idx="2"/>
          </p:nvPr>
        </p:nvSpPr>
        <p:spPr>
          <a:xfrm>
            <a:off x="422275" y="1241425"/>
            <a:ext cx="5954700" cy="3351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1b321bd412_0_90:notes"/>
          <p:cNvSpPr txBox="1">
            <a:spLocks noGrp="1"/>
          </p:cNvSpPr>
          <p:nvPr>
            <p:ph type="body" idx="1"/>
          </p:nvPr>
        </p:nvSpPr>
        <p:spPr>
          <a:xfrm>
            <a:off x="679927" y="4778722"/>
            <a:ext cx="5439300" cy="390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g21b321bd412_0_90:notes"/>
          <p:cNvSpPr txBox="1">
            <a:spLocks noGrp="1"/>
          </p:cNvSpPr>
          <p:nvPr>
            <p:ph type="sldNum" idx="12"/>
          </p:nvPr>
        </p:nvSpPr>
        <p:spPr>
          <a:xfrm>
            <a:off x="3851342" y="9431600"/>
            <a:ext cx="2946300" cy="498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1b77312037_0_4:notes"/>
          <p:cNvSpPr>
            <a:spLocks noGrp="1" noRot="1" noChangeAspect="1"/>
          </p:cNvSpPr>
          <p:nvPr>
            <p:ph type="sldImg" idx="2"/>
          </p:nvPr>
        </p:nvSpPr>
        <p:spPr>
          <a:xfrm>
            <a:off x="422275" y="1241425"/>
            <a:ext cx="5954700" cy="3351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1b77312037_0_4:notes"/>
          <p:cNvSpPr txBox="1">
            <a:spLocks noGrp="1"/>
          </p:cNvSpPr>
          <p:nvPr>
            <p:ph type="body" idx="1"/>
          </p:nvPr>
        </p:nvSpPr>
        <p:spPr>
          <a:xfrm>
            <a:off x="679927" y="4778722"/>
            <a:ext cx="5439300" cy="390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g21b77312037_0_4:notes"/>
          <p:cNvSpPr txBox="1">
            <a:spLocks noGrp="1"/>
          </p:cNvSpPr>
          <p:nvPr>
            <p:ph type="sldNum" idx="12"/>
          </p:nvPr>
        </p:nvSpPr>
        <p:spPr>
          <a:xfrm>
            <a:off x="3851342" y="9431600"/>
            <a:ext cx="2946300" cy="498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txBox="1">
            <a:spLocks noGrp="1"/>
          </p:cNvSpPr>
          <p:nvPr>
            <p:ph type="body" idx="1"/>
          </p:nvPr>
        </p:nvSpPr>
        <p:spPr>
          <a:xfrm>
            <a:off x="679927" y="4778722"/>
            <a:ext cx="5439410" cy="39098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0: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6"/>
        <p:cNvGrpSpPr/>
        <p:nvPr/>
      </p:nvGrpSpPr>
      <p:grpSpPr>
        <a:xfrm>
          <a:off x="0" y="0"/>
          <a:ext cx="0" cy="0"/>
          <a:chOff x="0" y="0"/>
          <a:chExt cx="0" cy="0"/>
        </a:xfrm>
      </p:grpSpPr>
      <p:grpSp>
        <p:nvGrpSpPr>
          <p:cNvPr id="27" name="Google Shape;27;p2"/>
          <p:cNvGrpSpPr/>
          <p:nvPr/>
        </p:nvGrpSpPr>
        <p:grpSpPr>
          <a:xfrm>
            <a:off x="0" y="-8467"/>
            <a:ext cx="12192000" cy="6866467"/>
            <a:chOff x="0" y="-8467"/>
            <a:chExt cx="12192000" cy="6866467"/>
          </a:xfrm>
        </p:grpSpPr>
        <p:sp>
          <p:nvSpPr>
            <p:cNvPr id="28" name="Google Shape;28;p2"/>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803"/>
              </a:schemeClr>
            </a:solidFill>
            <a:ln>
              <a:noFill/>
            </a:ln>
          </p:spPr>
        </p:sp>
        <p:cxnSp>
          <p:nvCxnSpPr>
            <p:cNvPr id="29" name="Google Shape;29;p2"/>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30" name="Google Shape;30;p2"/>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31" name="Google Shape;31;p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32" name="Google Shape;32;p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3" name="Google Shape;33;p2"/>
            <p:cNvSpPr/>
            <p:nvPr/>
          </p:nvSpPr>
          <p:spPr>
            <a:xfrm>
              <a:off x="8932333" y="3048000"/>
              <a:ext cx="3259667" cy="3810000"/>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35" name="Google Shape;35;p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36" name="Google Shape;36;p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37" name="Google Shape;37;p2"/>
            <p:cNvSpPr/>
            <p:nvPr/>
          </p:nvSpPr>
          <p:spPr>
            <a:xfrm>
              <a:off x="10371666" y="3589867"/>
              <a:ext cx="1817159" cy="3268133"/>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2"/>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40" name="Google Shape;40;p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4"/>
        <p:cNvGrpSpPr/>
        <p:nvPr/>
      </p:nvGrpSpPr>
      <p:grpSpPr>
        <a:xfrm>
          <a:off x="0" y="0"/>
          <a:ext cx="0" cy="0"/>
          <a:chOff x="0" y="0"/>
          <a:chExt cx="0" cy="0"/>
        </a:xfrm>
      </p:grpSpPr>
      <p:sp>
        <p:nvSpPr>
          <p:cNvPr id="95" name="Google Shape;95;p11"/>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1"/>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7" name="Google Shape;97;p1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0"/>
        <p:cNvGrpSpPr/>
        <p:nvPr/>
      </p:nvGrpSpPr>
      <p:grpSpPr>
        <a:xfrm>
          <a:off x="0" y="0"/>
          <a:ext cx="0" cy="0"/>
          <a:chOff x="0" y="0"/>
          <a:chExt cx="0" cy="0"/>
        </a:xfrm>
      </p:grpSpPr>
      <p:sp>
        <p:nvSpPr>
          <p:cNvPr id="101" name="Google Shape;101;p12"/>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03" name="Google Shape;103;p12"/>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4" name="Google Shape;104;p1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7" name="Google Shape;107;p12"/>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a:solidFill>
                  <a:srgbClr val="9EDFF5"/>
                </a:solidFill>
                <a:latin typeface="Arial"/>
                <a:ea typeface="Arial"/>
                <a:cs typeface="Arial"/>
                <a:sym typeface="Arial"/>
              </a:rPr>
              <a:t>“</a:t>
            </a:r>
            <a:endParaRPr/>
          </a:p>
        </p:txBody>
      </p:sp>
      <p:sp>
        <p:nvSpPr>
          <p:cNvPr id="108" name="Google Shape;108;p12"/>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a:solidFill>
                  <a:srgbClr val="9EDFF5"/>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9"/>
        <p:cNvGrpSpPr/>
        <p:nvPr/>
      </p:nvGrpSpPr>
      <p:grpSpPr>
        <a:xfrm>
          <a:off x="0" y="0"/>
          <a:ext cx="0" cy="0"/>
          <a:chOff x="0" y="0"/>
          <a:chExt cx="0" cy="0"/>
        </a:xfrm>
      </p:grpSpPr>
      <p:sp>
        <p:nvSpPr>
          <p:cNvPr id="110" name="Google Shape;110;p13"/>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3"/>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2" name="Google Shape;112;p1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5"/>
        <p:cNvGrpSpPr/>
        <p:nvPr/>
      </p:nvGrpSpPr>
      <p:grpSpPr>
        <a:xfrm>
          <a:off x="0" y="0"/>
          <a:ext cx="0" cy="0"/>
          <a:chOff x="0" y="0"/>
          <a:chExt cx="0" cy="0"/>
        </a:xfrm>
      </p:grpSpPr>
      <p:sp>
        <p:nvSpPr>
          <p:cNvPr id="116" name="Google Shape;116;p14"/>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4"/>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8" name="Google Shape;118;p14"/>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9" name="Google Shape;119;p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22" name="Google Shape;122;p14"/>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a:solidFill>
                  <a:srgbClr val="9EDFF5"/>
                </a:solidFill>
                <a:latin typeface="Arial"/>
                <a:ea typeface="Arial"/>
                <a:cs typeface="Arial"/>
                <a:sym typeface="Arial"/>
              </a:rPr>
              <a:t>“</a:t>
            </a:r>
            <a:endParaRPr/>
          </a:p>
        </p:txBody>
      </p:sp>
      <p:sp>
        <p:nvSpPr>
          <p:cNvPr id="123" name="Google Shape;123;p14"/>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a:solidFill>
                  <a:srgbClr val="9EDFF5"/>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4"/>
        <p:cNvGrpSpPr/>
        <p:nvPr/>
      </p:nvGrpSpPr>
      <p:grpSpPr>
        <a:xfrm>
          <a:off x="0" y="0"/>
          <a:ext cx="0" cy="0"/>
          <a:chOff x="0" y="0"/>
          <a:chExt cx="0" cy="0"/>
        </a:xfrm>
      </p:grpSpPr>
      <p:sp>
        <p:nvSpPr>
          <p:cNvPr id="125" name="Google Shape;125;p15"/>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5"/>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7" name="Google Shape;127;p15"/>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8" name="Google Shape;128;p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1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6"/>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4" name="Google Shape;134;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17"/>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7"/>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0" name="Google Shape;140;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6" name="Google Shape;46;p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4"/>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2" name="Google Shape;52;p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sp>
        <p:nvSpPr>
          <p:cNvPr id="56" name="Google Shape;56;p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8" name="Google Shape;58;p5"/>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9" name="Google Shape;59;p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5" name="Google Shape;65;p6"/>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6" name="Google Shape;66;p6"/>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7" name="Google Shape;67;p6"/>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8" name="Google Shape;68;p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9"/>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3" name="Google Shape;83;p9"/>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4" name="Google Shape;84;p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10"/>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0"/>
          <p:cNvSpPr>
            <a:spLocks noGrp="1"/>
          </p:cNvSpPr>
          <p:nvPr>
            <p:ph type="pic" idx="2"/>
          </p:nvPr>
        </p:nvSpPr>
        <p:spPr>
          <a:xfrm>
            <a:off x="677334" y="609600"/>
            <a:ext cx="8596668" cy="3845718"/>
          </a:xfrm>
          <a:prstGeom prst="rect">
            <a:avLst/>
          </a:prstGeom>
          <a:noFill/>
          <a:ln>
            <a:noFill/>
          </a:ln>
        </p:spPr>
      </p:sp>
      <p:sp>
        <p:nvSpPr>
          <p:cNvPr id="90" name="Google Shape;90;p10"/>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1" name="Google Shape;91;p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93" name="Google Shape;93;p1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0" y="-8467"/>
            <a:ext cx="12192000" cy="6866467"/>
            <a:chOff x="0" y="-8467"/>
            <a:chExt cx="12192000" cy="6866467"/>
          </a:xfrm>
        </p:grpSpPr>
        <p:cxnSp>
          <p:nvCxnSpPr>
            <p:cNvPr id="11" name="Google Shape;11;p1"/>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12" name="Google Shape;12;p1"/>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13" name="Google Shape;13;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14" name="Google Shape;14;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1"/>
            <p:cNvSpPr/>
            <p:nvPr/>
          </p:nvSpPr>
          <p:spPr>
            <a:xfrm>
              <a:off x="8932333" y="3048000"/>
              <a:ext cx="3259667" cy="3810000"/>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17" name="Google Shape;17;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18" name="Google Shape;18;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19" name="Google Shape;19;p1"/>
            <p:cNvSpPr/>
            <p:nvPr/>
          </p:nvSpPr>
          <p:spPr>
            <a:xfrm>
              <a:off x="10371666" y="3589867"/>
              <a:ext cx="1817159" cy="3268133"/>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017683/Maths_guidance_KS_1_and_2.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mea01.safelinks.protection.outlook.com/?url=https://www.gov.uk/government/publications/research-review-series-mathematics/research-review-series-mathematics&amp;data=04|01||1d09f90e88a24931cddb08d9e11e434b|84df9e7fe9f640afb435aaaaaaaaaaaa|1|0|637788342356039846|Unknown|TWFpbGZsb3d8eyJWIjoiMC4wLjAwMDAiLCJQIjoiV2luMzIiLCJBTiI6Ik1haWwiLCJXVCI6Mn0%3D|3000&amp;sdata=QPyBEsLPwhDcC/OyyGDMhStbDz2sc7tj7f8BV6fEFK4%3D&amp;reserved=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hyperlink" Target="https://www.arkcurriculumplus.org.uk/news-events/2-ofsteds-research-review-standing-on-the-shoulders-of-maths-giant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hyperlink" Target="https://nrich.maths.org/2397/index"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nrich.maths.org/6554/index"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natbanting.com/oops-i-forgot/"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hounsloweducationpartnership.co.uk/survey/primary-subject-network-evaluation-2-2/"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wb-srv-wbdc-fs1/WB_Staff_HD/l.gallagher/Documents/2022-2023/Computing/LTM_Rekenrek%20Progression%20Advice.pdf" TargetMode="External"/><Relationship Id="rId3" Type="http://schemas.openxmlformats.org/officeDocument/2006/relationships/hyperlink" Target="https://www.cambridgemaths.org/espresso/view/teaching-logical-reasoning/" TargetMode="External"/><Relationship Id="rId7" Type="http://schemas.openxmlformats.org/officeDocument/2006/relationships/hyperlink" Target="https://www.ncetm.org.uk/maths-hubs-projects/mastering-numbe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youcubed.org/resource/mindset-boosting-videos/" TargetMode="External"/><Relationship Id="rId5" Type="http://schemas.openxmlformats.org/officeDocument/2006/relationships/hyperlink" Target="https://www.ncetm.org.uk/classroom-resources/checkpoints/" TargetMode="External"/><Relationship Id="rId10" Type="http://schemas.openxmlformats.org/officeDocument/2006/relationships/image" Target="../media/image2.png"/><Relationship Id="rId4" Type="http://schemas.openxmlformats.org/officeDocument/2006/relationships/hyperlink" Target="https://nrich.maths.org/13371" TargetMode="Externa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8"/>
          <p:cNvSpPr txBox="1">
            <a:spLocks noGrp="1"/>
          </p:cNvSpPr>
          <p:nvPr>
            <p:ph type="ctrTitle"/>
          </p:nvPr>
        </p:nvSpPr>
        <p:spPr>
          <a:xfrm>
            <a:off x="1507067" y="2128087"/>
            <a:ext cx="7766936" cy="164630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accent1"/>
              </a:buClr>
              <a:buSzPts val="5400"/>
              <a:buFont typeface="Trebuchet MS"/>
              <a:buNone/>
            </a:pPr>
            <a:r>
              <a:rPr lang="en-GB" u="sng"/>
              <a:t>Maths Subject Leadership meeting  </a:t>
            </a:r>
            <a:endParaRPr u="sng"/>
          </a:p>
        </p:txBody>
      </p:sp>
      <p:sp>
        <p:nvSpPr>
          <p:cNvPr id="148" name="Google Shape;148;p18"/>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240"/>
              <a:buNone/>
            </a:pPr>
            <a:r>
              <a:rPr lang="en-GB" sz="2800" u="sng"/>
              <a:t>H.E.P. </a:t>
            </a:r>
            <a:endParaRPr/>
          </a:p>
          <a:p>
            <a:pPr marL="0" lvl="0" indent="0" algn="ctr" rtl="0">
              <a:spcBef>
                <a:spcPts val="1000"/>
              </a:spcBef>
              <a:spcAft>
                <a:spcPts val="0"/>
              </a:spcAft>
              <a:buSzPts val="2240"/>
              <a:buNone/>
            </a:pPr>
            <a:r>
              <a:rPr lang="en-GB" sz="2800" u="sng"/>
              <a:t>14.03.2022</a:t>
            </a:r>
            <a:endParaRPr sz="2800" u="sng"/>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GB" u="sng"/>
              <a:t>NCETM - Five Big Ideas</a:t>
            </a:r>
            <a:endParaRPr u="sng"/>
          </a:p>
        </p:txBody>
      </p:sp>
      <p:pic>
        <p:nvPicPr>
          <p:cNvPr id="211" name="Google Shape;211;p27"/>
          <p:cNvPicPr preferRelativeResize="0"/>
          <p:nvPr/>
        </p:nvPicPr>
        <p:blipFill>
          <a:blip r:embed="rId3">
            <a:alphaModFix/>
          </a:blip>
          <a:stretch>
            <a:fillRect/>
          </a:stretch>
        </p:blipFill>
        <p:spPr>
          <a:xfrm>
            <a:off x="1966102" y="1630475"/>
            <a:ext cx="5905974" cy="46687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8"/>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GB" u="sng"/>
              <a:t>Coherence and small steps </a:t>
            </a:r>
            <a:endParaRPr u="sng"/>
          </a:p>
        </p:txBody>
      </p:sp>
      <p:sp>
        <p:nvSpPr>
          <p:cNvPr id="218" name="Google Shape;218;p28"/>
          <p:cNvSpPr txBox="1">
            <a:spLocks noGrp="1"/>
          </p:cNvSpPr>
          <p:nvPr>
            <p:ph type="body" idx="1"/>
          </p:nvPr>
        </p:nvSpPr>
        <p:spPr>
          <a:xfrm>
            <a:off x="895834" y="2782514"/>
            <a:ext cx="8596800" cy="38808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GB" sz="2300"/>
              <a:t>A structured approach to planning a coherent journey of sequenced mathematical concepts. </a:t>
            </a:r>
            <a:endParaRPr sz="23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9"/>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GB"/>
              <a:t>Planning a sequence of work </a:t>
            </a:r>
            <a:endParaRPr/>
          </a:p>
        </p:txBody>
      </p:sp>
      <p:sp>
        <p:nvSpPr>
          <p:cNvPr id="225" name="Google Shape;225;p29"/>
          <p:cNvSpPr txBox="1">
            <a:spLocks noGrp="1"/>
          </p:cNvSpPr>
          <p:nvPr>
            <p:ph type="body" idx="1"/>
          </p:nvPr>
        </p:nvSpPr>
        <p:spPr>
          <a:xfrm>
            <a:off x="246259" y="1773464"/>
            <a:ext cx="8596800" cy="3880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The S plan  </a:t>
            </a:r>
            <a:endParaRPr/>
          </a:p>
        </p:txBody>
      </p:sp>
      <p:pic>
        <p:nvPicPr>
          <p:cNvPr id="226" name="Google Shape;226;p29"/>
          <p:cNvPicPr preferRelativeResize="0"/>
          <p:nvPr/>
        </p:nvPicPr>
        <p:blipFill>
          <a:blip r:embed="rId3">
            <a:alphaModFix/>
          </a:blip>
          <a:stretch>
            <a:fillRect/>
          </a:stretch>
        </p:blipFill>
        <p:spPr>
          <a:xfrm>
            <a:off x="1162400" y="1732800"/>
            <a:ext cx="6173398" cy="4110900"/>
          </a:xfrm>
          <a:prstGeom prst="rect">
            <a:avLst/>
          </a:prstGeom>
          <a:noFill/>
          <a:ln>
            <a:noFill/>
          </a:ln>
        </p:spPr>
      </p:pic>
      <p:pic>
        <p:nvPicPr>
          <p:cNvPr id="227" name="Google Shape;227;p29"/>
          <p:cNvPicPr preferRelativeResize="0"/>
          <p:nvPr/>
        </p:nvPicPr>
        <p:blipFill>
          <a:blip r:embed="rId4">
            <a:alphaModFix/>
          </a:blip>
          <a:stretch>
            <a:fillRect/>
          </a:stretch>
        </p:blipFill>
        <p:spPr>
          <a:xfrm>
            <a:off x="8032150" y="1334600"/>
            <a:ext cx="3468150" cy="4624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0"/>
          <p:cNvSpPr txBox="1">
            <a:spLocks noGrp="1"/>
          </p:cNvSpPr>
          <p:nvPr>
            <p:ph type="title"/>
          </p:nvPr>
        </p:nvSpPr>
        <p:spPr>
          <a:xfrm>
            <a:off x="677325" y="609600"/>
            <a:ext cx="8596800" cy="846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GB" u="sng"/>
              <a:t>Prior learning</a:t>
            </a:r>
            <a:r>
              <a:rPr lang="en-GB"/>
              <a:t> </a:t>
            </a:r>
            <a:endParaRPr/>
          </a:p>
        </p:txBody>
      </p:sp>
      <p:sp>
        <p:nvSpPr>
          <p:cNvPr id="234" name="Google Shape;234;p30"/>
          <p:cNvSpPr txBox="1">
            <a:spLocks noGrp="1"/>
          </p:cNvSpPr>
          <p:nvPr>
            <p:ph type="body" idx="1"/>
          </p:nvPr>
        </p:nvSpPr>
        <p:spPr>
          <a:xfrm>
            <a:off x="726359" y="1810314"/>
            <a:ext cx="8596800" cy="3880800"/>
          </a:xfrm>
          <a:prstGeom prst="rect">
            <a:avLst/>
          </a:prstGeom>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None/>
            </a:pPr>
            <a:r>
              <a:rPr lang="en-GB" sz="3245">
                <a:solidFill>
                  <a:schemeClr val="dk1"/>
                </a:solidFill>
                <a:latin typeface="Calibri"/>
                <a:ea typeface="Calibri"/>
                <a:cs typeface="Calibri"/>
                <a:sym typeface="Calibri"/>
              </a:rPr>
              <a:t>What prior knowledge is needed before starting this unit?</a:t>
            </a:r>
            <a:endParaRPr sz="3245">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ct val="33890"/>
              <a:buFont typeface="Arial"/>
              <a:buNone/>
            </a:pPr>
            <a:endParaRPr sz="3245">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GB" sz="3245">
                <a:solidFill>
                  <a:schemeClr val="dk1"/>
                </a:solidFill>
                <a:latin typeface="Calibri"/>
                <a:ea typeface="Calibri"/>
                <a:cs typeface="Calibri"/>
                <a:sym typeface="Calibri"/>
              </a:rPr>
              <a:t>Where should they be now?</a:t>
            </a:r>
            <a:endParaRPr sz="3245">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ct val="33890"/>
              <a:buFont typeface="Arial"/>
              <a:buNone/>
            </a:pPr>
            <a:endParaRPr sz="3245">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ct val="33890"/>
              <a:buFont typeface="Arial"/>
              <a:buNone/>
            </a:pPr>
            <a:r>
              <a:rPr lang="en-GB" sz="3245">
                <a:solidFill>
                  <a:schemeClr val="dk1"/>
                </a:solidFill>
                <a:latin typeface="Calibri"/>
                <a:ea typeface="Calibri"/>
                <a:cs typeface="Calibri"/>
                <a:sym typeface="Calibri"/>
              </a:rPr>
              <a:t>Are there any gaps?</a:t>
            </a:r>
            <a:endParaRPr sz="3245">
              <a:solidFill>
                <a:schemeClr val="dk1"/>
              </a:solidFill>
              <a:latin typeface="Calibri"/>
              <a:ea typeface="Calibri"/>
              <a:cs typeface="Calibri"/>
              <a:sym typeface="Calibri"/>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lnSpc>
                <a:spcPct val="90000"/>
              </a:lnSpc>
              <a:spcBef>
                <a:spcPts val="1000"/>
              </a:spcBef>
              <a:spcAft>
                <a:spcPts val="0"/>
              </a:spcAft>
              <a:buNone/>
            </a:pPr>
            <a:endParaRPr/>
          </a:p>
          <a:p>
            <a:pPr marL="0" lvl="0" indent="0" algn="l" rtl="0">
              <a:lnSpc>
                <a:spcPct val="90000"/>
              </a:lnSpc>
              <a:spcBef>
                <a:spcPts val="1000"/>
              </a:spcBef>
              <a:spcAft>
                <a:spcPts val="0"/>
              </a:spcAft>
              <a:buClr>
                <a:schemeClr val="dk1"/>
              </a:buClr>
              <a:buSzPct val="72368"/>
              <a:buFont typeface="Arial"/>
              <a:buNone/>
            </a:pPr>
            <a:r>
              <a:rPr lang="en-GB" sz="1520" u="sng">
                <a:solidFill>
                  <a:schemeClr val="hlink"/>
                </a:solidFill>
                <a:latin typeface="Arial"/>
                <a:ea typeface="Arial"/>
                <a:cs typeface="Arial"/>
                <a:sym typeface="Arial"/>
                <a:hlinkClick r:id="rId3"/>
              </a:rPr>
              <a:t>Mathematics guidance: key stages 1 and 2 (covers years 1 to 6) (publishing.service.gov.uk</a:t>
            </a:r>
            <a:r>
              <a:rPr lang="en-GB" sz="1200" u="sng">
                <a:solidFill>
                  <a:schemeClr val="hlink"/>
                </a:solidFill>
                <a:latin typeface="Arial"/>
                <a:ea typeface="Arial"/>
                <a:cs typeface="Arial"/>
                <a:sym typeface="Arial"/>
                <a:hlinkClick r:id="rId3"/>
              </a:rPr>
              <a:t>)</a:t>
            </a:r>
            <a:endParaRPr sz="1200" u="sng">
              <a:solidFill>
                <a:schemeClr val="hlink"/>
              </a:solidFill>
              <a:latin typeface="Arial"/>
              <a:ea typeface="Arial"/>
              <a:cs typeface="Arial"/>
              <a:sym typeface="Arial"/>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pic>
        <p:nvPicPr>
          <p:cNvPr id="235" name="Google Shape;235;p30"/>
          <p:cNvPicPr preferRelativeResize="0"/>
          <p:nvPr/>
        </p:nvPicPr>
        <p:blipFill>
          <a:blip r:embed="rId4">
            <a:alphaModFix/>
          </a:blip>
          <a:stretch>
            <a:fillRect/>
          </a:stretch>
        </p:blipFill>
        <p:spPr>
          <a:xfrm>
            <a:off x="5800700" y="2265500"/>
            <a:ext cx="4060800" cy="36370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1"/>
          <p:cNvSpPr txBox="1">
            <a:spLocks noGrp="1"/>
          </p:cNvSpPr>
          <p:nvPr>
            <p:ph type="title"/>
          </p:nvPr>
        </p:nvSpPr>
        <p:spPr>
          <a:xfrm>
            <a:off x="677325" y="151750"/>
            <a:ext cx="8596800" cy="743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GB" u="sng"/>
              <a:t>Prior learning</a:t>
            </a:r>
            <a:endParaRPr u="sng"/>
          </a:p>
        </p:txBody>
      </p:sp>
      <p:sp>
        <p:nvSpPr>
          <p:cNvPr id="242" name="Google Shape;242;p31"/>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43" name="Google Shape;243;p31"/>
          <p:cNvPicPr preferRelativeResize="0"/>
          <p:nvPr/>
        </p:nvPicPr>
        <p:blipFill>
          <a:blip r:embed="rId3">
            <a:alphaModFix/>
          </a:blip>
          <a:stretch>
            <a:fillRect/>
          </a:stretch>
        </p:blipFill>
        <p:spPr>
          <a:xfrm>
            <a:off x="439650" y="1472650"/>
            <a:ext cx="9477924" cy="4782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2"/>
          <p:cNvSpPr txBox="1">
            <a:spLocks noGrp="1"/>
          </p:cNvSpPr>
          <p:nvPr>
            <p:ph type="title"/>
          </p:nvPr>
        </p:nvSpPr>
        <p:spPr>
          <a:xfrm>
            <a:off x="677325" y="363734"/>
            <a:ext cx="8596800" cy="5141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ct val="100000"/>
              <a:buFont typeface="Trebuchet MS"/>
              <a:buNone/>
            </a:pPr>
            <a:r>
              <a:rPr lang="en-GB" u="sng"/>
              <a:t>Step 1 - the journey </a:t>
            </a:r>
            <a:endParaRPr u="sng"/>
          </a:p>
          <a:p>
            <a:pPr marL="0" lvl="0" indent="0" algn="l" rtl="0">
              <a:spcBef>
                <a:spcPts val="0"/>
              </a:spcBef>
              <a:spcAft>
                <a:spcPts val="0"/>
              </a:spcAft>
              <a:buClr>
                <a:schemeClr val="accent1"/>
              </a:buClr>
              <a:buSzPct val="100000"/>
              <a:buFont typeface="Trebuchet MS"/>
              <a:buNone/>
            </a:pPr>
            <a:endParaRPr u="sng"/>
          </a:p>
          <a:p>
            <a:pPr marL="0" lvl="0" indent="0" algn="l" rtl="0">
              <a:spcBef>
                <a:spcPts val="0"/>
              </a:spcBef>
              <a:spcAft>
                <a:spcPts val="0"/>
              </a:spcAft>
              <a:buClr>
                <a:schemeClr val="accent1"/>
              </a:buClr>
              <a:buSzPct val="128571"/>
              <a:buFont typeface="Trebuchet MS"/>
              <a:buNone/>
            </a:pPr>
            <a:r>
              <a:rPr lang="en-GB" sz="2800">
                <a:solidFill>
                  <a:schemeClr val="dk1"/>
                </a:solidFill>
                <a:latin typeface="Arial"/>
                <a:ea typeface="Arial"/>
                <a:cs typeface="Arial"/>
                <a:sym typeface="Arial"/>
              </a:rPr>
              <a:t>•</a:t>
            </a:r>
            <a:r>
              <a:rPr lang="en-GB" sz="2800">
                <a:solidFill>
                  <a:schemeClr val="dk1"/>
                </a:solidFill>
                <a:latin typeface="Calibri"/>
                <a:ea typeface="Calibri"/>
                <a:cs typeface="Calibri"/>
                <a:sym typeface="Calibri"/>
              </a:rPr>
              <a:t>Map out the coherent journey of learning</a:t>
            </a: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ct val="39285"/>
              <a:buFont typeface="Arial"/>
              <a:buNone/>
            </a:pPr>
            <a:r>
              <a:rPr lang="en-GB" sz="2800">
                <a:solidFill>
                  <a:schemeClr val="dk1"/>
                </a:solidFill>
                <a:latin typeface="Arial"/>
                <a:ea typeface="Arial"/>
                <a:cs typeface="Arial"/>
                <a:sym typeface="Arial"/>
              </a:rPr>
              <a:t>•</a:t>
            </a:r>
            <a:r>
              <a:rPr lang="en-GB" sz="2800">
                <a:solidFill>
                  <a:schemeClr val="dk1"/>
                </a:solidFill>
                <a:latin typeface="Calibri"/>
                <a:ea typeface="Calibri"/>
                <a:cs typeface="Calibri"/>
                <a:sym typeface="Calibri"/>
              </a:rPr>
              <a:t>Refer to the NCETM spine materials for teaching points</a:t>
            </a: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ct val="39285"/>
              <a:buFont typeface="Arial"/>
              <a:buNone/>
            </a:pPr>
            <a:r>
              <a:rPr lang="en-GB" sz="2800">
                <a:solidFill>
                  <a:schemeClr val="dk1"/>
                </a:solidFill>
                <a:latin typeface="Arial"/>
                <a:ea typeface="Arial"/>
                <a:cs typeface="Arial"/>
                <a:sym typeface="Arial"/>
              </a:rPr>
              <a:t>•</a:t>
            </a:r>
            <a:r>
              <a:rPr lang="en-GB" sz="2800">
                <a:solidFill>
                  <a:schemeClr val="dk1"/>
                </a:solidFill>
                <a:latin typeface="Calibri"/>
                <a:ea typeface="Calibri"/>
                <a:cs typeface="Calibri"/>
                <a:sym typeface="Calibri"/>
              </a:rPr>
              <a:t>For White Rose – look at the small steps</a:t>
            </a: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ct val="39285"/>
              <a:buFont typeface="Arial"/>
              <a:buNone/>
            </a:pPr>
            <a:r>
              <a:rPr lang="en-GB" sz="2800">
                <a:solidFill>
                  <a:schemeClr val="dk1"/>
                </a:solidFill>
                <a:latin typeface="Arial"/>
                <a:ea typeface="Arial"/>
                <a:cs typeface="Arial"/>
                <a:sym typeface="Arial"/>
              </a:rPr>
              <a:t>•</a:t>
            </a:r>
            <a:r>
              <a:rPr lang="en-GB" sz="2800">
                <a:solidFill>
                  <a:schemeClr val="dk1"/>
                </a:solidFill>
                <a:latin typeface="Calibri"/>
                <a:ea typeface="Calibri"/>
                <a:cs typeface="Calibri"/>
                <a:sym typeface="Calibri"/>
              </a:rPr>
              <a:t>NCETM CP materials – key learning points</a:t>
            </a:r>
            <a:endParaRPr sz="2800">
              <a:solidFill>
                <a:schemeClr val="dk1"/>
              </a:solidFill>
              <a:latin typeface="Calibri"/>
              <a:ea typeface="Calibri"/>
              <a:cs typeface="Calibri"/>
              <a:sym typeface="Calibri"/>
            </a:endParaRPr>
          </a:p>
          <a:p>
            <a:pPr marL="0" lvl="0" indent="0" algn="l" rtl="0">
              <a:spcBef>
                <a:spcPts val="0"/>
              </a:spcBef>
              <a:spcAft>
                <a:spcPts val="0"/>
              </a:spcAft>
              <a:buClr>
                <a:schemeClr val="accent1"/>
              </a:buClr>
              <a:buSzPct val="100000"/>
              <a:buFont typeface="Trebuchet MS"/>
              <a:buNone/>
            </a:pPr>
            <a:endParaRPr u="sng"/>
          </a:p>
          <a:p>
            <a:pPr marL="0" lvl="0" indent="0" algn="l" rtl="0">
              <a:spcBef>
                <a:spcPts val="0"/>
              </a:spcBef>
              <a:spcAft>
                <a:spcPts val="0"/>
              </a:spcAft>
              <a:buClr>
                <a:schemeClr val="accent1"/>
              </a:buClr>
              <a:buSzPct val="100000"/>
              <a:buFont typeface="Trebuchet MS"/>
              <a:buNone/>
            </a:pPr>
            <a:endParaRPr u="sng"/>
          </a:p>
          <a:p>
            <a:pPr marL="0" lvl="0" indent="0" algn="l" rtl="0">
              <a:spcBef>
                <a:spcPts val="0"/>
              </a:spcBef>
              <a:spcAft>
                <a:spcPts val="0"/>
              </a:spcAft>
              <a:buClr>
                <a:schemeClr val="accent1"/>
              </a:buClr>
              <a:buSzPct val="100000"/>
              <a:buFont typeface="Trebuchet MS"/>
              <a:buNone/>
            </a:pPr>
            <a:endParaRPr u="sng"/>
          </a:p>
          <a:p>
            <a:pPr marL="0" lvl="0" indent="0" algn="l" rtl="0">
              <a:spcBef>
                <a:spcPts val="0"/>
              </a:spcBef>
              <a:spcAft>
                <a:spcPts val="0"/>
              </a:spcAft>
              <a:buClr>
                <a:schemeClr val="accent1"/>
              </a:buClr>
              <a:buSzPct val="100000"/>
              <a:buFont typeface="Trebuchet MS"/>
              <a:buNone/>
            </a:pPr>
            <a:endParaRPr u="sng"/>
          </a:p>
        </p:txBody>
      </p:sp>
      <p:pic>
        <p:nvPicPr>
          <p:cNvPr id="249" name="Google Shape;249;p32"/>
          <p:cNvPicPr preferRelativeResize="0"/>
          <p:nvPr/>
        </p:nvPicPr>
        <p:blipFill>
          <a:blip r:embed="rId3">
            <a:alphaModFix/>
          </a:blip>
          <a:stretch>
            <a:fillRect/>
          </a:stretch>
        </p:blipFill>
        <p:spPr>
          <a:xfrm>
            <a:off x="8115425" y="2287900"/>
            <a:ext cx="3013650" cy="3661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3"/>
          <p:cNvSpPr txBox="1"/>
          <p:nvPr/>
        </p:nvSpPr>
        <p:spPr>
          <a:xfrm>
            <a:off x="1098125" y="531150"/>
            <a:ext cx="403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255" name="Google Shape;255;p33"/>
          <p:cNvSpPr txBox="1"/>
          <p:nvPr/>
        </p:nvSpPr>
        <p:spPr>
          <a:xfrm>
            <a:off x="1231225" y="713300"/>
            <a:ext cx="9302700" cy="401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u="sng">
                <a:solidFill>
                  <a:schemeClr val="accent1"/>
                </a:solidFill>
                <a:latin typeface="Trebuchet MS"/>
                <a:ea typeface="Trebuchet MS"/>
                <a:cs typeface="Trebuchet MS"/>
                <a:sym typeface="Trebuchet MS"/>
              </a:rPr>
              <a:t>Step 2 - Prior learning </a:t>
            </a:r>
            <a:endParaRPr sz="3200" u="sng">
              <a:solidFill>
                <a:schemeClr val="accent1"/>
              </a:solidFill>
              <a:latin typeface="Trebuchet MS"/>
              <a:ea typeface="Trebuchet MS"/>
              <a:cs typeface="Trebuchet MS"/>
              <a:sym typeface="Trebuchet MS"/>
            </a:endParaRPr>
          </a:p>
          <a:p>
            <a:pPr marL="0" lvl="0" indent="0" algn="l" rtl="0">
              <a:spcBef>
                <a:spcPts val="0"/>
              </a:spcBef>
              <a:spcAft>
                <a:spcPts val="0"/>
              </a:spcAft>
              <a:buNone/>
            </a:pPr>
            <a:endParaRPr u="sng">
              <a:latin typeface="Trebuchet MS"/>
              <a:ea typeface="Trebuchet MS"/>
              <a:cs typeface="Trebuchet MS"/>
              <a:sym typeface="Trebuchet MS"/>
            </a:endParaRPr>
          </a:p>
          <a:p>
            <a:pPr marL="0" lvl="0" indent="0" algn="l" rtl="0">
              <a:spcBef>
                <a:spcPts val="0"/>
              </a:spcBef>
              <a:spcAft>
                <a:spcPts val="0"/>
              </a:spcAft>
              <a:buNone/>
            </a:pPr>
            <a:endParaRPr u="sng">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n-GB" sz="2800">
                <a:solidFill>
                  <a:schemeClr val="dk1"/>
                </a:solidFill>
              </a:rPr>
              <a:t>•</a:t>
            </a:r>
            <a:r>
              <a:rPr lang="en-GB" sz="2800">
                <a:solidFill>
                  <a:schemeClr val="dk1"/>
                </a:solidFill>
                <a:latin typeface="Calibri"/>
                <a:ea typeface="Calibri"/>
                <a:cs typeface="Calibri"/>
                <a:sym typeface="Calibri"/>
              </a:rPr>
              <a:t>What do I assume/know the children can do from last year?</a:t>
            </a:r>
            <a:endParaRPr sz="28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2800">
                <a:solidFill>
                  <a:schemeClr val="dk1"/>
                </a:solidFill>
              </a:rPr>
              <a:t>•</a:t>
            </a:r>
            <a:r>
              <a:rPr lang="en-GB" sz="2800">
                <a:solidFill>
                  <a:schemeClr val="dk1"/>
                </a:solidFill>
                <a:latin typeface="Calibri"/>
                <a:ea typeface="Calibri"/>
                <a:cs typeface="Calibri"/>
                <a:sym typeface="Calibri"/>
              </a:rPr>
              <a:t>What do they need to know or remember to be successful?</a:t>
            </a:r>
            <a:endParaRPr sz="28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2800">
                <a:solidFill>
                  <a:schemeClr val="dk1"/>
                </a:solidFill>
              </a:rPr>
              <a:t>•</a:t>
            </a:r>
            <a:r>
              <a:rPr lang="en-GB" sz="2800">
                <a:solidFill>
                  <a:schemeClr val="dk1"/>
                </a:solidFill>
                <a:latin typeface="Calibri"/>
                <a:ea typeface="Calibri"/>
                <a:cs typeface="Calibri"/>
                <a:sym typeface="Calibri"/>
              </a:rPr>
              <a:t>Could this be a checklist for a pre-teach?</a:t>
            </a:r>
            <a:endParaRPr sz="28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2800">
                <a:solidFill>
                  <a:schemeClr val="dk1"/>
                </a:solidFill>
              </a:rPr>
              <a:t>•</a:t>
            </a:r>
            <a:r>
              <a:rPr lang="en-GB" sz="2800">
                <a:solidFill>
                  <a:schemeClr val="dk1"/>
                </a:solidFill>
                <a:latin typeface="Calibri"/>
                <a:ea typeface="Calibri"/>
                <a:cs typeface="Calibri"/>
                <a:sym typeface="Calibri"/>
              </a:rPr>
              <a:t>Could this be added to morning work week before, if a “drip, drip” approach needed?  </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u="sng">
              <a:latin typeface="Trebuchet MS"/>
              <a:ea typeface="Trebuchet MS"/>
              <a:cs typeface="Trebuchet MS"/>
              <a:sym typeface="Trebuchet MS"/>
            </a:endParaRPr>
          </a:p>
          <a:p>
            <a:pPr marL="0" lvl="0" indent="0" algn="l" rtl="0">
              <a:spcBef>
                <a:spcPts val="0"/>
              </a:spcBef>
              <a:spcAft>
                <a:spcPts val="0"/>
              </a:spcAft>
              <a:buNone/>
            </a:pPr>
            <a:r>
              <a:rPr lang="en-GB" u="sng">
                <a:latin typeface="Trebuchet MS"/>
                <a:ea typeface="Trebuchet MS"/>
                <a:cs typeface="Trebuchet MS"/>
                <a:sym typeface="Trebuchet MS"/>
              </a:rPr>
              <a:t> </a:t>
            </a:r>
            <a:endParaRPr u="sng">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4"/>
          <p:cNvSpPr txBox="1">
            <a:spLocks noGrp="1"/>
          </p:cNvSpPr>
          <p:nvPr>
            <p:ph type="title"/>
          </p:nvPr>
        </p:nvSpPr>
        <p:spPr>
          <a:xfrm>
            <a:off x="677325" y="609600"/>
            <a:ext cx="8596800" cy="55536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sz="3400" u="sng"/>
              <a:t>Step 3 - plan for misconceptions </a:t>
            </a:r>
            <a:endParaRPr sz="3400" u="sng"/>
          </a:p>
        </p:txBody>
      </p:sp>
      <p:sp>
        <p:nvSpPr>
          <p:cNvPr id="261" name="Google Shape;261;p34"/>
          <p:cNvSpPr txBox="1">
            <a:spLocks noGrp="1"/>
          </p:cNvSpPr>
          <p:nvPr>
            <p:ph type="body" idx="1"/>
          </p:nvPr>
        </p:nvSpPr>
        <p:spPr>
          <a:xfrm>
            <a:off x="740384" y="1635214"/>
            <a:ext cx="8596800" cy="3880800"/>
          </a:xfrm>
          <a:prstGeom prst="rect">
            <a:avLst/>
          </a:prstGeom>
          <a:noFill/>
          <a:ln>
            <a:noFill/>
          </a:ln>
        </p:spPr>
        <p:txBody>
          <a:bodyPr spcFirstLastPara="1" wrap="square" lIns="91425" tIns="45700" rIns="91425" bIns="45700" anchor="t" anchorCtr="0">
            <a:normAutofit/>
          </a:bodyPr>
          <a:lstStyle/>
          <a:p>
            <a:pPr marL="342900" lvl="0" indent="-342900" algn="l" rtl="0">
              <a:lnSpc>
                <a:spcPct val="115000"/>
              </a:lnSpc>
              <a:spcBef>
                <a:spcPts val="0"/>
              </a:spcBef>
              <a:spcAft>
                <a:spcPts val="0"/>
              </a:spcAft>
              <a:buSzPts val="1440"/>
              <a:buChar char="►"/>
            </a:pPr>
            <a:r>
              <a:rPr lang="en-GB" sz="4000">
                <a:solidFill>
                  <a:schemeClr val="dk1"/>
                </a:solidFill>
                <a:latin typeface="Calibri"/>
                <a:ea typeface="Calibri"/>
                <a:cs typeface="Calibri"/>
                <a:sym typeface="Calibri"/>
              </a:rPr>
              <a:t>From your previous experience of teaching this topic, what are the misconceptions you know will come up?</a:t>
            </a:r>
            <a:endParaRPr sz="4000">
              <a:solidFill>
                <a:schemeClr val="dk1"/>
              </a:solidFill>
              <a:latin typeface="Calibri"/>
              <a:ea typeface="Calibri"/>
              <a:cs typeface="Calibri"/>
              <a:sym typeface="Calibri"/>
            </a:endParaRPr>
          </a:p>
          <a:p>
            <a:pPr marL="342900" lvl="0" indent="-342900" algn="l" rtl="0">
              <a:spcBef>
                <a:spcPts val="1000"/>
              </a:spcBef>
              <a:spcAft>
                <a:spcPts val="0"/>
              </a:spcAft>
              <a:buSzPts val="1440"/>
              <a:buChar char="►"/>
            </a:pPr>
            <a:endParaRPr/>
          </a:p>
          <a:p>
            <a:pPr marL="342900" lvl="0" indent="-251459" algn="l" rtl="0">
              <a:spcBef>
                <a:spcPts val="1000"/>
              </a:spcBef>
              <a:spcAft>
                <a:spcPts val="0"/>
              </a:spcAft>
              <a:buSzPts val="1440"/>
              <a:buNone/>
            </a:pPr>
            <a:endParaRPr/>
          </a:p>
        </p:txBody>
      </p:sp>
      <p:pic>
        <p:nvPicPr>
          <p:cNvPr id="262" name="Google Shape;262;p34"/>
          <p:cNvPicPr preferRelativeResize="0"/>
          <p:nvPr/>
        </p:nvPicPr>
        <p:blipFill>
          <a:blip r:embed="rId3">
            <a:alphaModFix/>
          </a:blip>
          <a:stretch>
            <a:fillRect/>
          </a:stretch>
        </p:blipFill>
        <p:spPr>
          <a:xfrm>
            <a:off x="2420250" y="3924175"/>
            <a:ext cx="3379375" cy="1419500"/>
          </a:xfrm>
          <a:prstGeom prst="rect">
            <a:avLst/>
          </a:prstGeom>
          <a:noFill/>
          <a:ln>
            <a:noFill/>
          </a:ln>
        </p:spPr>
      </p:pic>
      <p:pic>
        <p:nvPicPr>
          <p:cNvPr id="263" name="Google Shape;263;p34"/>
          <p:cNvPicPr preferRelativeResize="0"/>
          <p:nvPr/>
        </p:nvPicPr>
        <p:blipFill rotWithShape="1">
          <a:blip r:embed="rId4">
            <a:alphaModFix/>
          </a:blip>
          <a:srcRect r="7201" b="7209"/>
          <a:stretch/>
        </p:blipFill>
        <p:spPr>
          <a:xfrm>
            <a:off x="6278350" y="4019950"/>
            <a:ext cx="3135876" cy="115256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5"/>
          <p:cNvSpPr txBox="1">
            <a:spLocks noGrp="1"/>
          </p:cNvSpPr>
          <p:nvPr>
            <p:ph type="title"/>
          </p:nvPr>
        </p:nvSpPr>
        <p:spPr>
          <a:xfrm>
            <a:off x="612009" y="557350"/>
            <a:ext cx="8596800" cy="6444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en-GB" u="sng"/>
              <a:t>Step 4 - Key vocabulary and sentence stems</a:t>
            </a:r>
            <a:r>
              <a:rPr lang="en-GB"/>
              <a:t> </a:t>
            </a:r>
            <a:endParaRPr/>
          </a:p>
          <a:p>
            <a:pPr marL="0" lvl="0" indent="0" algn="l" rtl="0">
              <a:spcBef>
                <a:spcPts val="0"/>
              </a:spcBef>
              <a:spcAft>
                <a:spcPts val="0"/>
              </a:spcAft>
              <a:buClr>
                <a:schemeClr val="accent1"/>
              </a:buClr>
              <a:buSzPct val="100000"/>
              <a:buFont typeface="Trebuchet MS"/>
              <a:buNone/>
            </a:pPr>
            <a:endParaRPr/>
          </a:p>
          <a:p>
            <a:pPr marL="0" lvl="0" indent="0" algn="l" rtl="0">
              <a:lnSpc>
                <a:spcPct val="90000"/>
              </a:lnSpc>
              <a:spcBef>
                <a:spcPts val="0"/>
              </a:spcBef>
              <a:spcAft>
                <a:spcPts val="0"/>
              </a:spcAft>
              <a:buClr>
                <a:schemeClr val="dk1"/>
              </a:buClr>
              <a:buSzPct val="39285"/>
              <a:buFont typeface="Arial"/>
              <a:buNone/>
            </a:pPr>
            <a:r>
              <a:rPr lang="en-GB" sz="2800">
                <a:solidFill>
                  <a:schemeClr val="dk1"/>
                </a:solidFill>
                <a:latin typeface="Calibri"/>
                <a:ea typeface="Calibri"/>
                <a:cs typeface="Calibri"/>
                <a:sym typeface="Calibri"/>
              </a:rPr>
              <a:t>Where can you include this?</a:t>
            </a:r>
            <a:endParaRPr sz="28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ct val="39285"/>
              <a:buFont typeface="Arial"/>
              <a:buNone/>
            </a:pPr>
            <a:endParaRPr sz="28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ct val="39285"/>
              <a:buFont typeface="Arial"/>
              <a:buNone/>
            </a:pPr>
            <a:r>
              <a:rPr lang="en-GB" sz="2800">
                <a:solidFill>
                  <a:schemeClr val="dk1"/>
                </a:solidFill>
                <a:latin typeface="Calibri"/>
                <a:ea typeface="Calibri"/>
                <a:cs typeface="Calibri"/>
                <a:sym typeface="Calibri"/>
              </a:rPr>
              <a:t>How do you expect the children to use/refer to it?</a:t>
            </a:r>
            <a:endParaRPr sz="28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ct val="39285"/>
              <a:buFont typeface="Arial"/>
              <a:buNone/>
            </a:pPr>
            <a:endParaRPr sz="28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ct val="39285"/>
              <a:buFont typeface="Arial"/>
              <a:buNone/>
            </a:pPr>
            <a:r>
              <a:rPr lang="en-GB" sz="2800">
                <a:solidFill>
                  <a:schemeClr val="dk1"/>
                </a:solidFill>
                <a:latin typeface="Calibri"/>
                <a:ea typeface="Calibri"/>
                <a:cs typeface="Calibri"/>
                <a:sym typeface="Calibri"/>
              </a:rPr>
              <a:t>Key vocab available in the planning – must be consistent use across the school.</a:t>
            </a:r>
            <a:endParaRPr sz="2800">
              <a:solidFill>
                <a:schemeClr val="dk1"/>
              </a:solidFill>
              <a:latin typeface="Calibri"/>
              <a:ea typeface="Calibri"/>
              <a:cs typeface="Calibri"/>
              <a:sym typeface="Calibri"/>
            </a:endParaRPr>
          </a:p>
          <a:p>
            <a:pPr marL="0" lvl="0" indent="0" algn="l" rtl="0">
              <a:spcBef>
                <a:spcPts val="0"/>
              </a:spcBef>
              <a:spcAft>
                <a:spcPts val="0"/>
              </a:spcAft>
              <a:buClr>
                <a:schemeClr val="accent1"/>
              </a:buClr>
              <a:buSzPct val="100000"/>
              <a:buFont typeface="Trebuchet MS"/>
              <a:buNone/>
            </a:pPr>
            <a:endParaRPr/>
          </a:p>
        </p:txBody>
      </p:sp>
      <p:sp>
        <p:nvSpPr>
          <p:cNvPr id="269" name="Google Shape;269;p35"/>
          <p:cNvSpPr/>
          <p:nvPr/>
        </p:nvSpPr>
        <p:spPr>
          <a:xfrm>
            <a:off x="1692887" y="3845475"/>
            <a:ext cx="6096000" cy="1518364"/>
          </a:xfrm>
          <a:prstGeom prst="rect">
            <a:avLst/>
          </a:prstGeom>
          <a:noFill/>
          <a:ln>
            <a:noFill/>
          </a:ln>
        </p:spPr>
        <p:txBody>
          <a:bodyPr spcFirstLastPara="1" wrap="square" lIns="91425" tIns="45700" rIns="91425" bIns="45700" anchor="t" anchorCtr="0">
            <a:noAutofit/>
          </a:bodyPr>
          <a:lstStyle/>
          <a:p>
            <a:pPr marL="45720" marR="0" lvl="0" indent="0" algn="l" rtl="0">
              <a:lnSpc>
                <a:spcPct val="90000"/>
              </a:lnSpc>
              <a:spcBef>
                <a:spcPts val="1400"/>
              </a:spcBef>
              <a:spcAft>
                <a:spcPts val="0"/>
              </a:spcAft>
              <a:buNone/>
            </a:pPr>
            <a:endParaRPr/>
          </a:p>
        </p:txBody>
      </p:sp>
      <p:pic>
        <p:nvPicPr>
          <p:cNvPr id="270" name="Google Shape;270;p35"/>
          <p:cNvPicPr preferRelativeResize="0"/>
          <p:nvPr/>
        </p:nvPicPr>
        <p:blipFill>
          <a:blip r:embed="rId3">
            <a:alphaModFix/>
          </a:blip>
          <a:stretch>
            <a:fillRect/>
          </a:stretch>
        </p:blipFill>
        <p:spPr>
          <a:xfrm>
            <a:off x="5588037" y="3656950"/>
            <a:ext cx="4098313" cy="253571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6"/>
          <p:cNvSpPr txBox="1">
            <a:spLocks noGrp="1"/>
          </p:cNvSpPr>
          <p:nvPr>
            <p:ph type="title"/>
          </p:nvPr>
        </p:nvSpPr>
        <p:spPr>
          <a:xfrm>
            <a:off x="677334" y="609600"/>
            <a:ext cx="8596668" cy="84037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u="sng"/>
              <a:t>Sentence stems </a:t>
            </a:r>
            <a:endParaRPr u="sng"/>
          </a:p>
        </p:txBody>
      </p:sp>
      <p:sp>
        <p:nvSpPr>
          <p:cNvPr id="276" name="Google Shape;276;p36"/>
          <p:cNvSpPr txBox="1"/>
          <p:nvPr/>
        </p:nvSpPr>
        <p:spPr>
          <a:xfrm>
            <a:off x="481392" y="1611757"/>
            <a:ext cx="10972800" cy="5350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800">
                <a:solidFill>
                  <a:schemeClr val="dk1"/>
                </a:solidFill>
              </a:rPr>
              <a:t>Language focus “If I subtract 2 from an even number I get the previous even number, so 6 minus 2 is equal to 4.”</a:t>
            </a:r>
            <a:endParaRPr sz="2800">
              <a:solidFill>
                <a:schemeClr val="dk1"/>
              </a:solidFill>
            </a:endParaRPr>
          </a:p>
        </p:txBody>
      </p:sp>
      <p:pic>
        <p:nvPicPr>
          <p:cNvPr id="277" name="Google Shape;277;p36"/>
          <p:cNvPicPr preferRelativeResize="0"/>
          <p:nvPr/>
        </p:nvPicPr>
        <p:blipFill>
          <a:blip r:embed="rId3">
            <a:alphaModFix/>
          </a:blip>
          <a:stretch>
            <a:fillRect/>
          </a:stretch>
        </p:blipFill>
        <p:spPr>
          <a:xfrm>
            <a:off x="1010900" y="2756975"/>
            <a:ext cx="2854175" cy="2514000"/>
          </a:xfrm>
          <a:prstGeom prst="rect">
            <a:avLst/>
          </a:prstGeom>
          <a:noFill/>
          <a:ln>
            <a:noFill/>
          </a:ln>
        </p:spPr>
      </p:pic>
      <p:sp>
        <p:nvSpPr>
          <p:cNvPr id="278" name="Google Shape;278;p36"/>
          <p:cNvSpPr txBox="1"/>
          <p:nvPr/>
        </p:nvSpPr>
        <p:spPr>
          <a:xfrm>
            <a:off x="5904225" y="3176875"/>
            <a:ext cx="30000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endParaRPr sz="2000">
              <a:solidFill>
                <a:schemeClr val="dk2"/>
              </a:solidFill>
            </a:endParaRPr>
          </a:p>
        </p:txBody>
      </p:sp>
      <p:pic>
        <p:nvPicPr>
          <p:cNvPr id="279" name="Google Shape;279;p36"/>
          <p:cNvPicPr preferRelativeResize="0"/>
          <p:nvPr/>
        </p:nvPicPr>
        <p:blipFill>
          <a:blip r:embed="rId4">
            <a:alphaModFix/>
          </a:blip>
          <a:stretch>
            <a:fillRect/>
          </a:stretch>
        </p:blipFill>
        <p:spPr>
          <a:xfrm>
            <a:off x="5470300" y="2970675"/>
            <a:ext cx="3487575" cy="20811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9"/>
          <p:cNvSpPr txBox="1">
            <a:spLocks noGrp="1"/>
          </p:cNvSpPr>
          <p:nvPr>
            <p:ph type="title"/>
          </p:nvPr>
        </p:nvSpPr>
        <p:spPr>
          <a:xfrm>
            <a:off x="677334" y="617912"/>
            <a:ext cx="8596668" cy="89500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u="sng"/>
              <a:t>Agenda</a:t>
            </a:r>
            <a:endParaRPr u="sng"/>
          </a:p>
        </p:txBody>
      </p:sp>
      <p:sp>
        <p:nvSpPr>
          <p:cNvPr id="154" name="Google Shape;154;p19"/>
          <p:cNvSpPr txBox="1">
            <a:spLocks noGrp="1"/>
          </p:cNvSpPr>
          <p:nvPr>
            <p:ph type="body" idx="1"/>
          </p:nvPr>
        </p:nvSpPr>
        <p:spPr>
          <a:xfrm>
            <a:off x="677334" y="1661825"/>
            <a:ext cx="8596668" cy="3880773"/>
          </a:xfrm>
          <a:prstGeom prst="rect">
            <a:avLst/>
          </a:prstGeom>
          <a:noFill/>
          <a:ln>
            <a:noFill/>
          </a:ln>
        </p:spPr>
        <p:txBody>
          <a:bodyPr spcFirstLastPara="1" wrap="square" lIns="91425" tIns="45700" rIns="91425" bIns="45700" anchor="t" anchorCtr="0">
            <a:normAutofit lnSpcReduction="10000"/>
          </a:bodyPr>
          <a:lstStyle/>
          <a:p>
            <a:pPr marL="342900" lvl="0" indent="-350774" algn="l" rtl="0">
              <a:spcBef>
                <a:spcPts val="0"/>
              </a:spcBef>
              <a:spcAft>
                <a:spcPts val="0"/>
              </a:spcAft>
              <a:buSzPct val="83636"/>
              <a:buChar char="►"/>
            </a:pPr>
            <a:r>
              <a:rPr lang="en-GB" sz="2200" dirty="0"/>
              <a:t>Welcome and introductions</a:t>
            </a:r>
            <a:endParaRPr sz="2200" dirty="0"/>
          </a:p>
          <a:p>
            <a:pPr marL="342900" lvl="0" indent="-350774" algn="l" rtl="0">
              <a:spcBef>
                <a:spcPts val="1000"/>
              </a:spcBef>
              <a:spcAft>
                <a:spcPts val="0"/>
              </a:spcAft>
              <a:buSzPct val="83636"/>
              <a:buChar char="►"/>
            </a:pPr>
            <a:r>
              <a:rPr lang="en-GB" sz="2200" dirty="0"/>
              <a:t>Subject resources </a:t>
            </a:r>
            <a:endParaRPr sz="2200" dirty="0"/>
          </a:p>
          <a:p>
            <a:pPr marL="342900" lvl="0" indent="-370205" algn="l" rtl="0">
              <a:spcBef>
                <a:spcPts val="1000"/>
              </a:spcBef>
              <a:spcAft>
                <a:spcPts val="0"/>
              </a:spcAft>
              <a:buSzPct val="100000"/>
              <a:buChar char="►"/>
            </a:pPr>
            <a:r>
              <a:rPr lang="en-GB" sz="2200" dirty="0"/>
              <a:t>Break out rooms to share resources</a:t>
            </a:r>
            <a:endParaRPr sz="2200" dirty="0"/>
          </a:p>
          <a:p>
            <a:pPr marL="342900" lvl="0" indent="-350774" algn="l" rtl="0">
              <a:spcBef>
                <a:spcPts val="1000"/>
              </a:spcBef>
              <a:spcAft>
                <a:spcPts val="0"/>
              </a:spcAft>
              <a:buSzPct val="83636"/>
              <a:buChar char="►"/>
            </a:pPr>
            <a:r>
              <a:rPr lang="en-GB" sz="2200" dirty="0"/>
              <a:t>Planning and teaching for mastery - S Planning </a:t>
            </a:r>
            <a:endParaRPr sz="2200" dirty="0"/>
          </a:p>
          <a:p>
            <a:pPr marL="342900" lvl="0" indent="-350774" algn="l" rtl="0">
              <a:spcBef>
                <a:spcPts val="1000"/>
              </a:spcBef>
              <a:spcAft>
                <a:spcPts val="0"/>
              </a:spcAft>
              <a:buSzPct val="83636"/>
              <a:buChar char="►"/>
            </a:pPr>
            <a:r>
              <a:rPr lang="en-GB" sz="2200" dirty="0"/>
              <a:t>Break out rooms. What is working well in your school? </a:t>
            </a:r>
            <a:endParaRPr sz="2200" dirty="0"/>
          </a:p>
          <a:p>
            <a:pPr marL="342900" lvl="0" indent="-350774" algn="l" rtl="0">
              <a:spcBef>
                <a:spcPts val="1000"/>
              </a:spcBef>
              <a:spcAft>
                <a:spcPts val="0"/>
              </a:spcAft>
              <a:buSzPct val="83636"/>
              <a:buChar char="►"/>
            </a:pPr>
            <a:r>
              <a:rPr lang="en-GB" sz="2200" dirty="0"/>
              <a:t>Manipulatives</a:t>
            </a:r>
            <a:endParaRPr sz="2200" dirty="0"/>
          </a:p>
          <a:p>
            <a:pPr marL="342900" lvl="0" indent="-350774" algn="l" rtl="0">
              <a:spcBef>
                <a:spcPts val="1000"/>
              </a:spcBef>
              <a:spcAft>
                <a:spcPts val="0"/>
              </a:spcAft>
              <a:buSzPct val="83636"/>
              <a:buChar char="►"/>
            </a:pPr>
            <a:r>
              <a:rPr lang="en-GB" sz="2200"/>
              <a:t>Break out </a:t>
            </a:r>
            <a:r>
              <a:rPr lang="en-GB" sz="2200" dirty="0"/>
              <a:t>rooms. Manipulatives in your school  </a:t>
            </a:r>
            <a:endParaRPr sz="2200" dirty="0"/>
          </a:p>
          <a:p>
            <a:pPr marL="342900" lvl="0" indent="-350774" algn="l" rtl="0">
              <a:spcBef>
                <a:spcPts val="1000"/>
              </a:spcBef>
              <a:spcAft>
                <a:spcPts val="0"/>
              </a:spcAft>
              <a:buSzPct val="83636"/>
              <a:buChar char="►"/>
            </a:pPr>
            <a:r>
              <a:rPr lang="en-GB" sz="2200" dirty="0"/>
              <a:t>Close – focus for future meetings </a:t>
            </a:r>
            <a:endParaRPr sz="2200" dirty="0"/>
          </a:p>
          <a:p>
            <a:pPr marL="342900" lvl="0" indent="-350774" algn="l" rtl="0">
              <a:spcBef>
                <a:spcPts val="1000"/>
              </a:spcBef>
              <a:spcAft>
                <a:spcPts val="0"/>
              </a:spcAft>
              <a:buSzPct val="83636"/>
              <a:buChar char="►"/>
            </a:pPr>
            <a:r>
              <a:rPr lang="en-GB" sz="2200" dirty="0"/>
              <a:t>Evaluation </a:t>
            </a:r>
            <a:endParaRPr sz="2200" dirty="0"/>
          </a:p>
          <a:p>
            <a:pPr marL="0" lvl="0" indent="0" algn="l" rtl="0">
              <a:spcBef>
                <a:spcPts val="1000"/>
              </a:spcBef>
              <a:spcAft>
                <a:spcPts val="0"/>
              </a:spcAft>
              <a:buSzPct val="79999"/>
              <a:buNone/>
            </a:pPr>
            <a:endParaRPr dirty="0"/>
          </a:p>
          <a:p>
            <a:pPr marL="342900" lvl="0" indent="-251459" algn="l" rtl="0">
              <a:spcBef>
                <a:spcPts val="1000"/>
              </a:spcBef>
              <a:spcAft>
                <a:spcPts val="0"/>
              </a:spcAft>
              <a:buSzPct val="79999"/>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7"/>
          <p:cNvSpPr txBox="1">
            <a:spLocks noGrp="1"/>
          </p:cNvSpPr>
          <p:nvPr>
            <p:ph type="title"/>
          </p:nvPr>
        </p:nvSpPr>
        <p:spPr>
          <a:xfrm>
            <a:off x="677325" y="609600"/>
            <a:ext cx="8596800" cy="5274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a:t>Step 5 - Representations, models, concrete resources</a:t>
            </a:r>
            <a:endParaRPr/>
          </a:p>
          <a:p>
            <a:pPr marL="0" lvl="0" indent="0" algn="l" rtl="0">
              <a:spcBef>
                <a:spcPts val="0"/>
              </a:spcBef>
              <a:spcAft>
                <a:spcPts val="0"/>
              </a:spcAft>
              <a:buClr>
                <a:schemeClr val="accent1"/>
              </a:buClr>
              <a:buSzPts val="3600"/>
              <a:buFont typeface="Trebuchet MS"/>
              <a:buNone/>
            </a:pPr>
            <a:endParaRPr/>
          </a:p>
          <a:p>
            <a:pPr marL="0" lvl="0" indent="0" algn="l" rtl="0">
              <a:spcBef>
                <a:spcPts val="0"/>
              </a:spcBef>
              <a:spcAft>
                <a:spcPts val="0"/>
              </a:spcAft>
              <a:buClr>
                <a:schemeClr val="accent1"/>
              </a:buClr>
              <a:buSzPts val="3600"/>
              <a:buFont typeface="Trebuchet MS"/>
              <a:buNone/>
            </a:pPr>
            <a:r>
              <a:rPr lang="en-GB"/>
              <a:t> </a:t>
            </a:r>
            <a:endParaRPr/>
          </a:p>
          <a:p>
            <a:pPr marL="0" lvl="0" indent="0" algn="l" rtl="0">
              <a:spcBef>
                <a:spcPts val="0"/>
              </a:spcBef>
              <a:spcAft>
                <a:spcPts val="0"/>
              </a:spcAft>
              <a:buClr>
                <a:schemeClr val="accent1"/>
              </a:buClr>
              <a:buSzPts val="3600"/>
              <a:buFont typeface="Trebuchet MS"/>
              <a:buNone/>
            </a:pPr>
            <a:endParaRPr/>
          </a:p>
          <a:p>
            <a:pPr marL="0" lvl="0" indent="0" algn="l" rtl="0">
              <a:spcBef>
                <a:spcPts val="0"/>
              </a:spcBef>
              <a:spcAft>
                <a:spcPts val="0"/>
              </a:spcAft>
              <a:buClr>
                <a:schemeClr val="accent1"/>
              </a:buClr>
              <a:buSzPts val="3600"/>
              <a:buFont typeface="Trebuchet MS"/>
              <a:buNone/>
            </a:pPr>
            <a:endParaRPr sz="2800" b="1">
              <a:solidFill>
                <a:srgbClr val="972742"/>
              </a:solidFill>
              <a:latin typeface="Calibri"/>
              <a:ea typeface="Calibri"/>
              <a:cs typeface="Calibri"/>
              <a:sym typeface="Calibri"/>
            </a:endParaRPr>
          </a:p>
          <a:p>
            <a:pPr marL="0" lvl="0" indent="0" algn="l" rtl="0">
              <a:spcBef>
                <a:spcPts val="0"/>
              </a:spcBef>
              <a:spcAft>
                <a:spcPts val="0"/>
              </a:spcAft>
              <a:buClr>
                <a:schemeClr val="accent1"/>
              </a:buClr>
              <a:buSzPts val="3600"/>
              <a:buFont typeface="Trebuchet MS"/>
              <a:buNone/>
            </a:pPr>
            <a:endParaRPr sz="2800" b="1">
              <a:solidFill>
                <a:srgbClr val="972742"/>
              </a:solidFill>
              <a:latin typeface="Calibri"/>
              <a:ea typeface="Calibri"/>
              <a:cs typeface="Calibri"/>
              <a:sym typeface="Calibri"/>
            </a:endParaRPr>
          </a:p>
          <a:p>
            <a:pPr marL="0" lvl="0" indent="0" algn="l" rtl="0">
              <a:spcBef>
                <a:spcPts val="0"/>
              </a:spcBef>
              <a:spcAft>
                <a:spcPts val="0"/>
              </a:spcAft>
              <a:buClr>
                <a:schemeClr val="accent1"/>
              </a:buClr>
              <a:buSzPts val="3600"/>
              <a:buFont typeface="Trebuchet MS"/>
              <a:buNone/>
            </a:pPr>
            <a:endParaRPr/>
          </a:p>
        </p:txBody>
      </p:sp>
      <p:sp>
        <p:nvSpPr>
          <p:cNvPr id="285" name="Google Shape;285;p37"/>
          <p:cNvSpPr/>
          <p:nvPr/>
        </p:nvSpPr>
        <p:spPr>
          <a:xfrm>
            <a:off x="638159" y="1888097"/>
            <a:ext cx="7772400" cy="37857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Clr>
                <a:srgbClr val="00628C"/>
              </a:buClr>
              <a:buSzPts val="2400"/>
              <a:buChar char="•"/>
            </a:pPr>
            <a:r>
              <a:rPr lang="en-GB" sz="2400">
                <a:solidFill>
                  <a:schemeClr val="dk1"/>
                </a:solidFill>
              </a:rPr>
              <a:t>What models and images will you use?</a:t>
            </a:r>
            <a:endParaRPr sz="2400">
              <a:solidFill>
                <a:schemeClr val="dk1"/>
              </a:solidFill>
            </a:endParaRPr>
          </a:p>
          <a:p>
            <a:pPr marL="457200" lvl="0" indent="0" algn="l" rtl="0">
              <a:lnSpc>
                <a:spcPct val="115000"/>
              </a:lnSpc>
              <a:spcBef>
                <a:spcPts val="0"/>
              </a:spcBef>
              <a:spcAft>
                <a:spcPts val="0"/>
              </a:spcAft>
              <a:buNone/>
            </a:pPr>
            <a:endParaRPr sz="2400">
              <a:solidFill>
                <a:schemeClr val="dk1"/>
              </a:solidFill>
            </a:endParaRPr>
          </a:p>
          <a:p>
            <a:pPr marL="457200" lvl="0" indent="-381000" algn="l" rtl="0">
              <a:lnSpc>
                <a:spcPct val="115000"/>
              </a:lnSpc>
              <a:spcBef>
                <a:spcPts val="0"/>
              </a:spcBef>
              <a:spcAft>
                <a:spcPts val="0"/>
              </a:spcAft>
              <a:buClr>
                <a:srgbClr val="00628C"/>
              </a:buClr>
              <a:buSzPts val="2400"/>
              <a:buChar char="•"/>
            </a:pPr>
            <a:r>
              <a:rPr lang="en-GB" sz="2400">
                <a:solidFill>
                  <a:schemeClr val="dk1"/>
                </a:solidFill>
              </a:rPr>
              <a:t>How will they help the children to understand the structure of the mathematics?</a:t>
            </a:r>
            <a:endParaRPr sz="2400">
              <a:solidFill>
                <a:schemeClr val="dk1"/>
              </a:solidFill>
            </a:endParaRPr>
          </a:p>
          <a:p>
            <a:pPr marL="0" lvl="0" indent="0" algn="l" rtl="0">
              <a:lnSpc>
                <a:spcPct val="115000"/>
              </a:lnSpc>
              <a:spcBef>
                <a:spcPts val="0"/>
              </a:spcBef>
              <a:spcAft>
                <a:spcPts val="0"/>
              </a:spcAft>
              <a:buNone/>
            </a:pPr>
            <a:endParaRPr sz="2400">
              <a:solidFill>
                <a:schemeClr val="dk1"/>
              </a:solidFill>
            </a:endParaRPr>
          </a:p>
          <a:p>
            <a:pPr marL="457200" lvl="0" indent="-381000" algn="l" rtl="0">
              <a:lnSpc>
                <a:spcPct val="115000"/>
              </a:lnSpc>
              <a:spcBef>
                <a:spcPts val="0"/>
              </a:spcBef>
              <a:spcAft>
                <a:spcPts val="0"/>
              </a:spcAft>
              <a:buClr>
                <a:srgbClr val="00628C"/>
              </a:buClr>
              <a:buSzPts val="2400"/>
              <a:buChar char="•"/>
            </a:pPr>
            <a:r>
              <a:rPr lang="en-GB" sz="2400">
                <a:solidFill>
                  <a:schemeClr val="dk1"/>
                </a:solidFill>
              </a:rPr>
              <a:t>How can they make connections?</a:t>
            </a:r>
            <a:endParaRPr sz="2400">
              <a:solidFill>
                <a:schemeClr val="dk1"/>
              </a:solidFill>
            </a:endParaRPr>
          </a:p>
          <a:p>
            <a:pPr marL="0" lvl="0" indent="0" algn="l" rtl="0">
              <a:lnSpc>
                <a:spcPct val="115000"/>
              </a:lnSpc>
              <a:spcBef>
                <a:spcPts val="0"/>
              </a:spcBef>
              <a:spcAft>
                <a:spcPts val="0"/>
              </a:spcAft>
              <a:buNone/>
            </a:pPr>
            <a:endParaRPr sz="2400">
              <a:solidFill>
                <a:schemeClr val="dk1"/>
              </a:solidFill>
            </a:endParaRPr>
          </a:p>
          <a:p>
            <a:pPr marL="457200" lvl="0" indent="-381000" algn="l" rtl="0">
              <a:lnSpc>
                <a:spcPct val="115000"/>
              </a:lnSpc>
              <a:spcBef>
                <a:spcPts val="0"/>
              </a:spcBef>
              <a:spcAft>
                <a:spcPts val="0"/>
              </a:spcAft>
              <a:buClr>
                <a:srgbClr val="00628C"/>
              </a:buClr>
              <a:buSzPts val="2400"/>
              <a:buChar char="•"/>
            </a:pPr>
            <a:r>
              <a:rPr lang="en-GB" sz="2400">
                <a:solidFill>
                  <a:schemeClr val="dk1"/>
                </a:solidFill>
              </a:rPr>
              <a:t>What do you want them to notice?</a:t>
            </a:r>
            <a:endParaRPr sz="2400">
              <a:solidFill>
                <a:schemeClr val="dk1"/>
              </a:solidFill>
            </a:endParaRPr>
          </a:p>
          <a:p>
            <a:pPr marL="457200" marR="0" lvl="0" indent="0" algn="l" rtl="0">
              <a:spcBef>
                <a:spcPts val="480"/>
              </a:spcBef>
              <a:spcAft>
                <a:spcPts val="0"/>
              </a:spcAft>
              <a:buNone/>
            </a:pPr>
            <a:endParaRPr sz="2400">
              <a:solidFill>
                <a:srgbClr val="585858"/>
              </a:solidFill>
            </a:endParaRPr>
          </a:p>
        </p:txBody>
      </p:sp>
      <p:pic>
        <p:nvPicPr>
          <p:cNvPr id="286" name="Google Shape;286;p37"/>
          <p:cNvPicPr preferRelativeResize="0"/>
          <p:nvPr/>
        </p:nvPicPr>
        <p:blipFill>
          <a:blip r:embed="rId3">
            <a:alphaModFix/>
          </a:blip>
          <a:stretch>
            <a:fillRect/>
          </a:stretch>
        </p:blipFill>
        <p:spPr>
          <a:xfrm>
            <a:off x="8734200" y="1448825"/>
            <a:ext cx="2367475" cy="5067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8"/>
          <p:cNvSpPr txBox="1">
            <a:spLocks noGrp="1"/>
          </p:cNvSpPr>
          <p:nvPr>
            <p:ph type="body" idx="1"/>
          </p:nvPr>
        </p:nvSpPr>
        <p:spPr>
          <a:xfrm>
            <a:off x="755709" y="1318014"/>
            <a:ext cx="8596800" cy="3880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100"/>
              <a:buFont typeface="Arial"/>
              <a:buNone/>
            </a:pPr>
            <a:r>
              <a:rPr lang="en-GB" sz="3200">
                <a:solidFill>
                  <a:schemeClr val="dk1"/>
                </a:solidFill>
                <a:latin typeface="Arial"/>
                <a:ea typeface="Arial"/>
                <a:cs typeface="Arial"/>
                <a:sym typeface="Arial"/>
              </a:rPr>
              <a:t>•</a:t>
            </a:r>
            <a:r>
              <a:rPr lang="en-GB" sz="3200">
                <a:solidFill>
                  <a:schemeClr val="dk1"/>
                </a:solidFill>
                <a:latin typeface="Calibri"/>
                <a:ea typeface="Calibri"/>
                <a:cs typeface="Calibri"/>
                <a:sym typeface="Calibri"/>
              </a:rPr>
              <a:t>Refer to the NCETM materials</a:t>
            </a:r>
            <a:endParaRPr sz="32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GB" sz="3200">
                <a:solidFill>
                  <a:schemeClr val="dk1"/>
                </a:solidFill>
                <a:latin typeface="Arial"/>
                <a:ea typeface="Arial"/>
                <a:cs typeface="Arial"/>
                <a:sym typeface="Arial"/>
              </a:rPr>
              <a:t>•</a:t>
            </a:r>
            <a:r>
              <a:rPr lang="en-GB" sz="3200">
                <a:solidFill>
                  <a:schemeClr val="dk1"/>
                </a:solidFill>
                <a:latin typeface="Calibri"/>
                <a:ea typeface="Calibri"/>
                <a:cs typeface="Calibri"/>
                <a:sym typeface="Calibri"/>
              </a:rPr>
              <a:t>What do White Rose use as models?</a:t>
            </a:r>
            <a:endParaRPr sz="32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GB" sz="3200">
                <a:solidFill>
                  <a:schemeClr val="dk1"/>
                </a:solidFill>
                <a:latin typeface="Arial"/>
                <a:ea typeface="Arial"/>
                <a:cs typeface="Arial"/>
                <a:sym typeface="Arial"/>
              </a:rPr>
              <a:t>•</a:t>
            </a:r>
            <a:r>
              <a:rPr lang="en-GB" sz="3200">
                <a:solidFill>
                  <a:schemeClr val="dk1"/>
                </a:solidFill>
                <a:latin typeface="Calibri"/>
                <a:ea typeface="Calibri"/>
                <a:cs typeface="Calibri"/>
                <a:sym typeface="Calibri"/>
              </a:rPr>
              <a:t>Ask yourself why they have used this? What structure does it underpin? </a:t>
            </a:r>
            <a:endParaRPr sz="3200">
              <a:solidFill>
                <a:schemeClr val="dk1"/>
              </a:solidFill>
              <a:latin typeface="Calibri"/>
              <a:ea typeface="Calibri"/>
              <a:cs typeface="Calibri"/>
              <a:sym typeface="Calibri"/>
            </a:endParaRPr>
          </a:p>
          <a:p>
            <a:pPr marL="342900" lvl="0" indent="-251459" algn="l" rtl="0">
              <a:spcBef>
                <a:spcPts val="0"/>
              </a:spcBef>
              <a:spcAft>
                <a:spcPts val="0"/>
              </a:spcAft>
              <a:buSzPts val="1440"/>
              <a:buNone/>
            </a:pPr>
            <a:endParaRPr/>
          </a:p>
        </p:txBody>
      </p:sp>
      <p:pic>
        <p:nvPicPr>
          <p:cNvPr id="292" name="Google Shape;292;p38"/>
          <p:cNvPicPr preferRelativeResize="0"/>
          <p:nvPr/>
        </p:nvPicPr>
        <p:blipFill>
          <a:blip r:embed="rId3">
            <a:alphaModFix/>
          </a:blip>
          <a:stretch>
            <a:fillRect/>
          </a:stretch>
        </p:blipFill>
        <p:spPr>
          <a:xfrm>
            <a:off x="8205159" y="642275"/>
            <a:ext cx="2515091" cy="2420691"/>
          </a:xfrm>
          <a:prstGeom prst="rect">
            <a:avLst/>
          </a:prstGeom>
          <a:noFill/>
          <a:ln>
            <a:noFill/>
          </a:ln>
        </p:spPr>
      </p:pic>
      <p:pic>
        <p:nvPicPr>
          <p:cNvPr id="293" name="Google Shape;293;p38"/>
          <p:cNvPicPr preferRelativeResize="0"/>
          <p:nvPr/>
        </p:nvPicPr>
        <p:blipFill>
          <a:blip r:embed="rId4">
            <a:alphaModFix/>
          </a:blip>
          <a:stretch>
            <a:fillRect/>
          </a:stretch>
        </p:blipFill>
        <p:spPr>
          <a:xfrm>
            <a:off x="8923609" y="3463566"/>
            <a:ext cx="2515091" cy="2333120"/>
          </a:xfrm>
          <a:prstGeom prst="rect">
            <a:avLst/>
          </a:prstGeom>
          <a:noFill/>
          <a:ln>
            <a:noFill/>
          </a:ln>
        </p:spPr>
      </p:pic>
      <p:sp>
        <p:nvSpPr>
          <p:cNvPr id="294" name="Google Shape;294;p38"/>
          <p:cNvSpPr txBox="1"/>
          <p:nvPr/>
        </p:nvSpPr>
        <p:spPr>
          <a:xfrm>
            <a:off x="623550" y="375200"/>
            <a:ext cx="96819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900">
                <a:solidFill>
                  <a:schemeClr val="accent1"/>
                </a:solidFill>
                <a:latin typeface="Trebuchet MS"/>
                <a:ea typeface="Trebuchet MS"/>
                <a:cs typeface="Trebuchet MS"/>
                <a:sym typeface="Trebuchet MS"/>
              </a:rPr>
              <a:t>Step 5 - Representations, models, concrete resources</a:t>
            </a:r>
            <a:endParaRPr sz="2900">
              <a:solidFill>
                <a:schemeClr val="accent1"/>
              </a:solidFill>
              <a:latin typeface="Trebuchet MS"/>
              <a:ea typeface="Trebuchet MS"/>
              <a:cs typeface="Trebuchet MS"/>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9"/>
          <p:cNvSpPr txBox="1">
            <a:spLocks noGrp="1"/>
          </p:cNvSpPr>
          <p:nvPr>
            <p:ph type="title"/>
          </p:nvPr>
        </p:nvSpPr>
        <p:spPr>
          <a:xfrm>
            <a:off x="626900" y="542350"/>
            <a:ext cx="8596800" cy="42873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en-GB" u="sng">
                <a:solidFill>
                  <a:schemeClr val="dk1"/>
                </a:solidFill>
              </a:rPr>
              <a:t>Break out rooms</a:t>
            </a:r>
            <a:endParaRPr u="sng">
              <a:solidFill>
                <a:schemeClr val="dk1"/>
              </a:solidFill>
            </a:endParaRPr>
          </a:p>
          <a:p>
            <a:pPr marL="0" lvl="0" indent="0" algn="l" rtl="0">
              <a:spcBef>
                <a:spcPts val="0"/>
              </a:spcBef>
              <a:spcAft>
                <a:spcPts val="0"/>
              </a:spcAft>
              <a:buClr>
                <a:schemeClr val="accent1"/>
              </a:buClr>
              <a:buSzPct val="100000"/>
              <a:buFont typeface="Trebuchet MS"/>
              <a:buNone/>
            </a:pPr>
            <a:endParaRPr/>
          </a:p>
          <a:p>
            <a:pPr marL="0" lvl="0" indent="0" algn="l" rtl="0">
              <a:spcBef>
                <a:spcPts val="0"/>
              </a:spcBef>
              <a:spcAft>
                <a:spcPts val="0"/>
              </a:spcAft>
              <a:buClr>
                <a:schemeClr val="accent1"/>
              </a:buClr>
              <a:buSzPct val="128571"/>
              <a:buFont typeface="Trebuchet MS"/>
              <a:buNone/>
            </a:pPr>
            <a:r>
              <a:rPr lang="en-GB" sz="2800"/>
              <a:t>How do you plan your units?</a:t>
            </a:r>
            <a:endParaRPr sz="2800"/>
          </a:p>
          <a:p>
            <a:pPr marL="0" lvl="0" indent="0" algn="l" rtl="0">
              <a:spcBef>
                <a:spcPts val="0"/>
              </a:spcBef>
              <a:spcAft>
                <a:spcPts val="0"/>
              </a:spcAft>
              <a:buClr>
                <a:schemeClr val="accent1"/>
              </a:buClr>
              <a:buSzPct val="128571"/>
              <a:buFont typeface="Trebuchet MS"/>
              <a:buNone/>
            </a:pPr>
            <a:r>
              <a:rPr lang="en-GB" sz="2800"/>
              <a:t> </a:t>
            </a:r>
            <a:endParaRPr sz="2800"/>
          </a:p>
          <a:p>
            <a:pPr marL="0" lvl="0" indent="0" algn="l" rtl="0">
              <a:spcBef>
                <a:spcPts val="0"/>
              </a:spcBef>
              <a:spcAft>
                <a:spcPts val="0"/>
              </a:spcAft>
              <a:buClr>
                <a:schemeClr val="accent1"/>
              </a:buClr>
              <a:buSzPct val="128571"/>
              <a:buFont typeface="Trebuchet MS"/>
              <a:buNone/>
            </a:pPr>
            <a:r>
              <a:rPr lang="en-GB" sz="2800"/>
              <a:t>How confident are you that each aspect identified is planned for?</a:t>
            </a:r>
            <a:endParaRPr sz="2800"/>
          </a:p>
          <a:p>
            <a:pPr marL="0" lvl="0" indent="0" algn="l" rtl="0">
              <a:spcBef>
                <a:spcPts val="0"/>
              </a:spcBef>
              <a:spcAft>
                <a:spcPts val="0"/>
              </a:spcAft>
              <a:buClr>
                <a:schemeClr val="accent1"/>
              </a:buClr>
              <a:buSzPct val="128571"/>
              <a:buFont typeface="Trebuchet MS"/>
              <a:buNone/>
            </a:pPr>
            <a:endParaRPr sz="2800"/>
          </a:p>
          <a:p>
            <a:pPr marL="0" lvl="0" indent="0" algn="l" rtl="0">
              <a:spcBef>
                <a:spcPts val="0"/>
              </a:spcBef>
              <a:spcAft>
                <a:spcPts val="0"/>
              </a:spcAft>
              <a:buClr>
                <a:schemeClr val="accent1"/>
              </a:buClr>
              <a:buSzPct val="128571"/>
              <a:buFont typeface="Trebuchet MS"/>
              <a:buNone/>
            </a:pPr>
            <a:r>
              <a:rPr lang="en-GB" sz="2800"/>
              <a:t>Is this consistent across the school?</a:t>
            </a:r>
            <a:endParaRPr sz="2800"/>
          </a:p>
          <a:p>
            <a:pPr marL="0" lvl="0" indent="0" algn="l" rtl="0">
              <a:spcBef>
                <a:spcPts val="0"/>
              </a:spcBef>
              <a:spcAft>
                <a:spcPts val="0"/>
              </a:spcAft>
              <a:buClr>
                <a:schemeClr val="accent1"/>
              </a:buClr>
              <a:buSzPct val="128571"/>
              <a:buFont typeface="Trebuchet MS"/>
              <a:buNone/>
            </a:pPr>
            <a:r>
              <a:rPr lang="en-GB" sz="2800"/>
              <a:t> </a:t>
            </a:r>
            <a:endParaRPr sz="2800"/>
          </a:p>
          <a:p>
            <a:pPr marL="0" lvl="0" indent="0" algn="l" rtl="0">
              <a:spcBef>
                <a:spcPts val="0"/>
              </a:spcBef>
              <a:spcAft>
                <a:spcPts val="0"/>
              </a:spcAft>
              <a:buClr>
                <a:schemeClr val="accent1"/>
              </a:buClr>
              <a:buSzPct val="128571"/>
              <a:buFont typeface="Trebuchet MS"/>
              <a:buNone/>
            </a:pPr>
            <a:r>
              <a:rPr lang="en-GB" sz="2800"/>
              <a:t>Are there any actions that you need to take? </a:t>
            </a:r>
            <a:endParaRPr sz="2800"/>
          </a:p>
          <a:p>
            <a:pPr marL="0" lvl="0" indent="0" algn="l" rtl="0">
              <a:spcBef>
                <a:spcPts val="0"/>
              </a:spcBef>
              <a:spcAft>
                <a:spcPts val="0"/>
              </a:spcAft>
              <a:buClr>
                <a:schemeClr val="accent1"/>
              </a:buClr>
              <a:buSzPct val="100000"/>
              <a:buFont typeface="Trebuchet MS"/>
              <a:buNone/>
            </a:pPr>
            <a:r>
              <a:rPr lang="en-GB"/>
              <a:t> </a:t>
            </a:r>
            <a:endParaRPr/>
          </a:p>
        </p:txBody>
      </p:sp>
      <p:sp>
        <p:nvSpPr>
          <p:cNvPr id="300" name="Google Shape;300;p39"/>
          <p:cNvSpPr txBox="1"/>
          <p:nvPr/>
        </p:nvSpPr>
        <p:spPr>
          <a:xfrm>
            <a:off x="548640" y="4603637"/>
            <a:ext cx="2343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0"/>
          <p:cNvSpPr txBox="1">
            <a:spLocks noGrp="1"/>
          </p:cNvSpPr>
          <p:nvPr>
            <p:ph type="title"/>
          </p:nvPr>
        </p:nvSpPr>
        <p:spPr>
          <a:xfrm>
            <a:off x="677334" y="888023"/>
            <a:ext cx="8596800" cy="842817"/>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GB" sz="2800" u="sng" dirty="0"/>
              <a:t>Ofsted: Research Review series: mathematics</a:t>
            </a:r>
            <a:endParaRPr sz="2800" u="sng" dirty="0"/>
          </a:p>
        </p:txBody>
      </p:sp>
      <p:sp>
        <p:nvSpPr>
          <p:cNvPr id="307" name="Google Shape;307;p40"/>
          <p:cNvSpPr txBox="1">
            <a:spLocks noGrp="1"/>
          </p:cNvSpPr>
          <p:nvPr>
            <p:ph type="body" idx="1"/>
          </p:nvPr>
        </p:nvSpPr>
        <p:spPr>
          <a:xfrm>
            <a:off x="835269" y="1730840"/>
            <a:ext cx="85968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GB" sz="1100" u="sng" dirty="0">
                <a:solidFill>
                  <a:schemeClr val="hlink"/>
                </a:solidFill>
                <a:latin typeface="Arial"/>
                <a:ea typeface="Arial"/>
                <a:cs typeface="Arial"/>
                <a:sym typeface="Arial"/>
                <a:hlinkClick r:id="rId3"/>
              </a:rPr>
              <a:t>https://www.gov.uk/government/publications/research-review-series-mathematics/research-review-series-m</a:t>
            </a:r>
            <a:endParaRPr sz="1100" u="sng" dirty="0">
              <a:solidFill>
                <a:schemeClr val="hlink"/>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u="sng" dirty="0" err="1">
                <a:solidFill>
                  <a:schemeClr val="hlink"/>
                </a:solidFill>
                <a:latin typeface="Arial"/>
                <a:ea typeface="Arial"/>
                <a:cs typeface="Arial"/>
                <a:sym typeface="Arial"/>
                <a:hlinkClick r:id="rId3"/>
              </a:rPr>
              <a:t>athematics</a:t>
            </a:r>
            <a:endParaRPr sz="1100" u="sng" dirty="0">
              <a:solidFill>
                <a:schemeClr val="hlink"/>
              </a:solidFill>
              <a:latin typeface="Arial"/>
              <a:ea typeface="Arial"/>
              <a:cs typeface="Arial"/>
              <a:sym typeface="Arial"/>
            </a:endParaRPr>
          </a:p>
          <a:p>
            <a:pPr marL="0" lvl="0" indent="0" algn="l" rtl="0">
              <a:spcBef>
                <a:spcPts val="1000"/>
              </a:spcBef>
              <a:spcAft>
                <a:spcPts val="0"/>
              </a:spcAft>
              <a:buNone/>
            </a:pPr>
            <a:endParaRPr dirty="0"/>
          </a:p>
        </p:txBody>
      </p:sp>
      <p:pic>
        <p:nvPicPr>
          <p:cNvPr id="308" name="Google Shape;308;p40"/>
          <p:cNvPicPr preferRelativeResize="0"/>
          <p:nvPr/>
        </p:nvPicPr>
        <p:blipFill>
          <a:blip r:embed="rId4">
            <a:alphaModFix/>
          </a:blip>
          <a:stretch>
            <a:fillRect/>
          </a:stretch>
        </p:blipFill>
        <p:spPr>
          <a:xfrm>
            <a:off x="2766782" y="2426532"/>
            <a:ext cx="4176000" cy="4027925"/>
          </a:xfrm>
          <a:prstGeom prst="rect">
            <a:avLst/>
          </a:prstGeom>
          <a:noFill/>
          <a:ln>
            <a:noFill/>
          </a:ln>
        </p:spPr>
      </p:pic>
      <p:sp>
        <p:nvSpPr>
          <p:cNvPr id="2" name="TextBox 1"/>
          <p:cNvSpPr txBox="1"/>
          <p:nvPr/>
        </p:nvSpPr>
        <p:spPr>
          <a:xfrm>
            <a:off x="835269" y="386815"/>
            <a:ext cx="2069797" cy="461665"/>
          </a:xfrm>
          <a:prstGeom prst="rect">
            <a:avLst/>
          </a:prstGeom>
          <a:noFill/>
        </p:spPr>
        <p:txBody>
          <a:bodyPr wrap="none" rtlCol="0">
            <a:spAutoFit/>
          </a:bodyPr>
          <a:lstStyle/>
          <a:p>
            <a:r>
              <a:rPr lang="en-GB" sz="2400" u="sng" dirty="0">
                <a:solidFill>
                  <a:schemeClr val="accent1"/>
                </a:solidFill>
              </a:rPr>
              <a:t>Manipulatives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1"/>
          <p:cNvSpPr txBox="1">
            <a:spLocks noGrp="1"/>
          </p:cNvSpPr>
          <p:nvPr>
            <p:ph type="title"/>
          </p:nvPr>
        </p:nvSpPr>
        <p:spPr>
          <a:xfrm>
            <a:off x="677325" y="609600"/>
            <a:ext cx="8596800" cy="4884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GB" sz="1100" u="sng">
                <a:solidFill>
                  <a:schemeClr val="hlink"/>
                </a:solidFill>
                <a:latin typeface="Arial"/>
                <a:ea typeface="Arial"/>
                <a:cs typeface="Arial"/>
                <a:sym typeface="Arial"/>
                <a:hlinkClick r:id="rId3"/>
              </a:rPr>
              <a:t>https://www.arkcurriculumplus.org.uk/news-events/2-ofsteds-research-review-standing-on-the-shoulders-of-maths-giants</a:t>
            </a:r>
            <a:endParaRPr/>
          </a:p>
        </p:txBody>
      </p:sp>
      <p:pic>
        <p:nvPicPr>
          <p:cNvPr id="315" name="Google Shape;315;p41"/>
          <p:cNvPicPr preferRelativeResize="0"/>
          <p:nvPr/>
        </p:nvPicPr>
        <p:blipFill>
          <a:blip r:embed="rId4">
            <a:alphaModFix/>
          </a:blip>
          <a:stretch>
            <a:fillRect/>
          </a:stretch>
        </p:blipFill>
        <p:spPr>
          <a:xfrm>
            <a:off x="458801" y="1589075"/>
            <a:ext cx="4851799" cy="3391725"/>
          </a:xfrm>
          <a:prstGeom prst="rect">
            <a:avLst/>
          </a:prstGeom>
          <a:noFill/>
          <a:ln>
            <a:noFill/>
          </a:ln>
        </p:spPr>
      </p:pic>
      <p:pic>
        <p:nvPicPr>
          <p:cNvPr id="316" name="Google Shape;316;p41"/>
          <p:cNvPicPr preferRelativeResize="0"/>
          <p:nvPr/>
        </p:nvPicPr>
        <p:blipFill>
          <a:blip r:embed="rId5">
            <a:alphaModFix/>
          </a:blip>
          <a:stretch>
            <a:fillRect/>
          </a:stretch>
        </p:blipFill>
        <p:spPr>
          <a:xfrm>
            <a:off x="5718725" y="1512900"/>
            <a:ext cx="4593195" cy="3391724"/>
          </a:xfrm>
          <a:prstGeom prst="rect">
            <a:avLst/>
          </a:prstGeom>
          <a:noFill/>
          <a:ln>
            <a:noFill/>
          </a:ln>
        </p:spPr>
      </p:pic>
      <p:sp>
        <p:nvSpPr>
          <p:cNvPr id="317" name="Google Shape;317;p41"/>
          <p:cNvSpPr txBox="1"/>
          <p:nvPr/>
        </p:nvSpPr>
        <p:spPr>
          <a:xfrm>
            <a:off x="5866275" y="5048100"/>
            <a:ext cx="3000000" cy="1563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600">
                <a:solidFill>
                  <a:srgbClr val="7030A0"/>
                </a:solidFill>
              </a:rPr>
              <a:t>This article highlights the research</a:t>
            </a:r>
            <a:endParaRPr sz="1600">
              <a:solidFill>
                <a:srgbClr val="7030A0"/>
              </a:solidFill>
            </a:endParaRPr>
          </a:p>
          <a:p>
            <a:pPr marL="0" lvl="0" indent="0" algn="l" rtl="0">
              <a:lnSpc>
                <a:spcPct val="115000"/>
              </a:lnSpc>
              <a:spcBef>
                <a:spcPts val="0"/>
              </a:spcBef>
              <a:spcAft>
                <a:spcPts val="0"/>
              </a:spcAft>
              <a:buNone/>
            </a:pPr>
            <a:r>
              <a:rPr lang="en-GB" sz="1600">
                <a:solidFill>
                  <a:srgbClr val="7030A0"/>
                </a:solidFill>
              </a:rPr>
              <a:t>challenge to the recent Ofsted review</a:t>
            </a:r>
            <a:endParaRPr sz="1600">
              <a:solidFill>
                <a:srgbClr val="7030A0"/>
              </a:solidFill>
            </a:endParaRPr>
          </a:p>
          <a:p>
            <a:pPr marL="0" lvl="0" indent="0" algn="l" rtl="0">
              <a:lnSpc>
                <a:spcPct val="115000"/>
              </a:lnSpc>
              <a:spcBef>
                <a:spcPts val="0"/>
              </a:spcBef>
              <a:spcAft>
                <a:spcPts val="0"/>
              </a:spcAft>
              <a:buNone/>
            </a:pPr>
            <a:r>
              <a:rPr lang="en-GB" sz="1600">
                <a:solidFill>
                  <a:srgbClr val="7030A0"/>
                </a:solidFill>
              </a:rPr>
              <a:t>into mathematics. </a:t>
            </a:r>
            <a:endParaRPr sz="1600">
              <a:solidFill>
                <a:srgbClr val="7030A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42"/>
          <p:cNvPicPr preferRelativeResize="0"/>
          <p:nvPr/>
        </p:nvPicPr>
        <p:blipFill>
          <a:blip r:embed="rId3">
            <a:alphaModFix/>
          </a:blip>
          <a:stretch>
            <a:fillRect/>
          </a:stretch>
        </p:blipFill>
        <p:spPr>
          <a:xfrm>
            <a:off x="677325" y="243125"/>
            <a:ext cx="7282610" cy="1320900"/>
          </a:xfrm>
          <a:prstGeom prst="rect">
            <a:avLst/>
          </a:prstGeom>
          <a:noFill/>
          <a:ln>
            <a:noFill/>
          </a:ln>
        </p:spPr>
      </p:pic>
      <p:pic>
        <p:nvPicPr>
          <p:cNvPr id="324" name="Google Shape;324;p42"/>
          <p:cNvPicPr preferRelativeResize="0"/>
          <p:nvPr/>
        </p:nvPicPr>
        <p:blipFill>
          <a:blip r:embed="rId4">
            <a:alphaModFix/>
          </a:blip>
          <a:stretch>
            <a:fillRect/>
          </a:stretch>
        </p:blipFill>
        <p:spPr>
          <a:xfrm>
            <a:off x="1057275" y="1721750"/>
            <a:ext cx="7819401" cy="4175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3"/>
          <p:cNvPicPr preferRelativeResize="0"/>
          <p:nvPr/>
        </p:nvPicPr>
        <p:blipFill>
          <a:blip r:embed="rId3">
            <a:alphaModFix/>
          </a:blip>
          <a:stretch>
            <a:fillRect/>
          </a:stretch>
        </p:blipFill>
        <p:spPr>
          <a:xfrm>
            <a:off x="942425" y="1696300"/>
            <a:ext cx="8596801" cy="290782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4"/>
          <p:cNvSpPr txBox="1">
            <a:spLocks noGrp="1"/>
          </p:cNvSpPr>
          <p:nvPr>
            <p:ph type="title"/>
          </p:nvPr>
        </p:nvSpPr>
        <p:spPr>
          <a:xfrm>
            <a:off x="677325" y="609600"/>
            <a:ext cx="8596800" cy="9444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200"/>
              <a:buFont typeface="Trebuchet MS"/>
              <a:buNone/>
            </a:pPr>
            <a:r>
              <a:rPr lang="en-GB" sz="3200" u="sng">
                <a:solidFill>
                  <a:schemeClr val="dk1"/>
                </a:solidFill>
              </a:rPr>
              <a:t>Manipulatives</a:t>
            </a:r>
            <a:r>
              <a:rPr lang="en-GB" sz="3200">
                <a:solidFill>
                  <a:schemeClr val="dk1"/>
                </a:solidFill>
              </a:rPr>
              <a:t> </a:t>
            </a:r>
            <a:endParaRPr sz="3200">
              <a:solidFill>
                <a:schemeClr val="dk1"/>
              </a:solidFill>
            </a:endParaRPr>
          </a:p>
        </p:txBody>
      </p:sp>
      <p:sp>
        <p:nvSpPr>
          <p:cNvPr id="336" name="Google Shape;336;p44"/>
          <p:cNvSpPr txBox="1">
            <a:spLocks noGrp="1"/>
          </p:cNvSpPr>
          <p:nvPr>
            <p:ph type="body" idx="1"/>
          </p:nvPr>
        </p:nvSpPr>
        <p:spPr>
          <a:xfrm>
            <a:off x="614309" y="1361989"/>
            <a:ext cx="8596800" cy="3880800"/>
          </a:xfrm>
          <a:prstGeom prst="rect">
            <a:avLst/>
          </a:prstGeom>
          <a:noFill/>
          <a:ln>
            <a:noFill/>
          </a:ln>
        </p:spPr>
        <p:txBody>
          <a:bodyPr spcFirstLastPara="1" wrap="square" lIns="91425" tIns="45700" rIns="91425" bIns="45700" anchor="t" anchorCtr="0">
            <a:normAutofit/>
          </a:bodyPr>
          <a:lstStyle/>
          <a:p>
            <a:pPr marL="0" lvl="0" indent="0" algn="l" rtl="0">
              <a:spcBef>
                <a:spcPts val="1000"/>
              </a:spcBef>
              <a:spcAft>
                <a:spcPts val="0"/>
              </a:spcAft>
              <a:buNone/>
            </a:pPr>
            <a:r>
              <a:rPr lang="en-GB" sz="2800">
                <a:solidFill>
                  <a:srgbClr val="0D0D0D"/>
                </a:solidFill>
                <a:latin typeface="Arial"/>
                <a:ea typeface="Arial"/>
                <a:cs typeface="Arial"/>
                <a:sym typeface="Arial"/>
              </a:rPr>
              <a:t>How do you currently use a 100 square in your school? </a:t>
            </a:r>
            <a:endParaRPr sz="2800"/>
          </a:p>
        </p:txBody>
      </p:sp>
      <p:pic>
        <p:nvPicPr>
          <p:cNvPr id="337" name="Google Shape;337;p44"/>
          <p:cNvPicPr preferRelativeResize="0"/>
          <p:nvPr/>
        </p:nvPicPr>
        <p:blipFill>
          <a:blip r:embed="rId3">
            <a:alphaModFix/>
          </a:blip>
          <a:stretch>
            <a:fillRect/>
          </a:stretch>
        </p:blipFill>
        <p:spPr>
          <a:xfrm>
            <a:off x="677325" y="1731741"/>
            <a:ext cx="12192001" cy="5126269"/>
          </a:xfrm>
          <a:prstGeom prst="rect">
            <a:avLst/>
          </a:prstGeom>
          <a:noFill/>
          <a:ln>
            <a:noFill/>
          </a:ln>
        </p:spPr>
      </p:pic>
      <p:pic>
        <p:nvPicPr>
          <p:cNvPr id="338" name="Google Shape;338;p44"/>
          <p:cNvPicPr preferRelativeResize="0"/>
          <p:nvPr/>
        </p:nvPicPr>
        <p:blipFill>
          <a:blip r:embed="rId4">
            <a:alphaModFix/>
          </a:blip>
          <a:stretch>
            <a:fillRect/>
          </a:stretch>
        </p:blipFill>
        <p:spPr>
          <a:xfrm>
            <a:off x="3497853" y="2444503"/>
            <a:ext cx="2694800" cy="2694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5"/>
          <p:cNvSpPr txBox="1">
            <a:spLocks noGrp="1"/>
          </p:cNvSpPr>
          <p:nvPr>
            <p:ph type="title"/>
          </p:nvPr>
        </p:nvSpPr>
        <p:spPr>
          <a:xfrm>
            <a:off x="677334" y="609600"/>
            <a:ext cx="8596668" cy="1077884"/>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dk1"/>
              </a:buClr>
              <a:buSzPct val="40740"/>
              <a:buFont typeface="Arial"/>
              <a:buNone/>
            </a:pPr>
            <a:r>
              <a:rPr lang="en-GB" sz="2700" b="1" u="sng">
                <a:solidFill>
                  <a:srgbClr val="585858"/>
                </a:solidFill>
                <a:latin typeface="Arial"/>
                <a:ea typeface="Arial"/>
                <a:cs typeface="Arial"/>
                <a:sym typeface="Arial"/>
              </a:rPr>
              <a:t>Activities</a:t>
            </a:r>
            <a:endParaRPr sz="2700" b="1" u="sng">
              <a:solidFill>
                <a:srgbClr val="585858"/>
              </a:solidFill>
              <a:latin typeface="Arial"/>
              <a:ea typeface="Arial"/>
              <a:cs typeface="Arial"/>
              <a:sym typeface="Arial"/>
            </a:endParaRPr>
          </a:p>
          <a:p>
            <a:pPr marL="0" lvl="0" indent="0" algn="l" rtl="0">
              <a:spcBef>
                <a:spcPts val="0"/>
              </a:spcBef>
              <a:spcAft>
                <a:spcPts val="0"/>
              </a:spcAft>
              <a:buClr>
                <a:schemeClr val="dk1"/>
              </a:buClr>
              <a:buSzPct val="40740"/>
              <a:buFont typeface="Arial"/>
              <a:buNone/>
            </a:pPr>
            <a:endParaRPr sz="2700" b="1">
              <a:solidFill>
                <a:srgbClr val="585858"/>
              </a:solidFill>
              <a:latin typeface="Arial"/>
              <a:ea typeface="Arial"/>
              <a:cs typeface="Arial"/>
              <a:sym typeface="Arial"/>
            </a:endParaRPr>
          </a:p>
          <a:p>
            <a:pPr marL="0" lvl="0" indent="0" algn="l" rtl="0">
              <a:spcBef>
                <a:spcPts val="0"/>
              </a:spcBef>
              <a:spcAft>
                <a:spcPts val="0"/>
              </a:spcAft>
              <a:buClr>
                <a:schemeClr val="dk1"/>
              </a:buClr>
              <a:buSzPct val="40740"/>
              <a:buFont typeface="Arial"/>
              <a:buNone/>
            </a:pPr>
            <a:r>
              <a:rPr lang="en-GB" sz="2700" b="1">
                <a:solidFill>
                  <a:srgbClr val="585858"/>
                </a:solidFill>
                <a:latin typeface="Arial"/>
                <a:ea typeface="Arial"/>
                <a:cs typeface="Arial"/>
                <a:sym typeface="Arial"/>
              </a:rPr>
              <a:t>We can use the 100 square in the following ways:</a:t>
            </a:r>
            <a:endParaRPr sz="2700" b="1">
              <a:solidFill>
                <a:srgbClr val="585858"/>
              </a:solidFill>
              <a:latin typeface="Arial"/>
              <a:ea typeface="Arial"/>
              <a:cs typeface="Arial"/>
              <a:sym typeface="Arial"/>
            </a:endParaRPr>
          </a:p>
          <a:p>
            <a:pPr marL="0" lvl="0" indent="0" algn="l" rtl="0">
              <a:spcBef>
                <a:spcPts val="0"/>
              </a:spcBef>
              <a:spcAft>
                <a:spcPts val="0"/>
              </a:spcAft>
              <a:buClr>
                <a:schemeClr val="dk1"/>
              </a:buClr>
              <a:buSzPct val="40740"/>
              <a:buFont typeface="Arial"/>
              <a:buNone/>
            </a:pPr>
            <a:endParaRPr sz="2700" b="1">
              <a:solidFill>
                <a:srgbClr val="585858"/>
              </a:solidFill>
              <a:latin typeface="Arial"/>
              <a:ea typeface="Arial"/>
              <a:cs typeface="Arial"/>
              <a:sym typeface="Arial"/>
            </a:endParaRPr>
          </a:p>
          <a:p>
            <a:pPr marL="0" lvl="0" indent="0" algn="l" rtl="0">
              <a:spcBef>
                <a:spcPts val="0"/>
              </a:spcBef>
              <a:spcAft>
                <a:spcPts val="0"/>
              </a:spcAft>
              <a:buClr>
                <a:schemeClr val="accent1"/>
              </a:buClr>
              <a:buSzPct val="88888"/>
              <a:buFont typeface="Trebuchet MS"/>
              <a:buNone/>
            </a:pPr>
            <a:endParaRPr/>
          </a:p>
        </p:txBody>
      </p:sp>
      <p:pic>
        <p:nvPicPr>
          <p:cNvPr id="344" name="Google Shape;344;p45"/>
          <p:cNvPicPr preferRelativeResize="0"/>
          <p:nvPr/>
        </p:nvPicPr>
        <p:blipFill rotWithShape="1">
          <a:blip r:embed="rId3">
            <a:alphaModFix/>
          </a:blip>
          <a:srcRect l="-3170" t="25560" r="3170" b="-25559"/>
          <a:stretch/>
        </p:blipFill>
        <p:spPr>
          <a:xfrm>
            <a:off x="152400" y="1839884"/>
            <a:ext cx="10063941" cy="486571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6"/>
          <p:cNvSpPr txBox="1">
            <a:spLocks noGrp="1"/>
          </p:cNvSpPr>
          <p:nvPr>
            <p:ph type="title"/>
          </p:nvPr>
        </p:nvSpPr>
        <p:spPr>
          <a:xfrm>
            <a:off x="845434" y="424725"/>
            <a:ext cx="8596800" cy="13209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dk1"/>
              </a:buClr>
              <a:buSzPct val="40740"/>
              <a:buFont typeface="Arial"/>
              <a:buNone/>
            </a:pPr>
            <a:r>
              <a:rPr lang="en-GB" sz="2700" b="1" u="sng">
                <a:solidFill>
                  <a:srgbClr val="585858"/>
                </a:solidFill>
                <a:latin typeface="Arial"/>
                <a:ea typeface="Arial"/>
                <a:cs typeface="Arial"/>
                <a:sym typeface="Arial"/>
              </a:rPr>
              <a:t>Activities</a:t>
            </a:r>
            <a:endParaRPr sz="2700" b="1" u="sng">
              <a:solidFill>
                <a:srgbClr val="585858"/>
              </a:solidFill>
              <a:latin typeface="Arial"/>
              <a:ea typeface="Arial"/>
              <a:cs typeface="Arial"/>
              <a:sym typeface="Arial"/>
            </a:endParaRPr>
          </a:p>
          <a:p>
            <a:pPr marL="0" lvl="0" indent="0" algn="l" rtl="0">
              <a:spcBef>
                <a:spcPts val="0"/>
              </a:spcBef>
              <a:spcAft>
                <a:spcPts val="0"/>
              </a:spcAft>
              <a:buClr>
                <a:schemeClr val="dk1"/>
              </a:buClr>
              <a:buSzPct val="40740"/>
              <a:buFont typeface="Arial"/>
              <a:buNone/>
            </a:pPr>
            <a:endParaRPr sz="2700" b="1">
              <a:solidFill>
                <a:srgbClr val="585858"/>
              </a:solidFill>
              <a:latin typeface="Arial"/>
              <a:ea typeface="Arial"/>
              <a:cs typeface="Arial"/>
              <a:sym typeface="Arial"/>
            </a:endParaRPr>
          </a:p>
          <a:p>
            <a:pPr marL="0" lvl="0" indent="0" algn="l" rtl="0">
              <a:spcBef>
                <a:spcPts val="0"/>
              </a:spcBef>
              <a:spcAft>
                <a:spcPts val="0"/>
              </a:spcAft>
              <a:buClr>
                <a:schemeClr val="dk1"/>
              </a:buClr>
              <a:buSzPct val="40740"/>
              <a:buFont typeface="Arial"/>
              <a:buNone/>
            </a:pPr>
            <a:r>
              <a:rPr lang="en-GB" sz="2700" b="1">
                <a:solidFill>
                  <a:srgbClr val="585858"/>
                </a:solidFill>
                <a:latin typeface="Arial"/>
                <a:ea typeface="Arial"/>
                <a:cs typeface="Arial"/>
                <a:sym typeface="Arial"/>
              </a:rPr>
              <a:t>We can use the 100 square in the following ways:</a:t>
            </a:r>
            <a:endParaRPr sz="2700" b="1">
              <a:solidFill>
                <a:srgbClr val="585858"/>
              </a:solidFill>
              <a:latin typeface="Arial"/>
              <a:ea typeface="Arial"/>
              <a:cs typeface="Arial"/>
              <a:sym typeface="Arial"/>
            </a:endParaRPr>
          </a:p>
          <a:p>
            <a:pPr marL="0" lvl="0" indent="0" algn="l" rtl="0">
              <a:spcBef>
                <a:spcPts val="0"/>
              </a:spcBef>
              <a:spcAft>
                <a:spcPts val="0"/>
              </a:spcAft>
              <a:buClr>
                <a:schemeClr val="dk1"/>
              </a:buClr>
              <a:buSzPct val="40740"/>
              <a:buFont typeface="Arial"/>
              <a:buNone/>
            </a:pPr>
            <a:endParaRPr sz="2700" b="1">
              <a:solidFill>
                <a:srgbClr val="585858"/>
              </a:solidFill>
              <a:latin typeface="Arial"/>
              <a:ea typeface="Arial"/>
              <a:cs typeface="Arial"/>
              <a:sym typeface="Arial"/>
            </a:endParaRPr>
          </a:p>
          <a:p>
            <a:pPr marL="0" lvl="0" indent="0" algn="l" rtl="0">
              <a:spcBef>
                <a:spcPts val="0"/>
              </a:spcBef>
              <a:spcAft>
                <a:spcPts val="0"/>
              </a:spcAft>
              <a:buClr>
                <a:schemeClr val="accent1"/>
              </a:buClr>
              <a:buSzPct val="100000"/>
              <a:buFont typeface="Trebuchet MS"/>
              <a:buNone/>
            </a:pPr>
            <a:r>
              <a:rPr lang="en-GB" sz="2400"/>
              <a:t> </a:t>
            </a:r>
            <a:endParaRPr sz="2400"/>
          </a:p>
        </p:txBody>
      </p:sp>
      <p:sp>
        <p:nvSpPr>
          <p:cNvPr id="350" name="Google Shape;350;p46"/>
          <p:cNvSpPr txBox="1">
            <a:spLocks noGrp="1"/>
          </p:cNvSpPr>
          <p:nvPr>
            <p:ph type="body" idx="1"/>
          </p:nvPr>
        </p:nvSpPr>
        <p:spPr>
          <a:xfrm>
            <a:off x="677334" y="2218778"/>
            <a:ext cx="8596668" cy="3880773"/>
          </a:xfrm>
          <a:prstGeom prst="rect">
            <a:avLst/>
          </a:prstGeom>
          <a:noFill/>
          <a:ln>
            <a:noFill/>
          </a:ln>
        </p:spPr>
        <p:txBody>
          <a:bodyPr spcFirstLastPara="1" wrap="square" lIns="91425" tIns="45700" rIns="91425" bIns="45700" anchor="t" anchorCtr="0">
            <a:normAutofit fontScale="92500"/>
          </a:bodyPr>
          <a:lstStyle/>
          <a:p>
            <a:pPr marL="254000" lvl="0" indent="0" algn="l" rtl="0">
              <a:lnSpc>
                <a:spcPct val="115000"/>
              </a:lnSpc>
              <a:spcBef>
                <a:spcPts val="600"/>
              </a:spcBef>
              <a:spcAft>
                <a:spcPts val="0"/>
              </a:spcAft>
              <a:buClr>
                <a:schemeClr val="dk1"/>
              </a:buClr>
              <a:buSzPts val="1100"/>
              <a:buFont typeface="Arial"/>
              <a:buNone/>
            </a:pPr>
            <a:r>
              <a:rPr lang="en-GB" sz="2400">
                <a:solidFill>
                  <a:srgbClr val="585858"/>
                </a:solidFill>
                <a:latin typeface="Arial"/>
                <a:ea typeface="Arial"/>
                <a:cs typeface="Arial"/>
                <a:sym typeface="Arial"/>
              </a:rPr>
              <a:t>-Guess my number</a:t>
            </a:r>
            <a:endParaRPr sz="2400">
              <a:solidFill>
                <a:srgbClr val="585858"/>
              </a:solidFill>
              <a:latin typeface="Arial"/>
              <a:ea typeface="Arial"/>
              <a:cs typeface="Arial"/>
              <a:sym typeface="Arial"/>
            </a:endParaRPr>
          </a:p>
          <a:p>
            <a:pPr marL="254000" lvl="0" indent="0" algn="l" rtl="0">
              <a:lnSpc>
                <a:spcPct val="115000"/>
              </a:lnSpc>
              <a:spcBef>
                <a:spcPts val="600"/>
              </a:spcBef>
              <a:spcAft>
                <a:spcPts val="0"/>
              </a:spcAft>
              <a:buClr>
                <a:schemeClr val="dk1"/>
              </a:buClr>
              <a:buSzPts val="1100"/>
              <a:buFont typeface="Arial"/>
              <a:buNone/>
            </a:pPr>
            <a:r>
              <a:rPr lang="en-GB" sz="2400">
                <a:solidFill>
                  <a:srgbClr val="585858"/>
                </a:solidFill>
                <a:latin typeface="Arial"/>
                <a:ea typeface="Arial"/>
                <a:cs typeface="Arial"/>
                <a:sym typeface="Arial"/>
              </a:rPr>
              <a:t>-Follow the rabbit. ’The rabbit starts on 17 + 12  x 3. Where is the rabbit now?</a:t>
            </a:r>
            <a:endParaRPr sz="2400">
              <a:solidFill>
                <a:srgbClr val="585858"/>
              </a:solidFill>
              <a:latin typeface="Arial"/>
              <a:ea typeface="Arial"/>
              <a:cs typeface="Arial"/>
              <a:sym typeface="Arial"/>
            </a:endParaRPr>
          </a:p>
          <a:p>
            <a:pPr marL="254000" lvl="0" indent="0" algn="l" rtl="0">
              <a:lnSpc>
                <a:spcPct val="115000"/>
              </a:lnSpc>
              <a:spcBef>
                <a:spcPts val="600"/>
              </a:spcBef>
              <a:spcAft>
                <a:spcPts val="0"/>
              </a:spcAft>
              <a:buClr>
                <a:schemeClr val="dk1"/>
              </a:buClr>
              <a:buSzPts val="1100"/>
              <a:buFont typeface="Arial"/>
              <a:buNone/>
            </a:pPr>
            <a:r>
              <a:rPr lang="en-GB" sz="2400">
                <a:solidFill>
                  <a:srgbClr val="585858"/>
                </a:solidFill>
                <a:latin typeface="Arial"/>
                <a:ea typeface="Arial"/>
                <a:cs typeface="Arial"/>
                <a:sym typeface="Arial"/>
              </a:rPr>
              <a:t>-Find pairs of numbers that sum 100. How many can you find?</a:t>
            </a:r>
            <a:endParaRPr sz="2400">
              <a:solidFill>
                <a:srgbClr val="585858"/>
              </a:solidFill>
              <a:latin typeface="Arial"/>
              <a:ea typeface="Arial"/>
              <a:cs typeface="Arial"/>
              <a:sym typeface="Arial"/>
            </a:endParaRPr>
          </a:p>
          <a:p>
            <a:pPr marL="254000" lvl="0" indent="0" algn="l" rtl="0">
              <a:lnSpc>
                <a:spcPct val="115000"/>
              </a:lnSpc>
              <a:spcBef>
                <a:spcPts val="600"/>
              </a:spcBef>
              <a:spcAft>
                <a:spcPts val="0"/>
              </a:spcAft>
              <a:buClr>
                <a:schemeClr val="dk1"/>
              </a:buClr>
              <a:buSzPts val="1100"/>
              <a:buFont typeface="Arial"/>
              <a:buNone/>
            </a:pPr>
            <a:r>
              <a:rPr lang="en-GB" sz="2400">
                <a:solidFill>
                  <a:srgbClr val="585858"/>
                </a:solidFill>
                <a:latin typeface="Arial"/>
                <a:ea typeface="Arial"/>
                <a:cs typeface="Arial"/>
                <a:sym typeface="Arial"/>
              </a:rPr>
              <a:t>-Draw a square around 4 numbers. What do you notice? Is this always the same?</a:t>
            </a:r>
            <a:endParaRPr sz="2400">
              <a:solidFill>
                <a:srgbClr val="585858"/>
              </a:solidFill>
              <a:latin typeface="Arial"/>
              <a:ea typeface="Arial"/>
              <a:cs typeface="Arial"/>
              <a:sym typeface="Arial"/>
            </a:endParaRPr>
          </a:p>
          <a:p>
            <a:pPr marL="254000" lvl="0" indent="0" algn="l" rtl="0">
              <a:lnSpc>
                <a:spcPct val="115000"/>
              </a:lnSpc>
              <a:spcBef>
                <a:spcPts val="600"/>
              </a:spcBef>
              <a:spcAft>
                <a:spcPts val="0"/>
              </a:spcAft>
              <a:buClr>
                <a:schemeClr val="dk1"/>
              </a:buClr>
              <a:buSzPts val="1100"/>
              <a:buFont typeface="Arial"/>
              <a:buNone/>
            </a:pPr>
            <a:r>
              <a:rPr lang="en-GB" sz="2400">
                <a:solidFill>
                  <a:srgbClr val="585858"/>
                </a:solidFill>
                <a:latin typeface="Arial"/>
                <a:ea typeface="Arial"/>
                <a:cs typeface="Arial"/>
                <a:sym typeface="Arial"/>
              </a:rPr>
              <a:t>-Hundred Square Jigsaw – cut out and stick together</a:t>
            </a:r>
            <a:endParaRPr sz="2400">
              <a:solidFill>
                <a:srgbClr val="585858"/>
              </a:solidFill>
              <a:latin typeface="Arial"/>
              <a:ea typeface="Arial"/>
              <a:cs typeface="Arial"/>
              <a:sym typeface="Arial"/>
            </a:endParaRPr>
          </a:p>
          <a:p>
            <a:pPr marL="254000" lvl="0" indent="0" algn="l" rtl="0">
              <a:lnSpc>
                <a:spcPct val="115000"/>
              </a:lnSpc>
              <a:spcBef>
                <a:spcPts val="600"/>
              </a:spcBef>
              <a:spcAft>
                <a:spcPts val="0"/>
              </a:spcAft>
              <a:buClr>
                <a:schemeClr val="dk1"/>
              </a:buClr>
              <a:buSzPts val="1100"/>
              <a:buFont typeface="Arial"/>
              <a:buNone/>
            </a:pPr>
            <a:r>
              <a:rPr lang="en-GB" sz="2400">
                <a:solidFill>
                  <a:srgbClr val="585858"/>
                </a:solidFill>
                <a:latin typeface="Arial"/>
                <a:ea typeface="Arial"/>
                <a:cs typeface="Arial"/>
                <a:sym typeface="Arial"/>
              </a:rPr>
              <a:t>-Cut it out and make a number line?</a:t>
            </a:r>
            <a:endParaRPr sz="2400">
              <a:solidFill>
                <a:srgbClr val="585858"/>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0"/>
          <p:cNvSpPr txBox="1">
            <a:spLocks noGrp="1"/>
          </p:cNvSpPr>
          <p:nvPr>
            <p:ph type="title"/>
          </p:nvPr>
        </p:nvSpPr>
        <p:spPr>
          <a:xfrm>
            <a:off x="677334" y="634538"/>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u="sng"/>
              <a:t>Welcome and Introductions</a:t>
            </a:r>
            <a:endParaRPr u="sng"/>
          </a:p>
          <a:p>
            <a:pPr marL="0" lvl="0" indent="0" algn="l" rtl="0">
              <a:spcBef>
                <a:spcPts val="0"/>
              </a:spcBef>
              <a:spcAft>
                <a:spcPts val="0"/>
              </a:spcAft>
              <a:buClr>
                <a:schemeClr val="accent1"/>
              </a:buClr>
              <a:buSzPts val="3600"/>
              <a:buFont typeface="Trebuchet MS"/>
              <a:buNone/>
            </a:pPr>
            <a:endParaRPr u="sng"/>
          </a:p>
          <a:p>
            <a:pPr marL="0" lvl="0" indent="0" algn="l" rtl="0">
              <a:spcBef>
                <a:spcPts val="0"/>
              </a:spcBef>
              <a:spcAft>
                <a:spcPts val="0"/>
              </a:spcAft>
              <a:buClr>
                <a:schemeClr val="accent1"/>
              </a:buClr>
              <a:buSzPts val="3600"/>
              <a:buFont typeface="Trebuchet MS"/>
              <a:buNone/>
            </a:pPr>
            <a:endParaRPr u="sng"/>
          </a:p>
        </p:txBody>
      </p:sp>
      <p:sp>
        <p:nvSpPr>
          <p:cNvPr id="160" name="Google Shape;160;p20"/>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en-GB"/>
              <a:t>Name</a:t>
            </a:r>
            <a:endParaRPr/>
          </a:p>
          <a:p>
            <a:pPr marL="342900" lvl="0" indent="-342900" algn="l" rtl="0">
              <a:spcBef>
                <a:spcPts val="1000"/>
              </a:spcBef>
              <a:spcAft>
                <a:spcPts val="0"/>
              </a:spcAft>
              <a:buSzPts val="1440"/>
              <a:buChar char="►"/>
            </a:pPr>
            <a:r>
              <a:rPr lang="en-GB"/>
              <a:t>School</a:t>
            </a:r>
            <a:endParaRPr/>
          </a:p>
          <a:p>
            <a:pPr marL="342900" lvl="0" indent="-342900" algn="l" rtl="0">
              <a:spcBef>
                <a:spcPts val="1000"/>
              </a:spcBef>
              <a:spcAft>
                <a:spcPts val="0"/>
              </a:spcAft>
              <a:buSzPts val="1440"/>
              <a:buChar char="►"/>
            </a:pPr>
            <a:r>
              <a:rPr lang="en-GB"/>
              <a:t>Role and year group that you are working in </a:t>
            </a: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GB" sz="2700" b="1" u="sng">
                <a:solidFill>
                  <a:srgbClr val="585858"/>
                </a:solidFill>
                <a:latin typeface="Arial"/>
                <a:ea typeface="Arial"/>
                <a:cs typeface="Arial"/>
                <a:sym typeface="Arial"/>
              </a:rPr>
              <a:t>Activities</a:t>
            </a:r>
            <a:endParaRPr sz="2700" b="1" u="sng">
              <a:solidFill>
                <a:srgbClr val="585858"/>
              </a:solidFill>
              <a:latin typeface="Arial"/>
              <a:ea typeface="Arial"/>
              <a:cs typeface="Arial"/>
              <a:sym typeface="Arial"/>
            </a:endParaRPr>
          </a:p>
          <a:p>
            <a:pPr marL="0" lvl="0" indent="0" algn="l" rtl="0">
              <a:spcBef>
                <a:spcPts val="0"/>
              </a:spcBef>
              <a:spcAft>
                <a:spcPts val="0"/>
              </a:spcAft>
              <a:buNone/>
            </a:pPr>
            <a:endParaRPr sz="2700" b="1" u="sng">
              <a:solidFill>
                <a:srgbClr val="585858"/>
              </a:solidFill>
              <a:latin typeface="Arial"/>
              <a:ea typeface="Arial"/>
              <a:cs typeface="Arial"/>
              <a:sym typeface="Arial"/>
            </a:endParaRPr>
          </a:p>
          <a:p>
            <a:pPr marL="0" lvl="0" indent="0" algn="l" rtl="0">
              <a:spcBef>
                <a:spcPts val="0"/>
              </a:spcBef>
              <a:spcAft>
                <a:spcPts val="0"/>
              </a:spcAft>
              <a:buNone/>
            </a:pPr>
            <a:r>
              <a:rPr lang="en-GB" sz="2700" b="1" u="sng">
                <a:solidFill>
                  <a:srgbClr val="585858"/>
                </a:solidFill>
                <a:latin typeface="Arial"/>
                <a:ea typeface="Arial"/>
                <a:cs typeface="Arial"/>
                <a:sym typeface="Arial"/>
              </a:rPr>
              <a:t>We can use 100 square in the following ways:</a:t>
            </a:r>
            <a:endParaRPr sz="2700" b="1" u="sng">
              <a:solidFill>
                <a:srgbClr val="585858"/>
              </a:solidFill>
              <a:latin typeface="Arial"/>
              <a:ea typeface="Arial"/>
              <a:cs typeface="Arial"/>
              <a:sym typeface="Arial"/>
            </a:endParaRPr>
          </a:p>
        </p:txBody>
      </p:sp>
      <p:sp>
        <p:nvSpPr>
          <p:cNvPr id="356" name="Google Shape;356;p47"/>
          <p:cNvSpPr txBox="1"/>
          <p:nvPr/>
        </p:nvSpPr>
        <p:spPr>
          <a:xfrm>
            <a:off x="677325" y="2571750"/>
            <a:ext cx="6372300" cy="1056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GB" sz="2400">
                <a:solidFill>
                  <a:srgbClr val="00628C"/>
                </a:solidFill>
              </a:rPr>
              <a:t>-</a:t>
            </a:r>
            <a:r>
              <a:rPr lang="en-GB" sz="2400">
                <a:solidFill>
                  <a:srgbClr val="585858"/>
                </a:solidFill>
              </a:rPr>
              <a:t>Change to decimals/fractions/percentages</a:t>
            </a:r>
            <a:endParaRPr sz="2400">
              <a:solidFill>
                <a:srgbClr val="585858"/>
              </a:solidFill>
            </a:endParaRPr>
          </a:p>
          <a:p>
            <a:pPr marL="0" lvl="0" indent="0" algn="l" rtl="0">
              <a:lnSpc>
                <a:spcPct val="115000"/>
              </a:lnSpc>
              <a:spcBef>
                <a:spcPts val="600"/>
              </a:spcBef>
              <a:spcAft>
                <a:spcPts val="0"/>
              </a:spcAft>
              <a:buNone/>
            </a:pPr>
            <a:r>
              <a:rPr lang="en-GB" sz="2400">
                <a:solidFill>
                  <a:srgbClr val="00628C"/>
                </a:solidFill>
              </a:rPr>
              <a:t>-</a:t>
            </a:r>
            <a:r>
              <a:rPr lang="en-GB" sz="2400">
                <a:solidFill>
                  <a:srgbClr val="585858"/>
                </a:solidFill>
              </a:rPr>
              <a:t>This could show FDP equivalence</a:t>
            </a:r>
            <a:endParaRPr sz="2400">
              <a:solidFill>
                <a:srgbClr val="585858"/>
              </a:solidFill>
            </a:endParaRPr>
          </a:p>
        </p:txBody>
      </p:sp>
      <p:pic>
        <p:nvPicPr>
          <p:cNvPr id="357" name="Google Shape;357;p47"/>
          <p:cNvPicPr preferRelativeResize="0"/>
          <p:nvPr/>
        </p:nvPicPr>
        <p:blipFill>
          <a:blip r:embed="rId3">
            <a:alphaModFix/>
          </a:blip>
          <a:stretch>
            <a:fillRect/>
          </a:stretch>
        </p:blipFill>
        <p:spPr>
          <a:xfrm>
            <a:off x="7924800" y="2402175"/>
            <a:ext cx="3590875" cy="3609200"/>
          </a:xfrm>
          <a:prstGeom prst="rect">
            <a:avLst/>
          </a:prstGeom>
          <a:noFill/>
          <a:ln>
            <a:noFill/>
          </a:ln>
        </p:spPr>
      </p:pic>
      <p:pic>
        <p:nvPicPr>
          <p:cNvPr id="358" name="Google Shape;358;p47"/>
          <p:cNvPicPr preferRelativeResize="0"/>
          <p:nvPr/>
        </p:nvPicPr>
        <p:blipFill>
          <a:blip r:embed="rId4">
            <a:alphaModFix/>
          </a:blip>
          <a:stretch>
            <a:fillRect/>
          </a:stretch>
        </p:blipFill>
        <p:spPr>
          <a:xfrm>
            <a:off x="1597163" y="3972300"/>
            <a:ext cx="4532626" cy="22290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8"/>
          <p:cNvSpPr txBox="1">
            <a:spLocks noGrp="1"/>
          </p:cNvSpPr>
          <p:nvPr>
            <p:ph type="title"/>
          </p:nvPr>
        </p:nvSpPr>
        <p:spPr>
          <a:xfrm>
            <a:off x="677333" y="309154"/>
            <a:ext cx="8976117" cy="75405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sz="2700" b="1" u="sng">
                <a:solidFill>
                  <a:srgbClr val="585858"/>
                </a:solidFill>
                <a:latin typeface="Arial"/>
                <a:ea typeface="Arial"/>
                <a:cs typeface="Arial"/>
                <a:sym typeface="Arial"/>
              </a:rPr>
              <a:t>Activities</a:t>
            </a:r>
            <a:endParaRPr/>
          </a:p>
        </p:txBody>
      </p:sp>
      <p:sp>
        <p:nvSpPr>
          <p:cNvPr id="364" name="Google Shape;364;p48"/>
          <p:cNvSpPr txBox="1"/>
          <p:nvPr/>
        </p:nvSpPr>
        <p:spPr>
          <a:xfrm>
            <a:off x="47834" y="1038584"/>
            <a:ext cx="8811000" cy="4780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GB" sz="2400">
                <a:solidFill>
                  <a:srgbClr val="00628C"/>
                </a:solidFill>
              </a:rPr>
              <a:t>-</a:t>
            </a:r>
            <a:r>
              <a:rPr lang="en-GB" sz="2400">
                <a:solidFill>
                  <a:srgbClr val="585858"/>
                </a:solidFill>
              </a:rPr>
              <a:t>Change to decimals/fractions/percentages</a:t>
            </a:r>
            <a:endParaRPr sz="2400">
              <a:solidFill>
                <a:srgbClr val="585858"/>
              </a:solidFill>
            </a:endParaRPr>
          </a:p>
          <a:p>
            <a:pPr marL="0" lvl="0" indent="0" algn="l" rtl="0">
              <a:lnSpc>
                <a:spcPct val="115000"/>
              </a:lnSpc>
              <a:spcBef>
                <a:spcPts val="600"/>
              </a:spcBef>
              <a:spcAft>
                <a:spcPts val="0"/>
              </a:spcAft>
              <a:buClr>
                <a:schemeClr val="dk1"/>
              </a:buClr>
              <a:buSzPts val="1100"/>
              <a:buFont typeface="Arial"/>
              <a:buNone/>
            </a:pPr>
            <a:r>
              <a:rPr lang="en-GB" sz="2400">
                <a:solidFill>
                  <a:srgbClr val="00628C"/>
                </a:solidFill>
              </a:rPr>
              <a:t>-</a:t>
            </a:r>
            <a:r>
              <a:rPr lang="en-GB" sz="2400">
                <a:solidFill>
                  <a:srgbClr val="585858"/>
                </a:solidFill>
              </a:rPr>
              <a:t>This could show FDP equivalence</a:t>
            </a:r>
            <a:endParaRPr sz="2400">
              <a:solidFill>
                <a:srgbClr val="585858"/>
              </a:solidFill>
            </a:endParaRPr>
          </a:p>
          <a:p>
            <a:pPr marL="254000" lvl="0" indent="0" algn="l" rtl="0">
              <a:lnSpc>
                <a:spcPct val="115000"/>
              </a:lnSpc>
              <a:spcBef>
                <a:spcPts val="600"/>
              </a:spcBef>
              <a:spcAft>
                <a:spcPts val="0"/>
              </a:spcAft>
              <a:buClr>
                <a:schemeClr val="dk1"/>
              </a:buClr>
              <a:buSzPts val="1100"/>
              <a:buFont typeface="Arial"/>
              <a:buNone/>
            </a:pPr>
            <a:r>
              <a:rPr lang="en-GB" sz="2400">
                <a:solidFill>
                  <a:srgbClr val="585858"/>
                </a:solidFill>
              </a:rPr>
              <a:t>equivalence</a:t>
            </a:r>
            <a:endParaRPr sz="2400">
              <a:solidFill>
                <a:srgbClr val="585858"/>
              </a:solidFill>
            </a:endParaRPr>
          </a:p>
          <a:p>
            <a:pPr marL="254000" lvl="0" indent="0" algn="l" rtl="0">
              <a:lnSpc>
                <a:spcPct val="115000"/>
              </a:lnSpc>
              <a:spcBef>
                <a:spcPts val="600"/>
              </a:spcBef>
              <a:spcAft>
                <a:spcPts val="0"/>
              </a:spcAft>
              <a:buClr>
                <a:schemeClr val="dk1"/>
              </a:buClr>
              <a:buSzPts val="1100"/>
              <a:buFont typeface="Arial"/>
              <a:buNone/>
            </a:pPr>
            <a:r>
              <a:rPr lang="en-GB" sz="2400">
                <a:solidFill>
                  <a:srgbClr val="585858"/>
                </a:solidFill>
              </a:rPr>
              <a:t>                                                  </a:t>
            </a:r>
            <a:endParaRPr sz="2400">
              <a:solidFill>
                <a:srgbClr val="585858"/>
              </a:solidFill>
            </a:endParaRPr>
          </a:p>
          <a:p>
            <a:pPr marL="254000" lvl="0" indent="0" algn="l" rtl="0">
              <a:lnSpc>
                <a:spcPct val="115000"/>
              </a:lnSpc>
              <a:spcBef>
                <a:spcPts val="600"/>
              </a:spcBef>
              <a:spcAft>
                <a:spcPts val="0"/>
              </a:spcAft>
              <a:buClr>
                <a:schemeClr val="dk1"/>
              </a:buClr>
              <a:buSzPts val="1100"/>
              <a:buFont typeface="Arial"/>
              <a:buNone/>
            </a:pPr>
            <a:endParaRPr sz="2400">
              <a:solidFill>
                <a:srgbClr val="585858"/>
              </a:solidFill>
            </a:endParaRPr>
          </a:p>
          <a:p>
            <a:pPr marL="254000" lvl="0" indent="0" algn="l" rtl="0">
              <a:lnSpc>
                <a:spcPct val="115000"/>
              </a:lnSpc>
              <a:spcBef>
                <a:spcPts val="600"/>
              </a:spcBef>
              <a:spcAft>
                <a:spcPts val="0"/>
              </a:spcAft>
              <a:buClr>
                <a:schemeClr val="dk1"/>
              </a:buClr>
              <a:buSzPts val="1100"/>
              <a:buFont typeface="Arial"/>
              <a:buNone/>
            </a:pPr>
            <a:endParaRPr sz="2400">
              <a:solidFill>
                <a:srgbClr val="585858"/>
              </a:solidFill>
            </a:endParaRPr>
          </a:p>
          <a:p>
            <a:pPr marL="254000" lvl="0" indent="0" algn="l" rtl="0">
              <a:lnSpc>
                <a:spcPct val="115000"/>
              </a:lnSpc>
              <a:spcBef>
                <a:spcPts val="600"/>
              </a:spcBef>
              <a:spcAft>
                <a:spcPts val="0"/>
              </a:spcAft>
              <a:buClr>
                <a:schemeClr val="dk1"/>
              </a:buClr>
              <a:buSzPts val="1100"/>
              <a:buFont typeface="Arial"/>
              <a:buNone/>
            </a:pPr>
            <a:r>
              <a:rPr lang="en-GB" sz="2400">
                <a:solidFill>
                  <a:srgbClr val="585858"/>
                </a:solidFill>
              </a:rPr>
              <a:t>                                                     What percentage is shaded?</a:t>
            </a:r>
            <a:endParaRPr sz="2400">
              <a:solidFill>
                <a:srgbClr val="585858"/>
              </a:solidFill>
            </a:endParaRPr>
          </a:p>
          <a:p>
            <a:pPr marL="0" lvl="0" indent="0" algn="l" rtl="0">
              <a:lnSpc>
                <a:spcPct val="115000"/>
              </a:lnSpc>
              <a:spcBef>
                <a:spcPts val="0"/>
              </a:spcBef>
              <a:spcAft>
                <a:spcPts val="0"/>
              </a:spcAft>
              <a:buClr>
                <a:schemeClr val="dk1"/>
              </a:buClr>
              <a:buSzPts val="1100"/>
              <a:buFont typeface="Arial"/>
              <a:buNone/>
            </a:pPr>
            <a:r>
              <a:rPr lang="en-GB" sz="2400">
                <a:solidFill>
                  <a:srgbClr val="585858"/>
                </a:solidFill>
              </a:rPr>
              <a:t>                                                        What fraction is shaded?</a:t>
            </a:r>
            <a:endParaRPr sz="2400">
              <a:solidFill>
                <a:srgbClr val="585858"/>
              </a:solidFill>
            </a:endParaRPr>
          </a:p>
          <a:p>
            <a:pPr marL="254000" lvl="0" indent="0" algn="l" rtl="0">
              <a:lnSpc>
                <a:spcPct val="115000"/>
              </a:lnSpc>
              <a:spcBef>
                <a:spcPts val="600"/>
              </a:spcBef>
              <a:spcAft>
                <a:spcPts val="0"/>
              </a:spcAft>
              <a:buClr>
                <a:schemeClr val="dk1"/>
              </a:buClr>
              <a:buSzPts val="1100"/>
              <a:buFont typeface="Arial"/>
              <a:buNone/>
            </a:pPr>
            <a:endParaRPr sz="2400">
              <a:solidFill>
                <a:srgbClr val="585858"/>
              </a:solidFill>
            </a:endParaRPr>
          </a:p>
        </p:txBody>
      </p:sp>
      <p:sp>
        <p:nvSpPr>
          <p:cNvPr id="365" name="Google Shape;365;p48"/>
          <p:cNvSpPr/>
          <p:nvPr/>
        </p:nvSpPr>
        <p:spPr>
          <a:xfrm>
            <a:off x="6476395" y="2870262"/>
            <a:ext cx="238238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366" name="Google Shape;366;p48"/>
          <p:cNvPicPr preferRelativeResize="0"/>
          <p:nvPr/>
        </p:nvPicPr>
        <p:blipFill>
          <a:blip r:embed="rId3">
            <a:alphaModFix/>
          </a:blip>
          <a:stretch>
            <a:fillRect/>
          </a:stretch>
        </p:blipFill>
        <p:spPr>
          <a:xfrm>
            <a:off x="1380009" y="3047763"/>
            <a:ext cx="3028365" cy="302836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9"/>
          <p:cNvSpPr txBox="1">
            <a:spLocks noGrp="1"/>
          </p:cNvSpPr>
          <p:nvPr>
            <p:ph type="title"/>
          </p:nvPr>
        </p:nvSpPr>
        <p:spPr>
          <a:xfrm>
            <a:off x="677325" y="534770"/>
            <a:ext cx="8596800" cy="12186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dk1"/>
              </a:buClr>
              <a:buSzPct val="55000"/>
              <a:buFont typeface="Arial"/>
              <a:buNone/>
            </a:pPr>
            <a:r>
              <a:rPr lang="en-GB" sz="2000">
                <a:solidFill>
                  <a:srgbClr val="222222"/>
                </a:solidFill>
                <a:latin typeface="Arial"/>
                <a:ea typeface="Arial"/>
                <a:cs typeface="Arial"/>
                <a:sym typeface="Arial"/>
              </a:rPr>
              <a:t>This can support seeing the position of numbers (10 more/10 less, etc) and this can be moved around the board. For older children it can be changed into the exposed number being x and x +1, x - 1 to explore algebra.</a:t>
            </a:r>
            <a:endParaRPr sz="2000">
              <a:solidFill>
                <a:srgbClr val="222222"/>
              </a:solidFill>
              <a:latin typeface="Arial"/>
              <a:ea typeface="Arial"/>
              <a:cs typeface="Arial"/>
              <a:sym typeface="Arial"/>
            </a:endParaRPr>
          </a:p>
          <a:p>
            <a:pPr marL="0" lvl="0" indent="0" algn="l" rtl="0">
              <a:spcBef>
                <a:spcPts val="0"/>
              </a:spcBef>
              <a:spcAft>
                <a:spcPts val="0"/>
              </a:spcAft>
              <a:buClr>
                <a:schemeClr val="dk1"/>
              </a:buClr>
              <a:buSzPct val="40740"/>
              <a:buFont typeface="Arial"/>
              <a:buNone/>
            </a:pPr>
            <a:endParaRPr sz="2700">
              <a:solidFill>
                <a:srgbClr val="222222"/>
              </a:solidFill>
              <a:latin typeface="Arial"/>
              <a:ea typeface="Arial"/>
              <a:cs typeface="Arial"/>
              <a:sym typeface="Arial"/>
            </a:endParaRPr>
          </a:p>
          <a:p>
            <a:pPr marL="0" lvl="0" indent="0" algn="l" rtl="0">
              <a:spcBef>
                <a:spcPts val="0"/>
              </a:spcBef>
              <a:spcAft>
                <a:spcPts val="0"/>
              </a:spcAft>
              <a:buClr>
                <a:schemeClr val="accent1"/>
              </a:buClr>
              <a:buSzPct val="100000"/>
              <a:buFont typeface="Arial"/>
              <a:buNone/>
            </a:pPr>
            <a:endParaRPr sz="2900" b="1">
              <a:latin typeface="Arial"/>
              <a:ea typeface="Arial"/>
              <a:cs typeface="Arial"/>
              <a:sym typeface="Arial"/>
            </a:endParaRPr>
          </a:p>
        </p:txBody>
      </p:sp>
      <p:pic>
        <p:nvPicPr>
          <p:cNvPr id="372" name="Google Shape;372;p49"/>
          <p:cNvPicPr preferRelativeResize="0"/>
          <p:nvPr/>
        </p:nvPicPr>
        <p:blipFill>
          <a:blip r:embed="rId3">
            <a:alphaModFix/>
          </a:blip>
          <a:stretch>
            <a:fillRect/>
          </a:stretch>
        </p:blipFill>
        <p:spPr>
          <a:xfrm>
            <a:off x="2791375" y="1905770"/>
            <a:ext cx="4890279" cy="479983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0"/>
          <p:cNvSpPr txBox="1">
            <a:spLocks noGrp="1"/>
          </p:cNvSpPr>
          <p:nvPr>
            <p:ph type="title"/>
          </p:nvPr>
        </p:nvSpPr>
        <p:spPr>
          <a:xfrm>
            <a:off x="643734" y="441525"/>
            <a:ext cx="8596800" cy="80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sz="2700" b="1" u="sng">
                <a:latin typeface="Arial"/>
                <a:ea typeface="Arial"/>
                <a:cs typeface="Arial"/>
                <a:sym typeface="Arial"/>
              </a:rPr>
              <a:t>Manipulatives</a:t>
            </a:r>
            <a:endParaRPr sz="2700" b="1" u="sng">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700" b="1">
              <a:solidFill>
                <a:srgbClr val="585858"/>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sz="2700">
                <a:solidFill>
                  <a:srgbClr val="585858"/>
                </a:solidFill>
                <a:latin typeface="Arial"/>
                <a:ea typeface="Arial"/>
                <a:cs typeface="Arial"/>
                <a:sym typeface="Arial"/>
              </a:rPr>
              <a:t>Important to consider limitations of each manipulative.</a:t>
            </a:r>
            <a:endParaRPr sz="2700">
              <a:solidFill>
                <a:srgbClr val="585858"/>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sz="2700">
                <a:solidFill>
                  <a:srgbClr val="585858"/>
                </a:solidFill>
                <a:latin typeface="Arial"/>
                <a:ea typeface="Arial"/>
                <a:cs typeface="Arial"/>
                <a:sym typeface="Arial"/>
              </a:rPr>
              <a:t>Some children may get confused by orientation. </a:t>
            </a:r>
            <a:endParaRPr sz="2700">
              <a:solidFill>
                <a:srgbClr val="585858"/>
              </a:solidFill>
              <a:latin typeface="Arial"/>
              <a:ea typeface="Arial"/>
              <a:cs typeface="Arial"/>
              <a:sym typeface="Arial"/>
            </a:endParaRPr>
          </a:p>
          <a:p>
            <a:pPr marL="0" lvl="0" indent="0" algn="l" rtl="0">
              <a:spcBef>
                <a:spcPts val="0"/>
              </a:spcBef>
              <a:spcAft>
                <a:spcPts val="0"/>
              </a:spcAft>
              <a:buClr>
                <a:srgbClr val="00628C"/>
              </a:buClr>
              <a:buSzPts val="2400"/>
              <a:buFont typeface="Trebuchet MS"/>
              <a:buNone/>
            </a:pPr>
            <a:endParaRPr sz="2400" b="1">
              <a:solidFill>
                <a:srgbClr val="00628C"/>
              </a:solidFill>
            </a:endParaRPr>
          </a:p>
          <a:p>
            <a:pPr marL="0" lvl="0" indent="0" algn="l" rtl="0">
              <a:spcBef>
                <a:spcPts val="0"/>
              </a:spcBef>
              <a:spcAft>
                <a:spcPts val="0"/>
              </a:spcAft>
              <a:buClr>
                <a:srgbClr val="00628C"/>
              </a:buClr>
              <a:buSzPts val="2400"/>
              <a:buFont typeface="Trebuchet MS"/>
              <a:buNone/>
            </a:pPr>
            <a:endParaRPr sz="2400" b="1">
              <a:solidFill>
                <a:srgbClr val="00628C"/>
              </a:solidFill>
            </a:endParaRPr>
          </a:p>
        </p:txBody>
      </p:sp>
      <p:pic>
        <p:nvPicPr>
          <p:cNvPr id="378" name="Google Shape;378;p50"/>
          <p:cNvPicPr preferRelativeResize="0"/>
          <p:nvPr/>
        </p:nvPicPr>
        <p:blipFill>
          <a:blip r:embed="rId3">
            <a:alphaModFix/>
          </a:blip>
          <a:stretch>
            <a:fillRect/>
          </a:stretch>
        </p:blipFill>
        <p:spPr>
          <a:xfrm>
            <a:off x="925600" y="2338950"/>
            <a:ext cx="2942050" cy="3801051"/>
          </a:xfrm>
          <a:prstGeom prst="rect">
            <a:avLst/>
          </a:prstGeom>
          <a:noFill/>
          <a:ln>
            <a:noFill/>
          </a:ln>
        </p:spPr>
      </p:pic>
      <p:pic>
        <p:nvPicPr>
          <p:cNvPr id="379" name="Google Shape;379;p50"/>
          <p:cNvPicPr preferRelativeResize="0"/>
          <p:nvPr/>
        </p:nvPicPr>
        <p:blipFill>
          <a:blip r:embed="rId4">
            <a:alphaModFix/>
          </a:blip>
          <a:stretch>
            <a:fillRect/>
          </a:stretch>
        </p:blipFill>
        <p:spPr>
          <a:xfrm>
            <a:off x="3986450" y="2977050"/>
            <a:ext cx="3157225" cy="3162950"/>
          </a:xfrm>
          <a:prstGeom prst="rect">
            <a:avLst/>
          </a:prstGeom>
          <a:noFill/>
          <a:ln>
            <a:noFill/>
          </a:ln>
        </p:spPr>
      </p:pic>
      <p:sp>
        <p:nvSpPr>
          <p:cNvPr id="380" name="Google Shape;380;p50"/>
          <p:cNvSpPr txBox="1"/>
          <p:nvPr/>
        </p:nvSpPr>
        <p:spPr>
          <a:xfrm>
            <a:off x="6807550" y="2734075"/>
            <a:ext cx="3000000" cy="301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a:solidFill>
                  <a:schemeClr val="dk1"/>
                </a:solidFill>
              </a:rPr>
              <a:t>E.g. A hundred square starts at the ‘top’ and the numbers get bigger as you go ‘down’. Could this confuse children?</a:t>
            </a:r>
            <a:endParaRPr sz="1800">
              <a:solidFill>
                <a:schemeClr val="dk1"/>
              </a:solidFill>
            </a:endParaRPr>
          </a:p>
          <a:p>
            <a:pPr marL="0" lvl="0" indent="0" algn="l" rtl="0">
              <a:lnSpc>
                <a:spcPct val="115000"/>
              </a:lnSpc>
              <a:spcBef>
                <a:spcPts val="0"/>
              </a:spcBef>
              <a:spcAft>
                <a:spcPts val="0"/>
              </a:spcAft>
              <a:buNone/>
            </a:pPr>
            <a:r>
              <a:rPr lang="en-GB" sz="1800">
                <a:solidFill>
                  <a:schemeClr val="dk1"/>
                </a:solidFill>
              </a:rPr>
              <a:t>How are these representations different?</a:t>
            </a:r>
            <a:endParaRPr sz="1800">
              <a:solidFill>
                <a:schemeClr val="dk1"/>
              </a:solidFill>
            </a:endParaRPr>
          </a:p>
          <a:p>
            <a:pPr marL="0" lvl="0" indent="0" algn="l" rtl="0">
              <a:lnSpc>
                <a:spcPct val="115000"/>
              </a:lnSpc>
              <a:spcBef>
                <a:spcPts val="0"/>
              </a:spcBef>
              <a:spcAft>
                <a:spcPts val="0"/>
              </a:spcAft>
              <a:buNone/>
            </a:pPr>
            <a:r>
              <a:rPr lang="en-GB" sz="1800">
                <a:solidFill>
                  <a:schemeClr val="dk1"/>
                </a:solidFill>
              </a:rPr>
              <a:t>Could they support some children more effectively?</a:t>
            </a:r>
            <a:endParaRPr sz="18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200"/>
              <a:buFont typeface="Trebuchet MS"/>
              <a:buNone/>
            </a:pPr>
            <a:r>
              <a:rPr lang="en-GB" sz="3200"/>
              <a:t>Manipulatives  </a:t>
            </a:r>
            <a:endParaRPr sz="3200"/>
          </a:p>
        </p:txBody>
      </p:sp>
      <p:sp>
        <p:nvSpPr>
          <p:cNvPr id="386" name="Google Shape;386;p51"/>
          <p:cNvSpPr txBox="1"/>
          <p:nvPr/>
        </p:nvSpPr>
        <p:spPr>
          <a:xfrm>
            <a:off x="1122217" y="1770611"/>
            <a:ext cx="7572895" cy="4139738"/>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00000"/>
              </a:lnSpc>
              <a:spcBef>
                <a:spcPts val="1000"/>
              </a:spcBef>
              <a:spcAft>
                <a:spcPts val="0"/>
              </a:spcAft>
              <a:buClr>
                <a:schemeClr val="dk1"/>
              </a:buClr>
              <a:buSzPts val="1100"/>
              <a:buFont typeface="Arial"/>
              <a:buNone/>
            </a:pPr>
            <a:r>
              <a:rPr lang="en-GB" sz="2700">
                <a:solidFill>
                  <a:srgbClr val="585858"/>
                </a:solidFill>
              </a:rPr>
              <a:t>Manipulatives are an important bridge to children being able to visualise models and structures to support their mathematics.</a:t>
            </a:r>
            <a:endParaRPr sz="2700">
              <a:solidFill>
                <a:srgbClr val="585858"/>
              </a:solidFill>
            </a:endParaRPr>
          </a:p>
          <a:p>
            <a:pPr marL="0" marR="0" lvl="0" indent="0" algn="l" rtl="0">
              <a:lnSpc>
                <a:spcPct val="100000"/>
              </a:lnSpc>
              <a:spcBef>
                <a:spcPts val="1000"/>
              </a:spcBef>
              <a:spcAft>
                <a:spcPts val="0"/>
              </a:spcAft>
              <a:buClr>
                <a:schemeClr val="dk1"/>
              </a:buClr>
              <a:buSzPts val="1100"/>
              <a:buFont typeface="Arial"/>
              <a:buNone/>
            </a:pPr>
            <a:endParaRPr sz="2700">
              <a:solidFill>
                <a:srgbClr val="585858"/>
              </a:solidFill>
            </a:endParaRPr>
          </a:p>
          <a:p>
            <a:pPr marL="0" marR="0" lvl="0" indent="0" algn="l" rtl="0">
              <a:lnSpc>
                <a:spcPct val="100000"/>
              </a:lnSpc>
              <a:spcBef>
                <a:spcPts val="1000"/>
              </a:spcBef>
              <a:spcAft>
                <a:spcPts val="0"/>
              </a:spcAft>
              <a:buClr>
                <a:schemeClr val="dk1"/>
              </a:buClr>
              <a:buSzPts val="1100"/>
              <a:buFont typeface="Arial"/>
              <a:buNone/>
            </a:pPr>
            <a:r>
              <a:rPr lang="en-GB" sz="2700">
                <a:solidFill>
                  <a:srgbClr val="585858"/>
                </a:solidFill>
              </a:rPr>
              <a:t>We can do activities which enable children to practice this.</a:t>
            </a:r>
            <a:endParaRPr sz="2700">
              <a:solidFill>
                <a:srgbClr val="585858"/>
              </a:solidFill>
            </a:endParaRPr>
          </a:p>
          <a:p>
            <a:pPr marL="0" marR="0" lvl="0" indent="0" algn="l" rtl="0">
              <a:lnSpc>
                <a:spcPct val="100000"/>
              </a:lnSpc>
              <a:spcBef>
                <a:spcPts val="1000"/>
              </a:spcBef>
              <a:spcAft>
                <a:spcPts val="0"/>
              </a:spcAft>
              <a:buClr>
                <a:schemeClr val="dk1"/>
              </a:buClr>
              <a:buSzPts val="1100"/>
              <a:buFont typeface="Arial"/>
              <a:buNone/>
            </a:pPr>
            <a:endParaRPr sz="2700">
              <a:solidFill>
                <a:srgbClr val="585858"/>
              </a:solidFill>
            </a:endParaRPr>
          </a:p>
          <a:p>
            <a:pPr marL="0" marR="0" lvl="0" indent="0" algn="l" rtl="0">
              <a:lnSpc>
                <a:spcPct val="100000"/>
              </a:lnSpc>
              <a:spcBef>
                <a:spcPts val="1000"/>
              </a:spcBef>
              <a:spcAft>
                <a:spcPts val="0"/>
              </a:spcAft>
              <a:buClr>
                <a:schemeClr val="dk1"/>
              </a:buClr>
              <a:buSzPts val="1100"/>
              <a:buFont typeface="Arial"/>
              <a:buNone/>
            </a:pPr>
            <a:r>
              <a:rPr lang="en-GB" sz="2700">
                <a:solidFill>
                  <a:srgbClr val="585858"/>
                </a:solidFill>
              </a:rPr>
              <a:t>Example with hundred square:</a:t>
            </a:r>
            <a:endParaRPr sz="2700">
              <a:solidFill>
                <a:srgbClr val="585858"/>
              </a:solidFill>
            </a:endParaRPr>
          </a:p>
          <a:p>
            <a:pPr marL="0" marR="0" lvl="0" indent="0" algn="l" rtl="0">
              <a:lnSpc>
                <a:spcPct val="100000"/>
              </a:lnSpc>
              <a:spcBef>
                <a:spcPts val="1000"/>
              </a:spcBef>
              <a:spcAft>
                <a:spcPts val="0"/>
              </a:spcAft>
              <a:buClr>
                <a:srgbClr val="ACD433"/>
              </a:buClr>
              <a:buSzPts val="1920"/>
              <a:buFont typeface="Noto Sans Symbols"/>
              <a:buNone/>
            </a:pPr>
            <a:r>
              <a:rPr lang="en-GB" sz="2700" u="sng">
                <a:solidFill>
                  <a:schemeClr val="hlink"/>
                </a:solidFill>
                <a:hlinkClick r:id="rId3"/>
              </a:rPr>
              <a:t>https://nrich.maths.org/2397/index</a:t>
            </a:r>
            <a:endParaRPr sz="2400">
              <a:solidFill>
                <a:srgbClr val="00628C"/>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xEl>
                                              <p:pRg st="0" end="0"/>
                                            </p:txEl>
                                          </p:spTgt>
                                        </p:tgtEl>
                                        <p:attrNameLst>
                                          <p:attrName>style.visibility</p:attrName>
                                        </p:attrNameLst>
                                      </p:cBhvr>
                                      <p:to>
                                        <p:strVal val="visible"/>
                                      </p:to>
                                    </p:set>
                                    <p:animEffect transition="in" filter="fade">
                                      <p:cBhvr>
                                        <p:cTn id="7" dur="500"/>
                                        <p:tgtEl>
                                          <p:spTgt spid="3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6">
                                            <p:txEl>
                                              <p:pRg st="1" end="1"/>
                                            </p:txEl>
                                          </p:spTgt>
                                        </p:tgtEl>
                                        <p:attrNameLst>
                                          <p:attrName>style.visibility</p:attrName>
                                        </p:attrNameLst>
                                      </p:cBhvr>
                                      <p:to>
                                        <p:strVal val="visible"/>
                                      </p:to>
                                    </p:set>
                                    <p:animEffect transition="in" filter="fade">
                                      <p:cBhvr>
                                        <p:cTn id="12" dur="500"/>
                                        <p:tgtEl>
                                          <p:spTgt spid="3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6">
                                            <p:txEl>
                                              <p:pRg st="2" end="2"/>
                                            </p:txEl>
                                          </p:spTgt>
                                        </p:tgtEl>
                                        <p:attrNameLst>
                                          <p:attrName>style.visibility</p:attrName>
                                        </p:attrNameLst>
                                      </p:cBhvr>
                                      <p:to>
                                        <p:strVal val="visible"/>
                                      </p:to>
                                    </p:set>
                                    <p:animEffect transition="in" filter="fade">
                                      <p:cBhvr>
                                        <p:cTn id="17" dur="500"/>
                                        <p:tgtEl>
                                          <p:spTgt spid="3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6">
                                            <p:txEl>
                                              <p:pRg st="3" end="3"/>
                                            </p:txEl>
                                          </p:spTgt>
                                        </p:tgtEl>
                                        <p:attrNameLst>
                                          <p:attrName>style.visibility</p:attrName>
                                        </p:attrNameLst>
                                      </p:cBhvr>
                                      <p:to>
                                        <p:strVal val="visible"/>
                                      </p:to>
                                    </p:set>
                                    <p:animEffect transition="in" filter="fade">
                                      <p:cBhvr>
                                        <p:cTn id="22" dur="500"/>
                                        <p:tgtEl>
                                          <p:spTgt spid="3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6">
                                            <p:txEl>
                                              <p:pRg st="4" end="4"/>
                                            </p:txEl>
                                          </p:spTgt>
                                        </p:tgtEl>
                                        <p:attrNameLst>
                                          <p:attrName>style.visibility</p:attrName>
                                        </p:attrNameLst>
                                      </p:cBhvr>
                                      <p:to>
                                        <p:strVal val="visible"/>
                                      </p:to>
                                    </p:set>
                                    <p:animEffect transition="in" filter="fade">
                                      <p:cBhvr>
                                        <p:cTn id="27" dur="500"/>
                                        <p:tgtEl>
                                          <p:spTgt spid="3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6">
                                            <p:txEl>
                                              <p:pRg st="5" end="5"/>
                                            </p:txEl>
                                          </p:spTgt>
                                        </p:tgtEl>
                                        <p:attrNameLst>
                                          <p:attrName>style.visibility</p:attrName>
                                        </p:attrNameLst>
                                      </p:cBhvr>
                                      <p:to>
                                        <p:strVal val="visible"/>
                                      </p:to>
                                    </p:set>
                                    <p:animEffect transition="in" filter="fade">
                                      <p:cBhvr>
                                        <p:cTn id="32" dur="500"/>
                                        <p:tgtEl>
                                          <p:spTgt spid="3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2"/>
          <p:cNvSpPr txBox="1">
            <a:spLocks noGrp="1"/>
          </p:cNvSpPr>
          <p:nvPr>
            <p:ph type="title"/>
          </p:nvPr>
        </p:nvSpPr>
        <p:spPr>
          <a:xfrm>
            <a:off x="677334" y="609600"/>
            <a:ext cx="8596668" cy="64562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a:t>Depth</a:t>
            </a:r>
            <a:endParaRPr/>
          </a:p>
        </p:txBody>
      </p:sp>
      <p:sp>
        <p:nvSpPr>
          <p:cNvPr id="392" name="Google Shape;392;p52"/>
          <p:cNvSpPr txBox="1"/>
          <p:nvPr/>
        </p:nvSpPr>
        <p:spPr>
          <a:xfrm>
            <a:off x="852113" y="4366247"/>
            <a:ext cx="43212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93" name="Google Shape;393;p52"/>
          <p:cNvSpPr txBox="1"/>
          <p:nvPr/>
        </p:nvSpPr>
        <p:spPr>
          <a:xfrm>
            <a:off x="4689937" y="4366247"/>
            <a:ext cx="43197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394" name="Google Shape;394;p52"/>
          <p:cNvPicPr preferRelativeResize="0"/>
          <p:nvPr/>
        </p:nvPicPr>
        <p:blipFill>
          <a:blip r:embed="rId3">
            <a:alphaModFix/>
          </a:blip>
          <a:stretch>
            <a:fillRect/>
          </a:stretch>
        </p:blipFill>
        <p:spPr>
          <a:xfrm>
            <a:off x="852125" y="2925301"/>
            <a:ext cx="5711774" cy="3405100"/>
          </a:xfrm>
          <a:prstGeom prst="rect">
            <a:avLst/>
          </a:prstGeom>
          <a:noFill/>
          <a:ln>
            <a:noFill/>
          </a:ln>
        </p:spPr>
      </p:pic>
      <p:sp>
        <p:nvSpPr>
          <p:cNvPr id="395" name="Google Shape;395;p52"/>
          <p:cNvSpPr txBox="1"/>
          <p:nvPr/>
        </p:nvSpPr>
        <p:spPr>
          <a:xfrm>
            <a:off x="6891625" y="3378575"/>
            <a:ext cx="39180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u="sng">
                <a:solidFill>
                  <a:schemeClr val="hlink"/>
                </a:solidFill>
                <a:hlinkClick r:id="rId4"/>
              </a:rPr>
              <a:t>https://nrich.maths.org/6554/index</a:t>
            </a:r>
            <a:endParaRPr sz="1800" u="sng">
              <a:solidFill>
                <a:schemeClr val="hlink"/>
              </a:solidFill>
            </a:endParaRPr>
          </a:p>
        </p:txBody>
      </p:sp>
      <p:sp>
        <p:nvSpPr>
          <p:cNvPr id="396" name="Google Shape;396;p52"/>
          <p:cNvSpPr txBox="1"/>
          <p:nvPr/>
        </p:nvSpPr>
        <p:spPr>
          <a:xfrm>
            <a:off x="677250" y="1748125"/>
            <a:ext cx="85968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GB" sz="2400">
                <a:solidFill>
                  <a:srgbClr val="00628C"/>
                </a:solidFill>
              </a:rPr>
              <a:t>•</a:t>
            </a:r>
            <a:r>
              <a:rPr lang="en-GB" sz="2400">
                <a:solidFill>
                  <a:srgbClr val="585858"/>
                </a:solidFill>
              </a:rPr>
              <a:t>Manipulatives can be used to support depth and challenge</a:t>
            </a:r>
            <a:endParaRPr sz="2400">
              <a:solidFill>
                <a:srgbClr val="58585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u="sng"/>
              <a:t>Depth</a:t>
            </a:r>
            <a:endParaRPr u="sng"/>
          </a:p>
        </p:txBody>
      </p:sp>
      <p:sp>
        <p:nvSpPr>
          <p:cNvPr id="402" name="Google Shape;402;p5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5000"/>
              </a:lnSpc>
              <a:spcBef>
                <a:spcPts val="600"/>
              </a:spcBef>
              <a:spcAft>
                <a:spcPts val="0"/>
              </a:spcAft>
              <a:buClr>
                <a:schemeClr val="dk1"/>
              </a:buClr>
              <a:buSzPct val="45833"/>
              <a:buFont typeface="Arial"/>
              <a:buNone/>
            </a:pPr>
            <a:r>
              <a:rPr lang="en-GB" sz="2400">
                <a:solidFill>
                  <a:srgbClr val="00628C"/>
                </a:solidFill>
                <a:latin typeface="Arial"/>
                <a:ea typeface="Arial"/>
                <a:cs typeface="Arial"/>
                <a:sym typeface="Arial"/>
              </a:rPr>
              <a:t>•</a:t>
            </a:r>
            <a:r>
              <a:rPr lang="en-GB" sz="2400">
                <a:solidFill>
                  <a:srgbClr val="585858"/>
                </a:solidFill>
                <a:latin typeface="Arial"/>
                <a:ea typeface="Arial"/>
                <a:cs typeface="Arial"/>
                <a:sym typeface="Arial"/>
              </a:rPr>
              <a:t>An effective way to ensure depth/challenge is choosing questions carefully.</a:t>
            </a:r>
            <a:endParaRPr sz="2400">
              <a:solidFill>
                <a:srgbClr val="585858"/>
              </a:solidFill>
              <a:latin typeface="Arial"/>
              <a:ea typeface="Arial"/>
              <a:cs typeface="Arial"/>
              <a:sym typeface="Arial"/>
            </a:endParaRPr>
          </a:p>
          <a:p>
            <a:pPr marL="0" lvl="0" indent="0" algn="l" rtl="0">
              <a:lnSpc>
                <a:spcPct val="115000"/>
              </a:lnSpc>
              <a:spcBef>
                <a:spcPts val="600"/>
              </a:spcBef>
              <a:spcAft>
                <a:spcPts val="0"/>
              </a:spcAft>
              <a:buClr>
                <a:schemeClr val="dk1"/>
              </a:buClr>
              <a:buSzPct val="45833"/>
              <a:buFont typeface="Arial"/>
              <a:buNone/>
            </a:pPr>
            <a:r>
              <a:rPr lang="en-GB" sz="2400">
                <a:solidFill>
                  <a:srgbClr val="00628C"/>
                </a:solidFill>
                <a:latin typeface="Arial"/>
                <a:ea typeface="Arial"/>
                <a:cs typeface="Arial"/>
                <a:sym typeface="Arial"/>
              </a:rPr>
              <a:t>•</a:t>
            </a:r>
            <a:r>
              <a:rPr lang="en-GB" sz="2400">
                <a:solidFill>
                  <a:srgbClr val="585858"/>
                </a:solidFill>
                <a:latin typeface="Arial"/>
                <a:ea typeface="Arial"/>
                <a:cs typeface="Arial"/>
                <a:sym typeface="Arial"/>
              </a:rPr>
              <a:t>E.g. Which question was most difficult? Why?</a:t>
            </a:r>
            <a:endParaRPr sz="2400">
              <a:solidFill>
                <a:srgbClr val="585858"/>
              </a:solidFill>
              <a:latin typeface="Arial"/>
              <a:ea typeface="Arial"/>
              <a:cs typeface="Arial"/>
              <a:sym typeface="Arial"/>
            </a:endParaRPr>
          </a:p>
          <a:p>
            <a:pPr marL="0" lvl="0" indent="0" algn="l" rtl="0">
              <a:lnSpc>
                <a:spcPct val="115000"/>
              </a:lnSpc>
              <a:spcBef>
                <a:spcPts val="600"/>
              </a:spcBef>
              <a:spcAft>
                <a:spcPts val="0"/>
              </a:spcAft>
              <a:buClr>
                <a:schemeClr val="dk1"/>
              </a:buClr>
              <a:buSzPct val="45833"/>
              <a:buFont typeface="Arial"/>
              <a:buNone/>
            </a:pPr>
            <a:r>
              <a:rPr lang="en-GB" sz="2400">
                <a:solidFill>
                  <a:srgbClr val="00628C"/>
                </a:solidFill>
                <a:latin typeface="Arial"/>
                <a:ea typeface="Arial"/>
                <a:cs typeface="Arial"/>
                <a:sym typeface="Arial"/>
              </a:rPr>
              <a:t>•</a:t>
            </a:r>
            <a:r>
              <a:rPr lang="en-GB" sz="2400">
                <a:solidFill>
                  <a:srgbClr val="585858"/>
                </a:solidFill>
                <a:latin typeface="Arial"/>
                <a:ea typeface="Arial"/>
                <a:cs typeface="Arial"/>
                <a:sym typeface="Arial"/>
              </a:rPr>
              <a:t>Rank the questions you did in order of difficulty</a:t>
            </a:r>
            <a:endParaRPr sz="2400">
              <a:solidFill>
                <a:srgbClr val="585858"/>
              </a:solidFill>
              <a:latin typeface="Arial"/>
              <a:ea typeface="Arial"/>
              <a:cs typeface="Arial"/>
              <a:sym typeface="Arial"/>
            </a:endParaRPr>
          </a:p>
          <a:p>
            <a:pPr marL="0" lvl="0" indent="0" algn="l" rtl="0">
              <a:lnSpc>
                <a:spcPct val="115000"/>
              </a:lnSpc>
              <a:spcBef>
                <a:spcPts val="600"/>
              </a:spcBef>
              <a:spcAft>
                <a:spcPts val="0"/>
              </a:spcAft>
              <a:buClr>
                <a:schemeClr val="dk1"/>
              </a:buClr>
              <a:buSzPct val="45833"/>
              <a:buFont typeface="Arial"/>
              <a:buNone/>
            </a:pPr>
            <a:r>
              <a:rPr lang="en-GB" sz="2400">
                <a:solidFill>
                  <a:srgbClr val="00628C"/>
                </a:solidFill>
                <a:latin typeface="Arial"/>
                <a:ea typeface="Arial"/>
                <a:cs typeface="Arial"/>
                <a:sym typeface="Arial"/>
              </a:rPr>
              <a:t>•</a:t>
            </a:r>
            <a:r>
              <a:rPr lang="en-GB" sz="2400">
                <a:solidFill>
                  <a:srgbClr val="585858"/>
                </a:solidFill>
                <a:latin typeface="Arial"/>
                <a:ea typeface="Arial"/>
                <a:cs typeface="Arial"/>
                <a:sym typeface="Arial"/>
              </a:rPr>
              <a:t>‘Ooops I forgot’</a:t>
            </a:r>
            <a:r>
              <a:rPr lang="en-GB" sz="2400">
                <a:solidFill>
                  <a:srgbClr val="585858"/>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GB" sz="2400" u="sng">
                <a:solidFill>
                  <a:schemeClr val="hlink"/>
                </a:solidFill>
                <a:latin typeface="Arial"/>
                <a:ea typeface="Arial"/>
                <a:cs typeface="Arial"/>
                <a:sym typeface="Arial"/>
                <a:hlinkClick r:id="rId3"/>
              </a:rPr>
              <a:t>http://natbanting.com/oops-i-forgot/</a:t>
            </a:r>
            <a:endParaRPr sz="2400" u="sng">
              <a:solidFill>
                <a:schemeClr val="hlink"/>
              </a:solidFill>
              <a:latin typeface="Arial"/>
              <a:ea typeface="Arial"/>
              <a:cs typeface="Arial"/>
              <a:sym typeface="Arial"/>
            </a:endParaRPr>
          </a:p>
          <a:p>
            <a:pPr marL="0" lvl="0" indent="0" algn="l" rtl="0">
              <a:lnSpc>
                <a:spcPct val="115000"/>
              </a:lnSpc>
              <a:spcBef>
                <a:spcPts val="600"/>
              </a:spcBef>
              <a:spcAft>
                <a:spcPts val="0"/>
              </a:spcAft>
              <a:buClr>
                <a:schemeClr val="dk1"/>
              </a:buClr>
              <a:buSzPct val="45833"/>
              <a:buFont typeface="Arial"/>
              <a:buNone/>
            </a:pPr>
            <a:r>
              <a:rPr lang="en-GB" sz="2400">
                <a:solidFill>
                  <a:srgbClr val="00628C"/>
                </a:solidFill>
                <a:latin typeface="Arial"/>
                <a:ea typeface="Arial"/>
                <a:cs typeface="Arial"/>
                <a:sym typeface="Arial"/>
              </a:rPr>
              <a:t>•</a:t>
            </a:r>
            <a:r>
              <a:rPr lang="en-GB" sz="2400">
                <a:solidFill>
                  <a:srgbClr val="585858"/>
                </a:solidFill>
                <a:latin typeface="Arial"/>
                <a:ea typeface="Arial"/>
                <a:cs typeface="Arial"/>
                <a:sym typeface="Arial"/>
              </a:rPr>
              <a:t>Where might someone go wrong with this question?</a:t>
            </a:r>
            <a:endParaRPr sz="2400">
              <a:solidFill>
                <a:srgbClr val="585858"/>
              </a:solidFill>
              <a:latin typeface="Arial"/>
              <a:ea typeface="Arial"/>
              <a:cs typeface="Arial"/>
              <a:sym typeface="Arial"/>
            </a:endParaRPr>
          </a:p>
          <a:p>
            <a:pPr marL="0" lvl="0" indent="0" algn="l" rtl="0">
              <a:lnSpc>
                <a:spcPct val="115000"/>
              </a:lnSpc>
              <a:spcBef>
                <a:spcPts val="600"/>
              </a:spcBef>
              <a:spcAft>
                <a:spcPts val="0"/>
              </a:spcAft>
              <a:buClr>
                <a:schemeClr val="dk1"/>
              </a:buClr>
              <a:buSzPct val="45833"/>
              <a:buFont typeface="Arial"/>
              <a:buNone/>
            </a:pPr>
            <a:r>
              <a:rPr lang="en-GB" sz="2400">
                <a:solidFill>
                  <a:srgbClr val="00628C"/>
                </a:solidFill>
                <a:latin typeface="Arial"/>
                <a:ea typeface="Arial"/>
                <a:cs typeface="Arial"/>
                <a:sym typeface="Arial"/>
              </a:rPr>
              <a:t>•</a:t>
            </a:r>
            <a:r>
              <a:rPr lang="en-GB" sz="2400">
                <a:solidFill>
                  <a:srgbClr val="585858"/>
                </a:solidFill>
                <a:latin typeface="Arial"/>
                <a:ea typeface="Arial"/>
                <a:cs typeface="Arial"/>
                <a:sym typeface="Arial"/>
              </a:rPr>
              <a:t>What would my next question be? Write it</a:t>
            </a:r>
            <a:endParaRPr sz="2400">
              <a:solidFill>
                <a:srgbClr val="585858"/>
              </a:solidFill>
              <a:latin typeface="Arial"/>
              <a:ea typeface="Arial"/>
              <a:cs typeface="Arial"/>
              <a:sym typeface="Arial"/>
            </a:endParaRPr>
          </a:p>
          <a:p>
            <a:pPr marL="0" lvl="0" indent="0" algn="l" rtl="0">
              <a:lnSpc>
                <a:spcPct val="115000"/>
              </a:lnSpc>
              <a:spcBef>
                <a:spcPts val="600"/>
              </a:spcBef>
              <a:spcAft>
                <a:spcPts val="0"/>
              </a:spcAft>
              <a:buClr>
                <a:schemeClr val="dk1"/>
              </a:buClr>
              <a:buSzPct val="45833"/>
              <a:buFont typeface="Arial"/>
              <a:buNone/>
            </a:pPr>
            <a:r>
              <a:rPr lang="en-GB" sz="2400">
                <a:solidFill>
                  <a:srgbClr val="00628C"/>
                </a:solidFill>
                <a:latin typeface="Arial"/>
                <a:ea typeface="Arial"/>
                <a:cs typeface="Arial"/>
                <a:sym typeface="Arial"/>
              </a:rPr>
              <a:t>•</a:t>
            </a:r>
            <a:r>
              <a:rPr lang="en-GB" sz="2400">
                <a:solidFill>
                  <a:srgbClr val="585858"/>
                </a:solidFill>
                <a:latin typeface="Arial"/>
                <a:ea typeface="Arial"/>
                <a:cs typeface="Arial"/>
                <a:sym typeface="Arial"/>
              </a:rPr>
              <a:t>Why did I choose these numbers for this question?</a:t>
            </a:r>
            <a:endParaRPr sz="2400">
              <a:solidFill>
                <a:srgbClr val="585858"/>
              </a:solidFill>
              <a:latin typeface="Arial"/>
              <a:ea typeface="Arial"/>
              <a:cs typeface="Arial"/>
              <a:sym typeface="Arial"/>
            </a:endParaRPr>
          </a:p>
          <a:p>
            <a:pPr marL="0" lvl="0" indent="0" algn="l" rtl="0">
              <a:lnSpc>
                <a:spcPct val="115000"/>
              </a:lnSpc>
              <a:spcBef>
                <a:spcPts val="600"/>
              </a:spcBef>
              <a:spcAft>
                <a:spcPts val="0"/>
              </a:spcAft>
              <a:buClr>
                <a:schemeClr val="dk1"/>
              </a:buClr>
              <a:buSzPct val="45833"/>
              <a:buFont typeface="Arial"/>
              <a:buNone/>
            </a:pPr>
            <a:endParaRPr sz="2400">
              <a:solidFill>
                <a:srgbClr val="00628C"/>
              </a:solidFill>
              <a:latin typeface="Arial"/>
              <a:ea typeface="Arial"/>
              <a:cs typeface="Arial"/>
              <a:sym typeface="Arial"/>
            </a:endParaRPr>
          </a:p>
          <a:p>
            <a:pPr marL="0" lvl="0" indent="0" algn="l" rtl="0">
              <a:lnSpc>
                <a:spcPct val="115000"/>
              </a:lnSpc>
              <a:spcBef>
                <a:spcPts val="600"/>
              </a:spcBef>
              <a:spcAft>
                <a:spcPts val="0"/>
              </a:spcAft>
              <a:buClr>
                <a:schemeClr val="dk1"/>
              </a:buClr>
              <a:buSzPct val="45833"/>
              <a:buFont typeface="Arial"/>
              <a:buNone/>
            </a:pPr>
            <a:r>
              <a:rPr lang="en-GB" sz="2400">
                <a:solidFill>
                  <a:srgbClr val="00628C"/>
                </a:solidFill>
                <a:latin typeface="Arial"/>
                <a:ea typeface="Arial"/>
                <a:cs typeface="Arial"/>
                <a:sym typeface="Arial"/>
              </a:rPr>
              <a:t>•</a:t>
            </a:r>
            <a:r>
              <a:rPr lang="en-GB" sz="2400" b="1">
                <a:solidFill>
                  <a:srgbClr val="585858"/>
                </a:solidFill>
                <a:latin typeface="Arial"/>
                <a:ea typeface="Arial"/>
                <a:cs typeface="Arial"/>
                <a:sym typeface="Arial"/>
              </a:rPr>
              <a:t>Plan questions before the lesson for challenge</a:t>
            </a:r>
            <a:endParaRPr sz="2400" b="1">
              <a:solidFill>
                <a:srgbClr val="585858"/>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4"/>
          <p:cNvSpPr txBox="1">
            <a:spLocks noGrp="1"/>
          </p:cNvSpPr>
          <p:nvPr>
            <p:ph type="title"/>
          </p:nvPr>
        </p:nvSpPr>
        <p:spPr>
          <a:xfrm>
            <a:off x="677325" y="609600"/>
            <a:ext cx="8596800" cy="5715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en-GB" sz="3200" u="sng"/>
              <a:t>Break out rooms</a:t>
            </a:r>
            <a:endParaRPr sz="3200" u="sng"/>
          </a:p>
          <a:p>
            <a:pPr marL="0" lvl="0" indent="0" algn="l" rtl="0">
              <a:spcBef>
                <a:spcPts val="0"/>
              </a:spcBef>
              <a:spcAft>
                <a:spcPts val="0"/>
              </a:spcAft>
              <a:buClr>
                <a:schemeClr val="accent1"/>
              </a:buClr>
              <a:buSzPct val="100000"/>
              <a:buFont typeface="Trebuchet MS"/>
              <a:buNone/>
            </a:pPr>
            <a:endParaRPr sz="3200" u="sng"/>
          </a:p>
          <a:p>
            <a:pPr marL="0" lvl="0" indent="0" algn="l" rtl="0">
              <a:spcBef>
                <a:spcPts val="0"/>
              </a:spcBef>
              <a:spcAft>
                <a:spcPts val="0"/>
              </a:spcAft>
              <a:buClr>
                <a:schemeClr val="accent1"/>
              </a:buClr>
              <a:buSzPct val="116128"/>
              <a:buFont typeface="Trebuchet MS"/>
              <a:buNone/>
            </a:pPr>
            <a:r>
              <a:rPr lang="en-GB" sz="2755" u="sng"/>
              <a:t>Manipulatives</a:t>
            </a:r>
            <a:endParaRPr sz="2755" u="sng"/>
          </a:p>
        </p:txBody>
      </p:sp>
      <p:sp>
        <p:nvSpPr>
          <p:cNvPr id="408" name="Google Shape;408;p54"/>
          <p:cNvSpPr txBox="1">
            <a:spLocks noGrp="1"/>
          </p:cNvSpPr>
          <p:nvPr>
            <p:ph type="body" idx="1"/>
          </p:nvPr>
        </p:nvSpPr>
        <p:spPr>
          <a:xfrm>
            <a:off x="677325" y="2160600"/>
            <a:ext cx="9007200" cy="3880800"/>
          </a:xfrm>
          <a:prstGeom prst="rect">
            <a:avLst/>
          </a:prstGeom>
          <a:noFill/>
          <a:ln>
            <a:noFill/>
          </a:ln>
        </p:spPr>
        <p:txBody>
          <a:bodyPr spcFirstLastPara="1" wrap="square" lIns="91425" tIns="45700" rIns="91425" bIns="45700" anchor="t" anchorCtr="0">
            <a:normAutofit/>
          </a:bodyPr>
          <a:lstStyle/>
          <a:p>
            <a:pPr marL="342900" lvl="0" indent="0" algn="l" rtl="0">
              <a:spcBef>
                <a:spcPts val="1000"/>
              </a:spcBef>
              <a:spcAft>
                <a:spcPts val="0"/>
              </a:spcAft>
              <a:buNone/>
            </a:pPr>
            <a:r>
              <a:rPr lang="en-GB"/>
              <a:t>- Choose one manipulative or concrete resource</a:t>
            </a:r>
            <a:endParaRPr/>
          </a:p>
          <a:p>
            <a:pPr marL="342900" lvl="0" indent="0" algn="l" rtl="0">
              <a:spcBef>
                <a:spcPts val="1000"/>
              </a:spcBef>
              <a:spcAft>
                <a:spcPts val="0"/>
              </a:spcAft>
              <a:buNone/>
            </a:pPr>
            <a:r>
              <a:rPr lang="en-GB"/>
              <a:t>- Start to map in detail like we did with a hundred square from early years to KS2</a:t>
            </a:r>
            <a:endParaRPr/>
          </a:p>
          <a:p>
            <a:pPr marL="342900" lvl="0" indent="0" algn="l" rtl="0">
              <a:spcBef>
                <a:spcPts val="1000"/>
              </a:spcBef>
              <a:spcAft>
                <a:spcPts val="0"/>
              </a:spcAft>
              <a:buNone/>
            </a:pPr>
            <a:r>
              <a:rPr lang="en-GB"/>
              <a:t>- How would it fit alongside your curriculum?</a:t>
            </a:r>
            <a:endParaRPr/>
          </a:p>
          <a:p>
            <a:pPr marL="342900" lvl="0" indent="0" algn="l" rtl="0">
              <a:spcBef>
                <a:spcPts val="1000"/>
              </a:spcBef>
              <a:spcAft>
                <a:spcPts val="0"/>
              </a:spcAft>
              <a:buNone/>
            </a:pPr>
            <a:r>
              <a:rPr lang="en-GB"/>
              <a:t>- What sort of visualisations would there be?</a:t>
            </a:r>
            <a:endParaRPr/>
          </a:p>
          <a:p>
            <a:pPr marL="342900" lvl="0" indent="0" algn="l" rtl="0">
              <a:spcBef>
                <a:spcPts val="1000"/>
              </a:spcBef>
              <a:spcAft>
                <a:spcPts val="0"/>
              </a:spcAft>
              <a:buNone/>
            </a:pPr>
            <a:r>
              <a:rPr lang="en-GB"/>
              <a:t>- What does the progression look like?</a:t>
            </a:r>
            <a:endParaRPr/>
          </a:p>
          <a:p>
            <a:pPr marL="342900" lvl="0" indent="0" algn="l" rtl="0">
              <a:spcBef>
                <a:spcPts val="1000"/>
              </a:spcBef>
              <a:spcAft>
                <a:spcPts val="0"/>
              </a:spcAft>
              <a:buNone/>
            </a:pPr>
            <a:r>
              <a:rPr lang="en-GB"/>
              <a:t>- How will this help children to see the maths?</a:t>
            </a: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u="sng"/>
              <a:t>Evaluation </a:t>
            </a:r>
            <a:r>
              <a:rPr lang="en-GB"/>
              <a:t> </a:t>
            </a:r>
            <a:endParaRPr/>
          </a:p>
        </p:txBody>
      </p:sp>
      <p:sp>
        <p:nvSpPr>
          <p:cNvPr id="414" name="Google Shape;414;p55"/>
          <p:cNvSpPr txBox="1">
            <a:spLocks noGrp="1"/>
          </p:cNvSpPr>
          <p:nvPr>
            <p:ph type="body" idx="1"/>
          </p:nvPr>
        </p:nvSpPr>
        <p:spPr>
          <a:xfrm>
            <a:off x="638159" y="1278864"/>
            <a:ext cx="8596800" cy="3880800"/>
          </a:xfrm>
          <a:prstGeom prst="rect">
            <a:avLst/>
          </a:prstGeom>
          <a:noFill/>
          <a:ln>
            <a:noFill/>
          </a:ln>
        </p:spPr>
        <p:txBody>
          <a:bodyPr spcFirstLastPara="1" wrap="square" lIns="91425" tIns="45700" rIns="91425" bIns="45700" anchor="t" anchorCtr="0">
            <a:normAutofit/>
          </a:bodyPr>
          <a:lstStyle/>
          <a:p>
            <a:pPr marL="91440" lvl="0" indent="0" algn="l" rtl="0">
              <a:spcBef>
                <a:spcPts val="1000"/>
              </a:spcBef>
              <a:spcAft>
                <a:spcPts val="0"/>
              </a:spcAft>
              <a:buSzPts val="1440"/>
              <a:buNone/>
            </a:pPr>
            <a:endParaRPr/>
          </a:p>
          <a:p>
            <a:pPr marL="342900" lvl="0" indent="-251459" algn="l" rtl="0">
              <a:spcBef>
                <a:spcPts val="1000"/>
              </a:spcBef>
              <a:spcAft>
                <a:spcPts val="0"/>
              </a:spcAft>
              <a:buSzPts val="1440"/>
              <a:buNone/>
            </a:pPr>
            <a:r>
              <a:rPr lang="en-GB"/>
              <a:t>What would you like to focus on next time? </a:t>
            </a:r>
            <a:endParaRPr/>
          </a:p>
          <a:p>
            <a:pPr marL="342900" lvl="0" indent="-251459" algn="l" rtl="0">
              <a:spcBef>
                <a:spcPts val="1000"/>
              </a:spcBef>
              <a:spcAft>
                <a:spcPts val="0"/>
              </a:spcAft>
              <a:buSzPts val="1440"/>
              <a:buNone/>
            </a:pPr>
            <a:r>
              <a:rPr lang="en-GB" u="sng">
                <a:solidFill>
                  <a:schemeClr val="hlink"/>
                </a:solidFill>
                <a:hlinkClick r:id="rId3"/>
              </a:rPr>
              <a:t>https://www.hounsloweducationpartnership.co.uk/survey/primary-subject-network-evaluation-2-2/</a:t>
            </a:r>
            <a:endParaRPr/>
          </a:p>
          <a:p>
            <a:pPr marL="342900" lvl="0" indent="-251459" algn="l" rtl="0">
              <a:spcBef>
                <a:spcPts val="1000"/>
              </a:spcBef>
              <a:spcAft>
                <a:spcPts val="0"/>
              </a:spcAft>
              <a:buSzPts val="1440"/>
              <a:buNone/>
            </a:pPr>
            <a:endParaRPr/>
          </a:p>
          <a:p>
            <a:pPr marL="342900" lvl="0" indent="-342900" algn="l" rtl="0">
              <a:spcBef>
                <a:spcPts val="1000"/>
              </a:spcBef>
              <a:spcAft>
                <a:spcPts val="0"/>
              </a:spcAft>
              <a:buSzPts val="1440"/>
              <a:buChar char="►"/>
            </a:pPr>
            <a:r>
              <a:rPr lang="en-GB"/>
              <a:t>Thank-you for all your contributions. </a:t>
            </a:r>
            <a:endParaRPr/>
          </a:p>
          <a:p>
            <a:pPr marL="342900" lvl="0" indent="-251459" algn="l" rtl="0">
              <a:spcBef>
                <a:spcPts val="1000"/>
              </a:spcBef>
              <a:spcAft>
                <a:spcPts val="0"/>
              </a:spcAft>
              <a:buSzPts val="144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a:t>Etiquette for virtual meetings</a:t>
            </a:r>
            <a:endParaRPr/>
          </a:p>
        </p:txBody>
      </p:sp>
      <p:sp>
        <p:nvSpPr>
          <p:cNvPr id="166" name="Google Shape;166;p21"/>
          <p:cNvSpPr txBox="1">
            <a:spLocks noGrp="1"/>
          </p:cNvSpPr>
          <p:nvPr>
            <p:ph type="body" idx="1"/>
          </p:nvPr>
        </p:nvSpPr>
        <p:spPr>
          <a:xfrm>
            <a:off x="654896" y="1901430"/>
            <a:ext cx="8596551" cy="3880609"/>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en-GB"/>
              <a:t>Please ensure you are muted when the speaker/another participant is speaking.</a:t>
            </a:r>
            <a:endParaRPr/>
          </a:p>
          <a:p>
            <a:pPr marL="342900" lvl="0" indent="-342900" algn="l" rtl="0">
              <a:spcBef>
                <a:spcPts val="1000"/>
              </a:spcBef>
              <a:spcAft>
                <a:spcPts val="0"/>
              </a:spcAft>
              <a:buSzPts val="1440"/>
              <a:buChar char="►"/>
            </a:pPr>
            <a:r>
              <a:rPr lang="en-GB"/>
              <a:t>Please keep cameras on.</a:t>
            </a:r>
            <a:endParaRPr/>
          </a:p>
          <a:p>
            <a:pPr marL="342900" lvl="0" indent="-342900" algn="l" rtl="0">
              <a:spcBef>
                <a:spcPts val="1000"/>
              </a:spcBef>
              <a:spcAft>
                <a:spcPts val="0"/>
              </a:spcAft>
              <a:buSzPts val="1440"/>
              <a:buChar char="►"/>
            </a:pPr>
            <a:r>
              <a:rPr lang="en-GB"/>
              <a:t>Please use the chat function for questions or un-mute yourself to ask questions.</a:t>
            </a:r>
            <a:endParaRPr/>
          </a:p>
          <a:p>
            <a:pPr marL="342900" lvl="0" indent="-342900" algn="l" rtl="0">
              <a:spcBef>
                <a:spcPts val="1000"/>
              </a:spcBef>
              <a:spcAft>
                <a:spcPts val="0"/>
              </a:spcAft>
              <a:buSzPts val="1440"/>
              <a:buChar char="►"/>
            </a:pPr>
            <a:r>
              <a:rPr lang="en-GB"/>
              <a:t>Please be as active as possible to make this worthwhile.</a:t>
            </a: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2"/>
          <p:cNvSpPr txBox="1">
            <a:spLocks noGrp="1"/>
          </p:cNvSpPr>
          <p:nvPr>
            <p:ph type="title"/>
          </p:nvPr>
        </p:nvSpPr>
        <p:spPr>
          <a:xfrm>
            <a:off x="612784" y="126250"/>
            <a:ext cx="8596800" cy="13209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sz="3000" u="sng"/>
              <a:t>Subject Resources update </a:t>
            </a:r>
            <a:endParaRPr sz="3000" u="sng"/>
          </a:p>
        </p:txBody>
      </p:sp>
      <p:sp>
        <p:nvSpPr>
          <p:cNvPr id="172" name="Google Shape;172;p22"/>
          <p:cNvSpPr txBox="1">
            <a:spLocks noGrp="1"/>
          </p:cNvSpPr>
          <p:nvPr>
            <p:ph type="body" idx="1"/>
          </p:nvPr>
        </p:nvSpPr>
        <p:spPr>
          <a:xfrm>
            <a:off x="726375" y="832224"/>
            <a:ext cx="9439200" cy="54711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1000"/>
              </a:spcBef>
              <a:spcAft>
                <a:spcPts val="0"/>
              </a:spcAft>
              <a:buNone/>
            </a:pPr>
            <a:r>
              <a:rPr lang="en-GB" sz="2400" u="sng">
                <a:solidFill>
                  <a:schemeClr val="hlink"/>
                </a:solidFill>
                <a:hlinkClick r:id="rId3"/>
              </a:rPr>
              <a:t>Cambridge Espressos</a:t>
            </a:r>
            <a:r>
              <a:rPr lang="en-GB"/>
              <a:t>  Teaching logical reasoning </a:t>
            </a:r>
            <a:endParaRPr/>
          </a:p>
          <a:p>
            <a:pPr marL="0" lvl="0" indent="0" algn="l" rtl="0">
              <a:lnSpc>
                <a:spcPct val="90000"/>
              </a:lnSpc>
              <a:spcBef>
                <a:spcPts val="1000"/>
              </a:spcBef>
              <a:spcAft>
                <a:spcPts val="0"/>
              </a:spcAft>
              <a:buNone/>
            </a:pPr>
            <a:endParaRPr/>
          </a:p>
          <a:p>
            <a:pPr marL="0" lvl="0" indent="0" algn="l" rtl="0">
              <a:lnSpc>
                <a:spcPct val="90000"/>
              </a:lnSpc>
              <a:spcBef>
                <a:spcPts val="1000"/>
              </a:spcBef>
              <a:spcAft>
                <a:spcPts val="0"/>
              </a:spcAft>
              <a:buNone/>
            </a:pPr>
            <a:endParaRPr/>
          </a:p>
          <a:p>
            <a:pPr marL="0" lvl="0" indent="0" algn="l" rtl="0">
              <a:lnSpc>
                <a:spcPct val="90000"/>
              </a:lnSpc>
              <a:spcBef>
                <a:spcPts val="1000"/>
              </a:spcBef>
              <a:spcAft>
                <a:spcPts val="0"/>
              </a:spcAft>
              <a:buNone/>
            </a:pPr>
            <a:endParaRPr/>
          </a:p>
          <a:p>
            <a:pPr marL="0" lvl="0" indent="0" algn="l" rtl="0">
              <a:lnSpc>
                <a:spcPct val="90000"/>
              </a:lnSpc>
              <a:spcBef>
                <a:spcPts val="1000"/>
              </a:spcBef>
              <a:spcAft>
                <a:spcPts val="0"/>
              </a:spcAft>
              <a:buNone/>
            </a:pPr>
            <a:r>
              <a:rPr lang="en-GB" sz="2371" u="sng">
                <a:solidFill>
                  <a:schemeClr val="hlink"/>
                </a:solidFill>
                <a:hlinkClick r:id="rId4"/>
              </a:rPr>
              <a:t>Early Years Foundation stage activities</a:t>
            </a:r>
            <a:r>
              <a:rPr lang="en-GB" u="sng">
                <a:solidFill>
                  <a:schemeClr val="hlink"/>
                </a:solidFill>
                <a:hlinkClick r:id="rId4"/>
              </a:rPr>
              <a:t> </a:t>
            </a:r>
            <a:endParaRPr/>
          </a:p>
          <a:p>
            <a:pPr marL="228600" lvl="0" indent="0" algn="l" rtl="0">
              <a:lnSpc>
                <a:spcPct val="90000"/>
              </a:lnSpc>
              <a:spcBef>
                <a:spcPts val="1000"/>
              </a:spcBef>
              <a:spcAft>
                <a:spcPts val="0"/>
              </a:spcAft>
              <a:buNone/>
            </a:pPr>
            <a:endParaRPr sz="2371"/>
          </a:p>
          <a:p>
            <a:pPr marL="228600" lvl="0" indent="0" algn="l" rtl="0">
              <a:lnSpc>
                <a:spcPct val="90000"/>
              </a:lnSpc>
              <a:spcBef>
                <a:spcPts val="1000"/>
              </a:spcBef>
              <a:spcAft>
                <a:spcPts val="0"/>
              </a:spcAft>
              <a:buNone/>
            </a:pPr>
            <a:endParaRPr/>
          </a:p>
          <a:p>
            <a:pPr marL="228600" lvl="0" indent="0" algn="l" rtl="0">
              <a:lnSpc>
                <a:spcPct val="90000"/>
              </a:lnSpc>
              <a:spcBef>
                <a:spcPts val="1000"/>
              </a:spcBef>
              <a:spcAft>
                <a:spcPts val="0"/>
              </a:spcAft>
              <a:buNone/>
            </a:pPr>
            <a:endParaRPr/>
          </a:p>
          <a:p>
            <a:pPr marL="228600" lvl="0" indent="0" algn="l" rtl="0">
              <a:lnSpc>
                <a:spcPct val="90000"/>
              </a:lnSpc>
              <a:spcBef>
                <a:spcPts val="1000"/>
              </a:spcBef>
              <a:spcAft>
                <a:spcPts val="0"/>
              </a:spcAft>
              <a:buNone/>
            </a:pPr>
            <a:endParaRPr/>
          </a:p>
          <a:p>
            <a:pPr marL="0" lvl="0" indent="0" algn="l" rtl="0">
              <a:lnSpc>
                <a:spcPct val="90000"/>
              </a:lnSpc>
              <a:spcBef>
                <a:spcPts val="1000"/>
              </a:spcBef>
              <a:spcAft>
                <a:spcPts val="0"/>
              </a:spcAft>
              <a:buNone/>
            </a:pPr>
            <a:r>
              <a:rPr lang="en-GB" sz="2448" u="sng">
                <a:solidFill>
                  <a:schemeClr val="hlink"/>
                </a:solidFill>
                <a:hlinkClick r:id="rId5"/>
              </a:rPr>
              <a:t>Checkpoints</a:t>
            </a:r>
            <a:r>
              <a:rPr lang="en-GB" sz="2448"/>
              <a:t>  </a:t>
            </a:r>
            <a:r>
              <a:rPr lang="en-GB" sz="1848"/>
              <a:t>Diagnostic maths activities to help teachers develop their assessment of students’ prior learning </a:t>
            </a:r>
            <a:endParaRPr sz="1848"/>
          </a:p>
          <a:p>
            <a:pPr marL="0" lvl="0" indent="0" algn="l" rtl="0">
              <a:lnSpc>
                <a:spcPct val="90000"/>
              </a:lnSpc>
              <a:spcBef>
                <a:spcPts val="1000"/>
              </a:spcBef>
              <a:spcAft>
                <a:spcPts val="0"/>
              </a:spcAft>
              <a:buNone/>
            </a:pPr>
            <a:endParaRPr sz="1600">
              <a:solidFill>
                <a:srgbClr val="FFFFFF"/>
              </a:solidFill>
              <a:highlight>
                <a:srgbClr val="585858"/>
              </a:highlight>
              <a:latin typeface="Arial"/>
              <a:ea typeface="Arial"/>
              <a:cs typeface="Arial"/>
              <a:sym typeface="Arial"/>
            </a:endParaRPr>
          </a:p>
          <a:p>
            <a:pPr marL="0" lvl="0" indent="0" algn="l" rtl="0">
              <a:lnSpc>
                <a:spcPct val="90000"/>
              </a:lnSpc>
              <a:spcBef>
                <a:spcPts val="1000"/>
              </a:spcBef>
              <a:spcAft>
                <a:spcPts val="0"/>
              </a:spcAft>
              <a:buNone/>
            </a:pPr>
            <a:endParaRPr/>
          </a:p>
          <a:p>
            <a:pPr marL="0" lvl="0" indent="0" algn="l" rtl="0">
              <a:lnSpc>
                <a:spcPct val="90000"/>
              </a:lnSpc>
              <a:spcBef>
                <a:spcPts val="1000"/>
              </a:spcBef>
              <a:spcAft>
                <a:spcPts val="0"/>
              </a:spcAft>
              <a:buClr>
                <a:schemeClr val="dk1"/>
              </a:buClr>
              <a:buSzPct val="45588"/>
              <a:buFont typeface="Arial"/>
              <a:buNone/>
            </a:pPr>
            <a:r>
              <a:rPr lang="en-GB" sz="2412" u="sng">
                <a:solidFill>
                  <a:schemeClr val="accent1"/>
                </a:solidFill>
                <a:hlinkClick r:id="rId6">
                  <a:extLst>
                    <a:ext uri="{A12FA001-AC4F-418D-AE19-62706E023703}">
                      <ahyp:hlinkClr xmlns:ahyp="http://schemas.microsoft.com/office/drawing/2018/hyperlinkcolor" val="tx"/>
                    </a:ext>
                  </a:extLst>
                </a:hlinkClick>
              </a:rPr>
              <a:t>Mindset boosting videos</a:t>
            </a:r>
            <a:endParaRPr sz="1412">
              <a:solidFill>
                <a:schemeClr val="accent1"/>
              </a:solidFill>
            </a:endParaRPr>
          </a:p>
          <a:p>
            <a:pPr marL="0" lvl="0" indent="0" algn="l" rtl="0">
              <a:lnSpc>
                <a:spcPct val="90000"/>
              </a:lnSpc>
              <a:spcBef>
                <a:spcPts val="1000"/>
              </a:spcBef>
              <a:spcAft>
                <a:spcPts val="0"/>
              </a:spcAft>
              <a:buNone/>
            </a:pPr>
            <a:endParaRPr/>
          </a:p>
          <a:p>
            <a:pPr marL="0" lvl="0" indent="0" algn="l" rtl="0">
              <a:lnSpc>
                <a:spcPct val="90000"/>
              </a:lnSpc>
              <a:spcBef>
                <a:spcPts val="1000"/>
              </a:spcBef>
              <a:spcAft>
                <a:spcPts val="0"/>
              </a:spcAft>
              <a:buNone/>
            </a:pPr>
            <a:endParaRPr/>
          </a:p>
          <a:p>
            <a:pPr marL="0" lvl="0" indent="0" algn="l" rtl="0">
              <a:lnSpc>
                <a:spcPct val="90000"/>
              </a:lnSpc>
              <a:spcBef>
                <a:spcPts val="1000"/>
              </a:spcBef>
              <a:spcAft>
                <a:spcPts val="0"/>
              </a:spcAft>
              <a:buNone/>
            </a:pPr>
            <a:r>
              <a:rPr lang="en-GB" sz="2400" u="sng">
                <a:solidFill>
                  <a:schemeClr val="accent1"/>
                </a:solidFill>
                <a:hlinkClick r:id="rId7">
                  <a:extLst>
                    <a:ext uri="{A12FA001-AC4F-418D-AE19-62706E023703}">
                      <ahyp:hlinkClr xmlns:ahyp="http://schemas.microsoft.com/office/drawing/2018/hyperlinkcolor" val="tx"/>
                    </a:ext>
                  </a:extLst>
                </a:hlinkClick>
              </a:rPr>
              <a:t>Mastering Number</a:t>
            </a:r>
            <a:r>
              <a:rPr lang="en-GB">
                <a:solidFill>
                  <a:schemeClr val="accent1"/>
                </a:solidFill>
              </a:rPr>
              <a:t>  </a:t>
            </a:r>
            <a:r>
              <a:rPr lang="en-GB" u="sng">
                <a:solidFill>
                  <a:schemeClr val="hlink"/>
                </a:solidFill>
                <a:hlinkClick r:id="rId8"/>
              </a:rPr>
              <a:t>Learning to think mathematically with the rekenrek</a:t>
            </a:r>
            <a:endParaRPr>
              <a:solidFill>
                <a:schemeClr val="accent1"/>
              </a:solidFill>
            </a:endParaRPr>
          </a:p>
          <a:p>
            <a:pPr marL="0" lvl="0" indent="0" algn="l" rtl="0">
              <a:lnSpc>
                <a:spcPct val="90000"/>
              </a:lnSpc>
              <a:spcBef>
                <a:spcPts val="1000"/>
              </a:spcBef>
              <a:spcAft>
                <a:spcPts val="0"/>
              </a:spcAft>
              <a:buNone/>
            </a:pPr>
            <a:endParaRPr>
              <a:solidFill>
                <a:schemeClr val="accent1"/>
              </a:solidFill>
            </a:endParaRPr>
          </a:p>
          <a:p>
            <a:pPr marL="228600" lvl="0" indent="0" algn="l" rtl="0">
              <a:lnSpc>
                <a:spcPct val="90000"/>
              </a:lnSpc>
              <a:spcBef>
                <a:spcPts val="1000"/>
              </a:spcBef>
              <a:spcAft>
                <a:spcPts val="0"/>
              </a:spcAft>
              <a:buNone/>
            </a:pPr>
            <a:endParaRPr/>
          </a:p>
        </p:txBody>
      </p:sp>
      <p:sp>
        <p:nvSpPr>
          <p:cNvPr id="173" name="Google Shape;173;p22" descr="https://mail.google.com/mail/u/0?ui=2&amp;ik=f160ff46ed&amp;attid=0.1&amp;permmsgid=msg-f:1748867319181442205&amp;th=1845398f97197c9d&amp;view=fimg&amp;fur=ip&amp;sz=s0-l75-ft&amp;attbid=ANGjdJ8LtJv4eDScCDgx6hiPLRqrUdnmUJEhU4-Bw21vDES9Y4ZGlvWsq90R-XpZ36XRJCSOi3HYIstucNRA6XUviUTpo3pROAXpsf3zUjDLkRRPd2pfkMhoo3_JsiE&amp;disp=emb"/>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174" name="Google Shape;174;p22" descr="https://mail.google.com/mail/u/0?ui=2&amp;ik=f160ff46ed&amp;attid=0.1&amp;permmsgid=msg-f:1748867319181442205&amp;th=1845398f97197c9d&amp;view=fimg&amp;fur=ip&amp;sz=s0-l75-ft&amp;attbid=ANGjdJ8LtJv4eDScCDgx6hiPLRqrUdnmUJEhU4-Bw21vDES9Y4ZGlvWsq90R-XpZ36XRJCSOi3HYIstucNRA6XUviUTpo3pROAXpsf3zUjDLkRRPd2pfkMhoo3_JsiE&amp;disp=emb"/>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175" name="Google Shape;175;p22" descr="https://mail.google.com/mail/u/0?ui=2&amp;ik=f160ff46ed&amp;attid=0.1&amp;permmsgid=msg-f:1748867319181442205&amp;th=1845398f97197c9d&amp;view=fimg&amp;fur=ip&amp;sz=s0-l75-ft&amp;attbid=ANGjdJ8LtJv4eDScCDgx6hiPLRqrUdnmUJEhU4-Bw21vDES9Y4ZGlvWsq90R-XpZ36XRJCSOi3HYIstucNRA6XUviUTpo3pROAXpsf3zUjDLkRRPd2pfkMhoo3_JsiE&amp;disp=emb"/>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176" name="Google Shape;176;p22"/>
          <p:cNvPicPr preferRelativeResize="0"/>
          <p:nvPr/>
        </p:nvPicPr>
        <p:blipFill>
          <a:blip r:embed="rId9">
            <a:alphaModFix/>
          </a:blip>
          <a:stretch>
            <a:fillRect/>
          </a:stretch>
        </p:blipFill>
        <p:spPr>
          <a:xfrm>
            <a:off x="8342325" y="4330499"/>
            <a:ext cx="1624674" cy="1749851"/>
          </a:xfrm>
          <a:prstGeom prst="rect">
            <a:avLst/>
          </a:prstGeom>
          <a:noFill/>
          <a:ln>
            <a:noFill/>
          </a:ln>
        </p:spPr>
      </p:pic>
      <p:pic>
        <p:nvPicPr>
          <p:cNvPr id="177" name="Google Shape;177;p22"/>
          <p:cNvPicPr preferRelativeResize="0"/>
          <p:nvPr/>
        </p:nvPicPr>
        <p:blipFill>
          <a:blip r:embed="rId10">
            <a:alphaModFix/>
          </a:blip>
          <a:stretch>
            <a:fillRect/>
          </a:stretch>
        </p:blipFill>
        <p:spPr>
          <a:xfrm>
            <a:off x="5997573" y="1073523"/>
            <a:ext cx="3416044" cy="1749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3"/>
          <p:cNvSpPr txBox="1">
            <a:spLocks noGrp="1"/>
          </p:cNvSpPr>
          <p:nvPr>
            <p:ph type="title"/>
          </p:nvPr>
        </p:nvSpPr>
        <p:spPr>
          <a:xfrm>
            <a:off x="677396" y="553550"/>
            <a:ext cx="8596800" cy="778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u="sng"/>
              <a:t>Break out rooms</a:t>
            </a:r>
            <a:endParaRPr u="sng"/>
          </a:p>
        </p:txBody>
      </p:sp>
      <p:sp>
        <p:nvSpPr>
          <p:cNvPr id="183" name="Google Shape;183;p23"/>
          <p:cNvSpPr txBox="1">
            <a:spLocks noGrp="1"/>
          </p:cNvSpPr>
          <p:nvPr>
            <p:ph type="body" idx="1"/>
          </p:nvPr>
        </p:nvSpPr>
        <p:spPr>
          <a:xfrm>
            <a:off x="677334" y="2160589"/>
            <a:ext cx="8596800" cy="3880800"/>
          </a:xfrm>
          <a:prstGeom prst="rect">
            <a:avLst/>
          </a:prstGeom>
          <a:noFill/>
          <a:ln>
            <a:noFill/>
          </a:ln>
        </p:spPr>
        <p:txBody>
          <a:bodyPr spcFirstLastPara="1" wrap="square" lIns="91425" tIns="45700" rIns="91425" bIns="45700" anchor="t" anchorCtr="0">
            <a:normAutofit/>
          </a:bodyPr>
          <a:lstStyle/>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p:txBody>
      </p:sp>
      <p:sp>
        <p:nvSpPr>
          <p:cNvPr id="184" name="Google Shape;184;p23"/>
          <p:cNvSpPr txBox="1"/>
          <p:nvPr/>
        </p:nvSpPr>
        <p:spPr>
          <a:xfrm>
            <a:off x="1252250" y="2160600"/>
            <a:ext cx="73134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a:latin typeface="Trebuchet MS"/>
                <a:ea typeface="Trebuchet MS"/>
                <a:cs typeface="Trebuchet MS"/>
                <a:sym typeface="Trebuchet MS"/>
              </a:rPr>
              <a:t>An opportunity to share subject resources and what has been working well in your setting. </a:t>
            </a:r>
            <a:endParaRPr sz="2200">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4"/>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GB"/>
              <a:t>Essence of teaching for mastery</a:t>
            </a:r>
            <a:endParaRPr/>
          </a:p>
        </p:txBody>
      </p:sp>
      <p:pic>
        <p:nvPicPr>
          <p:cNvPr id="191" name="Google Shape;191;p24"/>
          <p:cNvPicPr preferRelativeResize="0"/>
          <p:nvPr/>
        </p:nvPicPr>
        <p:blipFill>
          <a:blip r:embed="rId3">
            <a:alphaModFix/>
          </a:blip>
          <a:stretch>
            <a:fillRect/>
          </a:stretch>
        </p:blipFill>
        <p:spPr>
          <a:xfrm>
            <a:off x="52250" y="1554800"/>
            <a:ext cx="9944200" cy="3002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100"/>
              <a:buFont typeface="Arial"/>
              <a:buNone/>
            </a:pPr>
            <a:r>
              <a:rPr lang="en-GB"/>
              <a:t>Essence of teaching for mastery</a:t>
            </a:r>
            <a:endParaRPr/>
          </a:p>
          <a:p>
            <a:pPr marL="0" lvl="0" indent="0" algn="l" rtl="0">
              <a:spcBef>
                <a:spcPts val="0"/>
              </a:spcBef>
              <a:spcAft>
                <a:spcPts val="0"/>
              </a:spcAft>
              <a:buNone/>
            </a:pPr>
            <a:endParaRPr/>
          </a:p>
        </p:txBody>
      </p:sp>
      <p:pic>
        <p:nvPicPr>
          <p:cNvPr id="198" name="Google Shape;198;p25"/>
          <p:cNvPicPr preferRelativeResize="0"/>
          <p:nvPr/>
        </p:nvPicPr>
        <p:blipFill>
          <a:blip r:embed="rId3">
            <a:alphaModFix/>
          </a:blip>
          <a:stretch>
            <a:fillRect/>
          </a:stretch>
        </p:blipFill>
        <p:spPr>
          <a:xfrm>
            <a:off x="677325" y="1930500"/>
            <a:ext cx="8721852" cy="31984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ct val="100000"/>
              <a:buFont typeface="Trebuchet MS"/>
              <a:buNone/>
            </a:pPr>
            <a:r>
              <a:rPr lang="en-GB"/>
              <a:t>What do teaching for mastery lessons include? </a:t>
            </a:r>
            <a:endParaRPr/>
          </a:p>
          <a:p>
            <a:pPr marL="0" lvl="0" indent="0" algn="l" rtl="0">
              <a:spcBef>
                <a:spcPts val="0"/>
              </a:spcBef>
              <a:spcAft>
                <a:spcPts val="0"/>
              </a:spcAft>
              <a:buClr>
                <a:schemeClr val="accent1"/>
              </a:buClr>
              <a:buSzPct val="100000"/>
              <a:buFont typeface="Trebuchet MS"/>
              <a:buNone/>
            </a:pPr>
            <a:endParaRPr u="sng"/>
          </a:p>
        </p:txBody>
      </p:sp>
      <p:sp>
        <p:nvSpPr>
          <p:cNvPr id="204" name="Google Shape;204;p26"/>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5000"/>
              </a:lnSpc>
              <a:spcBef>
                <a:spcPts val="0"/>
              </a:spcBef>
              <a:spcAft>
                <a:spcPts val="0"/>
              </a:spcAft>
              <a:buClr>
                <a:schemeClr val="dk1"/>
              </a:buClr>
              <a:buSzPct val="45833"/>
              <a:buFont typeface="Arial"/>
              <a:buNone/>
            </a:pPr>
            <a:r>
              <a:rPr lang="en-GB" sz="2400">
                <a:solidFill>
                  <a:schemeClr val="dk1"/>
                </a:solidFill>
                <a:latin typeface="Arial"/>
                <a:ea typeface="Arial"/>
                <a:cs typeface="Arial"/>
                <a:sym typeface="Arial"/>
              </a:rPr>
              <a:t>•Discussion – the answer is only the beginning</a:t>
            </a:r>
            <a:endParaRPr sz="240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ct val="45833"/>
              <a:buFont typeface="Arial"/>
              <a:buNone/>
            </a:pPr>
            <a:r>
              <a:rPr lang="en-GB" sz="2400">
                <a:solidFill>
                  <a:schemeClr val="dk1"/>
                </a:solidFill>
                <a:latin typeface="Arial"/>
                <a:ea typeface="Arial"/>
                <a:cs typeface="Arial"/>
                <a:sym typeface="Arial"/>
              </a:rPr>
              <a:t>•Ping-Pong style – providing sufficient scaffold for all pupils to access </a:t>
            </a:r>
            <a:endParaRPr sz="240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ct val="45833"/>
              <a:buFont typeface="Arial"/>
              <a:buNone/>
            </a:pPr>
            <a:r>
              <a:rPr lang="en-GB" sz="2400">
                <a:solidFill>
                  <a:schemeClr val="dk1"/>
                </a:solidFill>
                <a:latin typeface="Arial"/>
                <a:ea typeface="Arial"/>
                <a:cs typeface="Arial"/>
                <a:sym typeface="Arial"/>
              </a:rPr>
              <a:t>•Precision in the use of mathematical language. </a:t>
            </a:r>
            <a:endParaRPr sz="240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ct val="45833"/>
              <a:buFont typeface="Arial"/>
              <a:buNone/>
            </a:pPr>
            <a:r>
              <a:rPr lang="en-GB" sz="2400">
                <a:solidFill>
                  <a:schemeClr val="dk1"/>
                </a:solidFill>
                <a:latin typeface="Arial"/>
                <a:ea typeface="Arial"/>
                <a:cs typeface="Arial"/>
                <a:sym typeface="Arial"/>
              </a:rPr>
              <a:t>•Stem sentences</a:t>
            </a:r>
            <a:endParaRPr sz="240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ct val="45833"/>
              <a:buFont typeface="Arial"/>
              <a:buNone/>
            </a:pPr>
            <a:r>
              <a:rPr lang="en-GB" sz="2400">
                <a:solidFill>
                  <a:schemeClr val="dk1"/>
                </a:solidFill>
                <a:latin typeface="Arial"/>
                <a:ea typeface="Arial"/>
                <a:cs typeface="Arial"/>
                <a:sym typeface="Arial"/>
              </a:rPr>
              <a:t>•Carefully chosen examples and representations to draw out the essence of the concept (conceptual variation)</a:t>
            </a:r>
            <a:endParaRPr sz="240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ct val="45833"/>
              <a:buFont typeface="Arial"/>
              <a:buNone/>
            </a:pPr>
            <a:r>
              <a:rPr lang="en-GB" sz="2400">
                <a:solidFill>
                  <a:schemeClr val="dk1"/>
                </a:solidFill>
                <a:latin typeface="Arial"/>
                <a:ea typeface="Arial"/>
                <a:cs typeface="Arial"/>
                <a:sym typeface="Arial"/>
              </a:rPr>
              <a:t>•Guided practice</a:t>
            </a:r>
            <a:endParaRPr sz="240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ct val="45833"/>
              <a:buFont typeface="Arial"/>
              <a:buNone/>
            </a:pPr>
            <a:r>
              <a:rPr lang="en-GB" sz="2400">
                <a:solidFill>
                  <a:schemeClr val="dk1"/>
                </a:solidFill>
                <a:latin typeface="Arial"/>
                <a:ea typeface="Arial"/>
                <a:cs typeface="Arial"/>
                <a:sym typeface="Arial"/>
              </a:rPr>
              <a:t>•Intelligent practice (procedural variation)</a:t>
            </a:r>
            <a:endParaRPr sz="240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ct val="45833"/>
              <a:buFont typeface="Arial"/>
              <a:buNone/>
            </a:pPr>
            <a:r>
              <a:rPr lang="en-GB" sz="2400">
                <a:solidFill>
                  <a:schemeClr val="dk1"/>
                </a:solidFill>
                <a:latin typeface="Arial"/>
                <a:ea typeface="Arial"/>
                <a:cs typeface="Arial"/>
                <a:sym typeface="Arial"/>
              </a:rPr>
              <a:t>•Dong Nao Tin – opportunities to go deeper</a:t>
            </a:r>
            <a:endParaRPr sz="2400">
              <a:solidFill>
                <a:schemeClr val="dk1"/>
              </a:solidFill>
              <a:latin typeface="Arial"/>
              <a:ea typeface="Arial"/>
              <a:cs typeface="Arial"/>
              <a:sym typeface="Arial"/>
            </a:endParaRPr>
          </a:p>
          <a:p>
            <a:pPr marL="0" lvl="0" indent="0" algn="l" rtl="0">
              <a:spcBef>
                <a:spcPts val="1000"/>
              </a:spcBef>
              <a:spcAft>
                <a:spcPts val="0"/>
              </a:spcAft>
              <a:buNone/>
            </a:pPr>
            <a:endParaRPr/>
          </a:p>
        </p:txBody>
      </p:sp>
    </p:spTree>
  </p:cSld>
  <p:clrMapOvr>
    <a:masterClrMapping/>
  </p:clrMapOvr>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1276</Words>
  <Application>Microsoft Office PowerPoint</Application>
  <PresentationFormat>Widescreen</PresentationFormat>
  <Paragraphs>220</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Noto Sans Symbols</vt:lpstr>
      <vt:lpstr>Trebuchet MS</vt:lpstr>
      <vt:lpstr>Century Gothic</vt:lpstr>
      <vt:lpstr>Facet</vt:lpstr>
      <vt:lpstr>Maths Subject Leadership meeting  </vt:lpstr>
      <vt:lpstr>Agenda</vt:lpstr>
      <vt:lpstr>Welcome and Introductions  </vt:lpstr>
      <vt:lpstr>Etiquette for virtual meetings</vt:lpstr>
      <vt:lpstr>Subject Resources update </vt:lpstr>
      <vt:lpstr>Break out rooms</vt:lpstr>
      <vt:lpstr>Essence of teaching for mastery</vt:lpstr>
      <vt:lpstr>Essence of teaching for mastery </vt:lpstr>
      <vt:lpstr>What do teaching for mastery lessons include?  </vt:lpstr>
      <vt:lpstr>NCETM - Five Big Ideas</vt:lpstr>
      <vt:lpstr>Coherence and small steps </vt:lpstr>
      <vt:lpstr>Planning a sequence of work </vt:lpstr>
      <vt:lpstr>Prior learning </vt:lpstr>
      <vt:lpstr>Prior learning</vt:lpstr>
      <vt:lpstr>Step 1 - the journey   •Map out the coherent journey of learning •Refer to the NCETM spine materials for teaching points •For White Rose – look at the small steps •NCETM CP materials – key learning points    </vt:lpstr>
      <vt:lpstr>PowerPoint Presentation</vt:lpstr>
      <vt:lpstr>Step 3 - plan for misconceptions </vt:lpstr>
      <vt:lpstr>Step 4 - Key vocabulary and sentence stems   Where can you include this?  How do you expect the children to use/refer to it?  Key vocab available in the planning – must be consistent use across the school. </vt:lpstr>
      <vt:lpstr>Sentence stems </vt:lpstr>
      <vt:lpstr>Step 5 - Representations, models, concrete resources       </vt:lpstr>
      <vt:lpstr>PowerPoint Presentation</vt:lpstr>
      <vt:lpstr>Break out rooms  How do you plan your units?   How confident are you that each aspect identified is planned for?  Is this consistent across the school?   Are there any actions that you need to take?   </vt:lpstr>
      <vt:lpstr>Ofsted: Research Review series: mathematics</vt:lpstr>
      <vt:lpstr>https://www.arkcurriculumplus.org.uk/news-events/2-ofsteds-research-review-standing-on-the-shoulders-of-maths-giants</vt:lpstr>
      <vt:lpstr>PowerPoint Presentation</vt:lpstr>
      <vt:lpstr>PowerPoint Presentation</vt:lpstr>
      <vt:lpstr>Manipulatives </vt:lpstr>
      <vt:lpstr>Activities  We can use the 100 square in the following ways:  </vt:lpstr>
      <vt:lpstr>Activities  We can use the 100 square in the following ways:   </vt:lpstr>
      <vt:lpstr>Activities  We can use 100 square in the following ways:</vt:lpstr>
      <vt:lpstr>Activities</vt:lpstr>
      <vt:lpstr>This can support seeing the position of numbers (10 more/10 less, etc) and this can be moved around the board. For older children it can be changed into the exposed number being x and x +1, x - 1 to explore algebra.  </vt:lpstr>
      <vt:lpstr>Manipulatives  Important to consider limitations of each manipulative. Some children may get confused by orientation.   </vt:lpstr>
      <vt:lpstr>Manipulatives  </vt:lpstr>
      <vt:lpstr>Depth</vt:lpstr>
      <vt:lpstr>Depth</vt:lpstr>
      <vt:lpstr>Break out rooms  Manipulatives</vt:lpstr>
      <vt:lpstr>Evaluation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Maths Subject Leadership meeting</dc:title>
  <dc:creator>Laura Gallagher (Westbrook Primary School)</dc:creator>
  <cp:lastModifiedBy>Marie-Anne Leregle</cp:lastModifiedBy>
  <cp:revision>3</cp:revision>
  <dcterms:modified xsi:type="dcterms:W3CDTF">2023-03-15T12:29:56Z</dcterms:modified>
</cp:coreProperties>
</file>