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0" r:id="rId5"/>
  </p:sldMasterIdLst>
  <p:notesMasterIdLst>
    <p:notesMasterId r:id="rId21"/>
  </p:notesMasterIdLst>
  <p:sldIdLst>
    <p:sldId id="296" r:id="rId6"/>
    <p:sldId id="307" r:id="rId7"/>
    <p:sldId id="256" r:id="rId8"/>
    <p:sldId id="297" r:id="rId9"/>
    <p:sldId id="306" r:id="rId10"/>
    <p:sldId id="292" r:id="rId11"/>
    <p:sldId id="298" r:id="rId12"/>
    <p:sldId id="304" r:id="rId13"/>
    <p:sldId id="293" r:id="rId14"/>
    <p:sldId id="299" r:id="rId15"/>
    <p:sldId id="303" r:id="rId16"/>
    <p:sldId id="302" r:id="rId17"/>
    <p:sldId id="305" r:id="rId18"/>
    <p:sldId id="301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  <a:srgbClr val="FF9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133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B27B2-1A3F-4A73-B3FD-5DC4E641EEB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2303-9878-428F-9915-9D0C27037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 Clare and Pete</a:t>
            </a:r>
          </a:p>
          <a:p>
            <a:r>
              <a:rPr lang="en-GB" dirty="0"/>
              <a:t>We are going to discuss how to deliver quality leadership in your school</a:t>
            </a:r>
          </a:p>
          <a:p>
            <a:r>
              <a:rPr lang="en-GB" dirty="0"/>
              <a:t>Emails </a:t>
            </a:r>
          </a:p>
          <a:p>
            <a:r>
              <a:rPr lang="en-GB" dirty="0"/>
              <a:t>Discussion around the definition of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 some more examples of what you could do once your leadership course has finished. Once a leadership zone has been established, your leaders could come and collect a playtime equipment bag and support specific groups of children within the playground (non active </a:t>
            </a:r>
            <a:r>
              <a:rPr lang="en-GB" dirty="0" err="1"/>
              <a:t>ect</a:t>
            </a:r>
            <a:r>
              <a:rPr lang="en-GB" dirty="0"/>
              <a:t>).</a:t>
            </a:r>
          </a:p>
          <a:p>
            <a:r>
              <a:rPr lang="en-GB" dirty="0"/>
              <a:t>You could also use them to help deliver some of your stations at </a:t>
            </a:r>
            <a:r>
              <a:rPr lang="en-GB" dirty="0" err="1"/>
              <a:t>Sportsday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option you have is to ask your Sport Impact Colleague who is in your school about </a:t>
            </a:r>
            <a:r>
              <a:rPr lang="en-GB" dirty="0" err="1"/>
              <a:t>Skillsbuilder</a:t>
            </a:r>
            <a:r>
              <a:rPr lang="en-GB" dirty="0"/>
              <a:t>.</a:t>
            </a:r>
          </a:p>
          <a:p>
            <a:r>
              <a:rPr lang="en-GB" dirty="0" err="1"/>
              <a:t>Skillsbuilder</a:t>
            </a:r>
            <a:r>
              <a:rPr lang="en-GB" dirty="0"/>
              <a:t> is a company we are partnered with to deliver a similar leadership course that Clare has mentioned but the focus is slightly different. Each lesson Children are working towards a different level as part of a framework and you can see some examples on the screen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roles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good ideas out there to share..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Develop life skills communication </a:t>
            </a:r>
            <a:r>
              <a:rPr lang="en-GB"/>
              <a:t>teamwork creativity </a:t>
            </a:r>
            <a:r>
              <a:rPr lang="en-GB" dirty="0"/>
              <a:t>and confidence- Character education ….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Develops Pupil Voice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Build and PE and School Sport Workforce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Qualifications and Employability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Delivery:</a:t>
            </a:r>
          </a:p>
          <a:p>
            <a:pPr marL="228600" indent="-228600">
              <a:buAutoNum type="arabicParenR"/>
            </a:pPr>
            <a:r>
              <a:rPr lang="en-GB" dirty="0"/>
              <a:t>Option to deliver in curriculum time vs intervention groups…Pros and Cons </a:t>
            </a:r>
          </a:p>
          <a:p>
            <a:pPr marL="228600" indent="-228600">
              <a:buAutoNum type="arabicParenR"/>
            </a:pPr>
            <a:r>
              <a:rPr lang="en-GB" dirty="0"/>
              <a:t>Both styles of training follow the same format. Sessions are as practical as possible. Optional workbooks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an example session where children are taught how to teach younger children a new game using the ‘Introduce demonstrate Play’ method.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another practical session leaders are taught how to use STEP to make playground games easier and harder</a:t>
            </a:r>
          </a:p>
          <a:p>
            <a:r>
              <a:rPr lang="en-GB" dirty="0"/>
              <a:t>Link to gaming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in small groups of 2-3 the Leaders devise their own playground game. This was done as homework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Leadership Event</a:t>
            </a:r>
          </a:p>
          <a:p>
            <a:pPr marL="228600" indent="-228600">
              <a:buAutoNum type="arabicParenR"/>
            </a:pPr>
            <a:r>
              <a:rPr lang="en-GB" dirty="0"/>
              <a:t>In the final leaders event they deliver their playground game to a class of either year 2 or year 3. </a:t>
            </a:r>
          </a:p>
          <a:p>
            <a:pPr marL="228600" indent="-228600">
              <a:buAutoNum type="arabicParenR"/>
            </a:pPr>
            <a:r>
              <a:rPr lang="en-GB" dirty="0"/>
              <a:t>Small blue squares are leaders, small red squares year 2 pupils. </a:t>
            </a:r>
          </a:p>
          <a:p>
            <a:pPr marL="228600" indent="-228600">
              <a:buAutoNum type="arabicParenR"/>
            </a:pPr>
            <a:r>
              <a:rPr lang="en-GB" dirty="0"/>
              <a:t>In a class of 30 you usually have 6-7 different games/stations. </a:t>
            </a:r>
          </a:p>
          <a:p>
            <a:pPr marL="228600" indent="-228600">
              <a:buAutoNum type="arabicParenR"/>
            </a:pPr>
            <a:r>
              <a:rPr lang="en-GB" dirty="0"/>
              <a:t>The younger children play each game for 8-10 mins then move round</a:t>
            </a:r>
          </a:p>
          <a:p>
            <a:pPr marL="228600" indent="-228600">
              <a:buAutoNum type="arabicParenR"/>
            </a:pPr>
            <a:r>
              <a:rPr lang="en-GB" dirty="0"/>
              <a:t>This format gives the leaders lots of experience in teaching their playground game to the younger children</a:t>
            </a:r>
          </a:p>
          <a:p>
            <a:pPr marL="228600" indent="-228600">
              <a:buAutoNum type="arabicParenR"/>
            </a:pPr>
            <a:r>
              <a:rPr lang="en-GB" dirty="0"/>
              <a:t>The younger children also learn lots of new fun playground games. </a:t>
            </a:r>
          </a:p>
          <a:p>
            <a:pPr marL="228600" indent="-228600">
              <a:buAutoNum type="arabicParenR"/>
            </a:pPr>
            <a:r>
              <a:rPr lang="en-GB" dirty="0"/>
              <a:t>Event can be indoors or outside can be anything from 1-2 hrs.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Clare, I am going to talk to you about the next steps available. I think its really important first and foremost to celebrate the success of your young leaders through Certificates or in the Newsletter. An example might be, A specific section on your PE noticeboard could highlight what they have done and the timetable. Another good checking in tool is the leadership logs which are available on </a:t>
            </a:r>
            <a:r>
              <a:rPr lang="en-GB" dirty="0" err="1"/>
              <a:t>getset</a:t>
            </a:r>
            <a:r>
              <a:rPr lang="en-GB" dirty="0"/>
              <a:t> where your young leaders could get the lunchtime supervisors to sign </a:t>
            </a:r>
            <a:r>
              <a:rPr lang="en-GB" dirty="0" err="1"/>
              <a:t>everytime</a:t>
            </a:r>
            <a:r>
              <a:rPr lang="en-GB" dirty="0"/>
              <a:t> they have done an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2303-9878-428F-9915-9D0C270378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95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7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75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6096" y="274638"/>
            <a:ext cx="1872208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906888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4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60" y="274638"/>
            <a:ext cx="68511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3528" y="260648"/>
            <a:ext cx="1511622" cy="115222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45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095D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79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3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65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7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88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8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178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78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6010473"/>
            <a:ext cx="9144000" cy="874911"/>
            <a:chOff x="0" y="6010473"/>
            <a:chExt cx="9144000" cy="87491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057384"/>
              <a:ext cx="9144000" cy="828000"/>
            </a:xfrm>
            <a:prstGeom prst="rect">
              <a:avLst/>
            </a:prstGeom>
            <a:solidFill>
              <a:srgbClr val="1C3F94"/>
            </a:solidFill>
            <a:ln>
              <a:solidFill>
                <a:srgbClr val="1C3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231222" y="6010473"/>
              <a:ext cx="85329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0" i="0" u="none" strike="noStrike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BUILDING RELATIONSHIPS, DEVELOPING THE WHOLE CHILD, SUPPORTING WHOLE SCHOOL IMPROVEMENT</a:t>
              </a:r>
              <a:endParaRPr lang="en-GB" sz="2200" b="0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382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57332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1C3F9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-36512" y="6597352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aseline="0" dirty="0">
                <a:solidFill>
                  <a:schemeClr val="bg1"/>
                </a:solidFill>
              </a:rPr>
              <a:t>© 2017 by Sport Impact.  All rights reserved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750242" y="5733256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249F5F-474A-483E-BCD9-14028DE8CBE9}" type="slidenum">
              <a:rPr lang="en-GB" baseline="0" smtClean="0">
                <a:solidFill>
                  <a:srgbClr val="1C3F94"/>
                </a:solidFill>
              </a:rPr>
              <a:pPr algn="r"/>
              <a:t>‹#›</a:t>
            </a:fld>
            <a:endParaRPr lang="en-GB" baseline="0" dirty="0">
              <a:solidFill>
                <a:srgbClr val="1C3F9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32" y="6178593"/>
            <a:ext cx="831864" cy="58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96" y="116632"/>
            <a:ext cx="1479600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95D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0095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0095D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0095D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0095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48" y="2712588"/>
            <a:ext cx="1728192" cy="12195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67744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0" baseline="0" dirty="0">
                <a:solidFill>
                  <a:schemeClr val="bg1"/>
                </a:solidFill>
              </a:rPr>
              <a:t>www.sportimpact.co.uk</a:t>
            </a:r>
          </a:p>
        </p:txBody>
      </p:sp>
    </p:spTree>
    <p:extLst>
      <p:ext uri="{BB962C8B-B14F-4D97-AF65-F5344CB8AC3E}">
        <p14:creationId xmlns:p14="http://schemas.microsoft.com/office/powerpoint/2010/main" val="40281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king@sportimpact.co.uk" TargetMode="External"/><Relationship Id="rId7" Type="http://schemas.openxmlformats.org/officeDocument/2006/relationships/hyperlink" Target="http://yournorthcounty.com/north-county-san-diego-non-profits-for-year-end-giv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mailto:pwhitfield@sportimpact.co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21914-1432-4406-9D5F-9F91155D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How to deliver a quality leadership</a:t>
            </a:r>
          </a:p>
          <a:p>
            <a:pPr marL="0" indent="0" algn="ctr">
              <a:buNone/>
            </a:pPr>
            <a:r>
              <a:rPr lang="en-GB" sz="4000" dirty="0"/>
              <a:t>programme in Primary Schools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cking@sportimpact.co.uk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>
                <a:hlinkClick r:id="rId4"/>
              </a:rPr>
              <a:t>pwhitfield@sportimpact.co.uk</a:t>
            </a:r>
            <a:r>
              <a:rPr lang="en-GB" sz="18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C8A0A5-295D-4C4C-ABBD-3B3F1D67578C}"/>
              </a:ext>
            </a:extLst>
          </p:cNvPr>
          <p:cNvGrpSpPr/>
          <p:nvPr/>
        </p:nvGrpSpPr>
        <p:grpSpPr>
          <a:xfrm>
            <a:off x="3059832" y="3373192"/>
            <a:ext cx="4572000" cy="1848840"/>
            <a:chOff x="3789609" y="210106"/>
            <a:chExt cx="4572000" cy="18488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D75DA1-8B02-4D66-8111-7857214FC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818942" y="210106"/>
              <a:ext cx="3286827" cy="18488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54822C-9654-4119-9D36-50CBD164A601}"/>
                </a:ext>
              </a:extLst>
            </p:cNvPr>
            <p:cNvSpPr/>
            <p:nvPr/>
          </p:nvSpPr>
          <p:spPr>
            <a:xfrm>
              <a:off x="3789609" y="240694"/>
              <a:ext cx="4572000" cy="15081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800" dirty="0"/>
                <a:t>LEADERSHIP</a:t>
              </a:r>
            </a:p>
            <a:p>
              <a:r>
                <a:rPr lang="en-GB" sz="1600" dirty="0">
                  <a:solidFill>
                    <a:srgbClr val="0095DA"/>
                  </a:solidFill>
                  <a:latin typeface="Calibri" panose="020F0502020204030204" pitchFamily="34" charset="0"/>
                </a:rPr>
                <a:t>Supporting,</a:t>
              </a:r>
              <a:r>
                <a:rPr lang="en-GB" sz="1600" dirty="0"/>
                <a:t> </a:t>
              </a:r>
            </a:p>
            <a:p>
              <a:r>
                <a:rPr lang="en-GB" sz="1600" dirty="0">
                  <a:solidFill>
                    <a:srgbClr val="0095DA"/>
                  </a:solidFill>
                  <a:latin typeface="Calibri" panose="020F0502020204030204" pitchFamily="34" charset="0"/>
                </a:rPr>
                <a:t>Encouraging </a:t>
              </a:r>
              <a:r>
                <a:rPr lang="en-GB" sz="1600" dirty="0">
                  <a:solidFill>
                    <a:srgbClr val="1C3F94"/>
                  </a:solidFill>
                  <a:latin typeface="Calibri" panose="020F0502020204030204" pitchFamily="34" charset="0"/>
                </a:rPr>
                <a:t>and</a:t>
              </a:r>
              <a:endParaRPr lang="en-GB" sz="1600" dirty="0"/>
            </a:p>
            <a:p>
              <a:r>
                <a:rPr lang="en-GB" sz="1600" dirty="0">
                  <a:solidFill>
                    <a:srgbClr val="0095DA"/>
                  </a:solidFill>
                  <a:latin typeface="Calibri" panose="020F0502020204030204" pitchFamily="34" charset="0"/>
                </a:rPr>
                <a:t>Developing</a:t>
              </a:r>
              <a:r>
                <a:rPr lang="en-GB" sz="1600" dirty="0">
                  <a:solidFill>
                    <a:srgbClr val="1C3F94"/>
                  </a:solidFill>
                  <a:latin typeface="Calibri" panose="020F0502020204030204" pitchFamily="34" charset="0"/>
                </a:rPr>
                <a:t> </a:t>
              </a:r>
            </a:p>
            <a:p>
              <a:r>
                <a:rPr lang="en-GB" sz="1600" dirty="0">
                  <a:solidFill>
                    <a:srgbClr val="1C3F94"/>
                  </a:solidFill>
                  <a:latin typeface="Calibri" panose="020F0502020204030204" pitchFamily="34" charset="0"/>
                </a:rPr>
                <a:t>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9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2EB346-5015-499D-8A14-B81226AC2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56" y="1083460"/>
            <a:ext cx="8228087" cy="4259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71526-7392-4DFB-9A3A-AA58DAE6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67" y="324240"/>
            <a:ext cx="68511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Leadership Event </a:t>
            </a:r>
            <a:br>
              <a:rPr lang="en-GB" sz="3200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9BDFC-AC1A-4769-B144-0ACC869EF2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8044"/>
            <a:ext cx="2592287" cy="1944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85B44-3849-480D-90F4-A41E3885A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624"/>
            <a:ext cx="259228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2501-9AE2-4029-B5D3-C1FBBEAF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7094439" cy="5617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Leadership…</a:t>
            </a:r>
            <a:r>
              <a:rPr lang="en-GB" sz="2400" dirty="0"/>
              <a:t>next steps</a:t>
            </a:r>
          </a:p>
          <a:p>
            <a:pPr marL="0" indent="0">
              <a:buNone/>
            </a:pPr>
            <a:endParaRPr lang="en-GB" sz="2400" dirty="0"/>
          </a:p>
          <a:p>
            <a:pPr marL="457200" indent="-457200">
              <a:buAutoNum type="arabicParenR"/>
            </a:pPr>
            <a:r>
              <a:rPr lang="en-GB" sz="2800" dirty="0"/>
              <a:t>Celebrate their success:</a:t>
            </a:r>
          </a:p>
          <a:p>
            <a:pPr marL="0" indent="0">
              <a:buNone/>
            </a:pPr>
            <a:r>
              <a:rPr lang="en-GB" sz="2400" dirty="0"/>
              <a:t>Certificates</a:t>
            </a:r>
          </a:p>
          <a:p>
            <a:pPr marL="0" indent="0">
              <a:buNone/>
            </a:pPr>
            <a:r>
              <a:rPr lang="en-GB" sz="2400" dirty="0"/>
              <a:t>Newsletter</a:t>
            </a:r>
          </a:p>
          <a:p>
            <a:pPr marL="0" indent="0">
              <a:buNone/>
            </a:pPr>
            <a:r>
              <a:rPr lang="en-GB" sz="2400" dirty="0"/>
              <a:t>Photos  </a:t>
            </a:r>
          </a:p>
          <a:p>
            <a:pPr marL="0" indent="0">
              <a:buNone/>
            </a:pPr>
            <a:r>
              <a:rPr lang="en-GB" sz="2400" dirty="0"/>
              <a:t>Badges </a:t>
            </a:r>
          </a:p>
          <a:p>
            <a:pPr marL="0" indent="0">
              <a:buNone/>
            </a:pPr>
            <a:r>
              <a:rPr lang="en-GB" sz="2400" dirty="0"/>
              <a:t>Leaders section on your Noticeboard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/>
              <a:t>2) Use Leadership logbooks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87E2BD-15AB-4913-A9E1-5C8B3F31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08720"/>
            <a:ext cx="3424494" cy="236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6E46E-9658-4024-B60F-19C76BBCA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7" y="3385336"/>
            <a:ext cx="4080933" cy="256394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361DDAE-84F6-45C2-981C-806A85AA0E85}"/>
              </a:ext>
            </a:extLst>
          </p:cNvPr>
          <p:cNvSpPr/>
          <p:nvPr/>
        </p:nvSpPr>
        <p:spPr>
          <a:xfrm>
            <a:off x="5364088" y="10518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4BE670-171C-4987-A8D0-035FF0026269}"/>
              </a:ext>
            </a:extLst>
          </p:cNvPr>
          <p:cNvSpPr/>
          <p:nvPr/>
        </p:nvSpPr>
        <p:spPr>
          <a:xfrm>
            <a:off x="5004048" y="3356992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9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2501-9AE2-4029-B5D3-C1FBBEAF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94" y="-387424"/>
            <a:ext cx="7094439" cy="56175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3) Set up a Leaders Zone in </a:t>
            </a:r>
          </a:p>
          <a:p>
            <a:pPr marL="0" indent="0">
              <a:buNone/>
            </a:pPr>
            <a:r>
              <a:rPr lang="en-GB" sz="2400" dirty="0"/>
              <a:t>The KS1 Playground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C2C937-E48E-4179-A732-83E7996EF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436"/>
            <a:ext cx="4342784" cy="37795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4595BC-A206-4118-A4BE-88CB1B2D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4" y="2996952"/>
            <a:ext cx="4276793" cy="2972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882A07-B3C6-4F0F-BD80-783249DE8410}"/>
              </a:ext>
            </a:extLst>
          </p:cNvPr>
          <p:cNvSpPr txBox="1"/>
          <p:nvPr/>
        </p:nvSpPr>
        <p:spPr>
          <a:xfrm>
            <a:off x="4623029" y="4149080"/>
            <a:ext cx="4125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4) Use your leaders to support</a:t>
            </a:r>
          </a:p>
          <a:p>
            <a:r>
              <a:rPr lang="en-GB" sz="2400" dirty="0">
                <a:solidFill>
                  <a:srgbClr val="0070C0"/>
                </a:solidFill>
              </a:rPr>
              <a:t>KS1 or Lower KS2 Sports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4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2187-9CE1-4C9C-9573-FAE1315A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5)  Start a </a:t>
            </a:r>
            <a:r>
              <a:rPr lang="en-GB" dirty="0" err="1"/>
              <a:t>Skillsbuilder</a:t>
            </a:r>
            <a:r>
              <a:rPr lang="en-GB" dirty="0"/>
              <a:t> Leadership Course in your school.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C40227-09A4-49F2-A5FB-D18094AA7093}"/>
              </a:ext>
            </a:extLst>
          </p:cNvPr>
          <p:cNvGrpSpPr/>
          <p:nvPr/>
        </p:nvGrpSpPr>
        <p:grpSpPr>
          <a:xfrm>
            <a:off x="3767629" y="2303856"/>
            <a:ext cx="1512168" cy="1296144"/>
            <a:chOff x="2802088" y="2210569"/>
            <a:chExt cx="1442012" cy="12667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D9CAEE-C7D0-4BDD-814E-534021C3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1714" y="2210569"/>
              <a:ext cx="1292386" cy="12667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EADB35-0E0C-4F6B-85CF-7EB4CB2E8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2088" y="2944230"/>
              <a:ext cx="1122663" cy="31574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D118A4F-3264-49A5-B076-A2945588B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885"/>
            <a:ext cx="6539937" cy="689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E99DF-5B09-489E-B8E1-5F5C170A82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0" b="-40324"/>
          <a:stretch/>
        </p:blipFill>
        <p:spPr>
          <a:xfrm>
            <a:off x="1389827" y="3600000"/>
            <a:ext cx="626777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21914-1432-4406-9D5F-9F91155D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825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dirty="0"/>
              <a:t>Breakout room:</a:t>
            </a:r>
          </a:p>
          <a:p>
            <a:pPr marL="514350" indent="-514350">
              <a:buAutoNum type="arabicParenR"/>
            </a:pPr>
            <a:r>
              <a:rPr lang="en-GB" dirty="0"/>
              <a:t>We are keen </a:t>
            </a:r>
            <a:r>
              <a:rPr lang="en-GB"/>
              <a:t>to hear anyone </a:t>
            </a:r>
            <a:r>
              <a:rPr lang="en-GB" dirty="0"/>
              <a:t>delivering or planning to deliver Leadership in a different way?</a:t>
            </a:r>
          </a:p>
          <a:p>
            <a:pPr marL="0" indent="0">
              <a:buNone/>
            </a:pPr>
            <a:r>
              <a:rPr lang="en-GB" dirty="0"/>
              <a:t>What works well in your school?</a:t>
            </a:r>
          </a:p>
          <a:p>
            <a:pPr marL="0" indent="0">
              <a:buNone/>
            </a:pPr>
            <a:r>
              <a:rPr lang="en-GB" dirty="0"/>
              <a:t>Lets share some ideas…..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/>
              <a:t>If sharing an idea please include your name and school so we can build up a resource of sharing good practice in the borough. </a:t>
            </a:r>
          </a:p>
          <a:p>
            <a:pPr marL="0" indent="0" algn="ctr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3124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232F-A605-4544-B50D-A0073A75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6BFB6-2B9A-4886-9D27-EF998370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3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8FCA-76BE-4E2A-8535-78E68212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282C0C-2F21-4959-B81F-A5321F34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Delivering Leadership at KS1 and KS2.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Celebrating Leadership in a school community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Sharing good practice with colleagues. </a:t>
            </a:r>
          </a:p>
        </p:txBody>
      </p:sp>
    </p:spTree>
    <p:extLst>
      <p:ext uri="{BB962C8B-B14F-4D97-AF65-F5344CB8AC3E}">
        <p14:creationId xmlns:p14="http://schemas.microsoft.com/office/powerpoint/2010/main" val="391246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FF3CA71-E357-45FF-BEE4-1C4D5D35717A}"/>
              </a:ext>
            </a:extLst>
          </p:cNvPr>
          <p:cNvSpPr/>
          <p:nvPr/>
        </p:nvSpPr>
        <p:spPr>
          <a:xfrm>
            <a:off x="1259632" y="210107"/>
            <a:ext cx="2251713" cy="181577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BBB208-FA80-4E69-9778-6A39C2F6D902}"/>
              </a:ext>
            </a:extLst>
          </p:cNvPr>
          <p:cNvSpPr/>
          <p:nvPr/>
        </p:nvSpPr>
        <p:spPr>
          <a:xfrm>
            <a:off x="5162467" y="1638371"/>
            <a:ext cx="2251713" cy="176018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Secondary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838DD9-002F-4E29-B05E-B75E1968EF44}"/>
              </a:ext>
            </a:extLst>
          </p:cNvPr>
          <p:cNvCxnSpPr>
            <a:cxnSpLocks/>
          </p:cNvCxnSpPr>
          <p:nvPr/>
        </p:nvCxnSpPr>
        <p:spPr>
          <a:xfrm flipH="1">
            <a:off x="3120029" y="3542435"/>
            <a:ext cx="5702505" cy="555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03314F-15B2-45B5-9246-57BA220231E8}"/>
              </a:ext>
            </a:extLst>
          </p:cNvPr>
          <p:cNvCxnSpPr>
            <a:cxnSpLocks/>
          </p:cNvCxnSpPr>
          <p:nvPr/>
        </p:nvCxnSpPr>
        <p:spPr>
          <a:xfrm flipV="1">
            <a:off x="4558294" y="3570227"/>
            <a:ext cx="0" cy="70487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C8FD46-1508-4482-8016-BF5D61EF9D9F}"/>
              </a:ext>
            </a:extLst>
          </p:cNvPr>
          <p:cNvCxnSpPr>
            <a:cxnSpLocks/>
          </p:cNvCxnSpPr>
          <p:nvPr/>
        </p:nvCxnSpPr>
        <p:spPr>
          <a:xfrm flipV="1">
            <a:off x="8774395" y="3542435"/>
            <a:ext cx="10666" cy="73266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F4138E1-092B-406C-A456-2D69A080E768}"/>
              </a:ext>
            </a:extLst>
          </p:cNvPr>
          <p:cNvCxnSpPr>
            <a:cxnSpLocks/>
          </p:cNvCxnSpPr>
          <p:nvPr/>
        </p:nvCxnSpPr>
        <p:spPr>
          <a:xfrm flipV="1">
            <a:off x="5900279" y="3570227"/>
            <a:ext cx="0" cy="70487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93" y="3888588"/>
            <a:ext cx="2267966" cy="732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936" y="4275103"/>
            <a:ext cx="1129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Competitions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796" y="4190450"/>
            <a:ext cx="1430250" cy="1401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81" y="2513886"/>
            <a:ext cx="1294127" cy="2377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447ABE-1766-4496-8700-BCB05F0F22A4}"/>
              </a:ext>
            </a:extLst>
          </p:cNvPr>
          <p:cNvGrpSpPr/>
          <p:nvPr/>
        </p:nvGrpSpPr>
        <p:grpSpPr>
          <a:xfrm>
            <a:off x="2802088" y="2210569"/>
            <a:ext cx="1442012" cy="1266794"/>
            <a:chOff x="2802088" y="2210569"/>
            <a:chExt cx="1442012" cy="12667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1714" y="2210569"/>
              <a:ext cx="1292386" cy="12667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2088" y="2944230"/>
              <a:ext cx="1122663" cy="31574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282" y="4341928"/>
            <a:ext cx="1294127" cy="52304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F03314F-15B2-45B5-9246-57BA220231E8}"/>
              </a:ext>
            </a:extLst>
          </p:cNvPr>
          <p:cNvCxnSpPr>
            <a:cxnSpLocks/>
          </p:cNvCxnSpPr>
          <p:nvPr/>
        </p:nvCxnSpPr>
        <p:spPr>
          <a:xfrm flipV="1">
            <a:off x="3120029" y="3598021"/>
            <a:ext cx="0" cy="70487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09" y="5318932"/>
            <a:ext cx="1361522" cy="38292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F4138E1-092B-406C-A456-2D69A080E768}"/>
              </a:ext>
            </a:extLst>
          </p:cNvPr>
          <p:cNvCxnSpPr>
            <a:cxnSpLocks/>
          </p:cNvCxnSpPr>
          <p:nvPr/>
        </p:nvCxnSpPr>
        <p:spPr>
          <a:xfrm flipH="1" flipV="1">
            <a:off x="6113633" y="3368098"/>
            <a:ext cx="2456" cy="20213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03314F-15B2-45B5-9246-57BA220231E8}"/>
              </a:ext>
            </a:extLst>
          </p:cNvPr>
          <p:cNvCxnSpPr>
            <a:cxnSpLocks/>
          </p:cNvCxnSpPr>
          <p:nvPr/>
        </p:nvCxnSpPr>
        <p:spPr>
          <a:xfrm flipV="1">
            <a:off x="1547664" y="1828800"/>
            <a:ext cx="157311" cy="68508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F03314F-15B2-45B5-9246-57BA220231E8}"/>
              </a:ext>
            </a:extLst>
          </p:cNvPr>
          <p:cNvCxnSpPr>
            <a:cxnSpLocks/>
          </p:cNvCxnSpPr>
          <p:nvPr/>
        </p:nvCxnSpPr>
        <p:spPr>
          <a:xfrm flipH="1" flipV="1">
            <a:off x="2900573" y="1955953"/>
            <a:ext cx="292773" cy="3929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1666" y="4731318"/>
            <a:ext cx="1329098" cy="99682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075609" y="4564889"/>
            <a:ext cx="796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Football </a:t>
            </a:r>
          </a:p>
        </p:txBody>
      </p:sp>
    </p:spTree>
    <p:extLst>
      <p:ext uri="{BB962C8B-B14F-4D97-AF65-F5344CB8AC3E}">
        <p14:creationId xmlns:p14="http://schemas.microsoft.com/office/powerpoint/2010/main" val="8289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D040-C194-48AD-88F3-6960F94E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KS1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2998B-FCC7-4F52-A7B4-B157B4614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Teachers select pupils that would benefit from being a playleader.</a:t>
            </a:r>
          </a:p>
          <a:p>
            <a:r>
              <a:rPr lang="en-GB" dirty="0"/>
              <a:t>The training is 6 weeks (mix of classroom based and practical).</a:t>
            </a:r>
          </a:p>
          <a:p>
            <a:r>
              <a:rPr lang="en-GB" dirty="0"/>
              <a:t>Example sessions </a:t>
            </a:r>
          </a:p>
          <a:p>
            <a:pPr marL="514350" indent="-514350">
              <a:buAutoNum type="arabicParenR"/>
            </a:pPr>
            <a:r>
              <a:rPr lang="en-GB" sz="2000" dirty="0"/>
              <a:t>What makes a good leader? </a:t>
            </a:r>
          </a:p>
          <a:p>
            <a:pPr marL="514350" indent="-514350">
              <a:buAutoNum type="arabicParenR"/>
            </a:pPr>
            <a:r>
              <a:rPr lang="en-GB" sz="2000" dirty="0"/>
              <a:t>Playground games </a:t>
            </a:r>
          </a:p>
          <a:p>
            <a:pPr marL="514350" indent="-514350">
              <a:buAutoNum type="arabicParenR"/>
            </a:pPr>
            <a:r>
              <a:rPr lang="en-GB" sz="2000" dirty="0"/>
              <a:t>Using equipment to make up games </a:t>
            </a:r>
          </a:p>
          <a:p>
            <a:pPr marL="514350" indent="-514350">
              <a:buAutoNum type="arabicParenR"/>
            </a:pPr>
            <a:r>
              <a:rPr lang="en-GB" sz="2000" dirty="0"/>
              <a:t>Teaching your friend a game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D44D4-C873-46D9-AA30-E0CEB1F7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315862"/>
            <a:ext cx="18573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E281B-A22E-4455-B6B2-84ABBD74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5616624" cy="5184576"/>
          </a:xfrm>
        </p:spPr>
        <p:txBody>
          <a:bodyPr>
            <a:normAutofit/>
          </a:bodyPr>
          <a:lstStyle/>
          <a:p>
            <a:r>
              <a:rPr lang="en-GB" sz="2800" dirty="0"/>
              <a:t>Once they have trained there is a weekly rota, play leaders bags and bibs.</a:t>
            </a:r>
          </a:p>
          <a:p>
            <a:r>
              <a:rPr lang="en-GB" sz="2800" dirty="0"/>
              <a:t>On their play leader day they collect the bag and bibs and return it after.</a:t>
            </a:r>
          </a:p>
          <a:p>
            <a:r>
              <a:rPr lang="en-GB" sz="2800" dirty="0"/>
              <a:t>Subject leader chooses a ‘Game of the week’ which they stick up in the playground near to the friendship area/buddy bench.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6C095-74B9-4EC1-8246-0006A3BA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735708"/>
            <a:ext cx="1775272" cy="2347941"/>
          </a:xfrm>
          <a:prstGeom prst="rect">
            <a:avLst/>
          </a:prstGeom>
        </p:spPr>
      </p:pic>
      <p:pic>
        <p:nvPicPr>
          <p:cNvPr id="1026" name="Picture 2" descr="Click IT! - Computer Lessons for Kids - WHAT'S THE TIME MR WOLF? How to  play this classic childhood game! One child is chosen to be Mr Wolf, who  then stands at">
            <a:extLst>
              <a:ext uri="{FF2B5EF4-FFF2-40B4-BE49-F238E27FC236}">
                <a16:creationId xmlns:a16="http://schemas.microsoft.com/office/drawing/2014/main" id="{A7D1CAD0-F7C7-4F88-A88A-3968961A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80" y="3981856"/>
            <a:ext cx="2808312" cy="1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1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2501-9AE2-4029-B5D3-C1FBBEAF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780" y="209000"/>
            <a:ext cx="7094439" cy="315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   </a:t>
            </a:r>
            <a:r>
              <a:rPr lang="en-GB" sz="4000" dirty="0">
                <a:solidFill>
                  <a:schemeClr val="tx1"/>
                </a:solidFill>
              </a:rPr>
              <a:t>KS2 Leadership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519E9D-30AF-42EA-8817-570B9BDDACC3}"/>
              </a:ext>
            </a:extLst>
          </p:cNvPr>
          <p:cNvCxnSpPr>
            <a:cxnSpLocks/>
          </p:cNvCxnSpPr>
          <p:nvPr/>
        </p:nvCxnSpPr>
        <p:spPr>
          <a:xfrm flipH="1">
            <a:off x="3203848" y="938089"/>
            <a:ext cx="684076" cy="56465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73A3BF-81DB-4FC7-90DD-E3748B418BA9}"/>
              </a:ext>
            </a:extLst>
          </p:cNvPr>
          <p:cNvCxnSpPr>
            <a:cxnSpLocks/>
          </p:cNvCxnSpPr>
          <p:nvPr/>
        </p:nvCxnSpPr>
        <p:spPr>
          <a:xfrm>
            <a:off x="5436096" y="930103"/>
            <a:ext cx="504056" cy="57264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8BC33F-9758-419E-A402-F9EA919093BA}"/>
              </a:ext>
            </a:extLst>
          </p:cNvPr>
          <p:cNvSpPr txBox="1">
            <a:spLocks/>
          </p:cNvSpPr>
          <p:nvPr/>
        </p:nvSpPr>
        <p:spPr>
          <a:xfrm>
            <a:off x="1675987" y="1266131"/>
            <a:ext cx="2808311" cy="303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000" dirty="0"/>
              <a:t>  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Curriculum</a:t>
            </a:r>
            <a:endParaRPr lang="en-GB" sz="2400" dirty="0"/>
          </a:p>
          <a:p>
            <a:pPr marL="0" indent="0">
              <a:buFont typeface="Arial" pitchFamily="34" charset="0"/>
              <a:buNone/>
            </a:pPr>
            <a:endParaRPr lang="en-GB" sz="40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Font typeface="Arial" pitchFamily="34" charset="0"/>
              <a:buNone/>
            </a:pPr>
            <a:r>
              <a:rPr lang="en-GB" sz="28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2C05E1-BE80-4602-93E2-CA716226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78" y="1923579"/>
            <a:ext cx="4260862" cy="121738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DE5A03-6513-4AE9-A81C-BF7977417084}"/>
              </a:ext>
            </a:extLst>
          </p:cNvPr>
          <p:cNvSpPr txBox="1">
            <a:spLocks/>
          </p:cNvSpPr>
          <p:nvPr/>
        </p:nvSpPr>
        <p:spPr>
          <a:xfrm>
            <a:off x="4752045" y="1054722"/>
            <a:ext cx="3258219" cy="303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5400" dirty="0">
                <a:solidFill>
                  <a:srgbClr val="0070C0"/>
                </a:solidFill>
              </a:rPr>
              <a:t>   </a:t>
            </a:r>
            <a:r>
              <a:rPr lang="en-GB" sz="2400" dirty="0">
                <a:solidFill>
                  <a:srgbClr val="0070C0"/>
                </a:solidFill>
              </a:rPr>
              <a:t>Extra Curricular</a:t>
            </a:r>
            <a:endParaRPr lang="en-GB" sz="4000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36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D281FE-770C-492E-9AE5-AE40FA4991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241"/>
          <a:stretch/>
        </p:blipFill>
        <p:spPr>
          <a:xfrm>
            <a:off x="5004048" y="1916832"/>
            <a:ext cx="3473048" cy="1944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994F77-722C-4480-864D-4D604802C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36" y="3596185"/>
            <a:ext cx="1224136" cy="224913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26778E6-F7D3-4C3A-9E41-0BA383519309}"/>
              </a:ext>
            </a:extLst>
          </p:cNvPr>
          <p:cNvSpPr txBox="1">
            <a:spLocks/>
          </p:cNvSpPr>
          <p:nvPr/>
        </p:nvSpPr>
        <p:spPr>
          <a:xfrm>
            <a:off x="3645980" y="3502113"/>
            <a:ext cx="2808311" cy="303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rgbClr val="0095D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/>
              <a:t>  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Year 5 or 6 Pupils </a:t>
            </a:r>
          </a:p>
          <a:p>
            <a:r>
              <a:rPr lang="en-GB" sz="2400" dirty="0">
                <a:solidFill>
                  <a:schemeClr val="tx1"/>
                </a:solidFill>
              </a:rPr>
              <a:t>6-8 weeks</a:t>
            </a:r>
          </a:p>
          <a:p>
            <a:r>
              <a:rPr lang="en-GB" sz="2400" dirty="0">
                <a:solidFill>
                  <a:schemeClr val="tx1"/>
                </a:solidFill>
              </a:rPr>
              <a:t>Practical sessions</a:t>
            </a:r>
          </a:p>
          <a:p>
            <a:r>
              <a:rPr lang="en-GB" sz="2400" dirty="0">
                <a:solidFill>
                  <a:schemeClr val="tx1"/>
                </a:solidFill>
              </a:rPr>
              <a:t>Working towards a final Leadership event </a:t>
            </a:r>
            <a:endParaRPr lang="en-GB" sz="2400" dirty="0"/>
          </a:p>
          <a:p>
            <a:pPr marL="0" indent="0">
              <a:buFont typeface="Arial" pitchFamily="34" charset="0"/>
              <a:buNone/>
            </a:pPr>
            <a:endParaRPr lang="en-GB" sz="40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Font typeface="Arial" pitchFamily="34" charset="0"/>
              <a:buNone/>
            </a:pP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83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5D54-72C7-4A32-801D-DB021A29D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6E10D-CAAA-4C2C-A86A-1A12FC22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408"/>
            <a:ext cx="9144000" cy="5936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FBC80C-457B-4578-921D-D745CFF7E388}"/>
              </a:ext>
            </a:extLst>
          </p:cNvPr>
          <p:cNvSpPr/>
          <p:nvPr/>
        </p:nvSpPr>
        <p:spPr>
          <a:xfrm>
            <a:off x="0" y="273336"/>
            <a:ext cx="2123728" cy="85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Example session </a:t>
            </a:r>
          </a:p>
        </p:txBody>
      </p:sp>
    </p:spTree>
    <p:extLst>
      <p:ext uri="{BB962C8B-B14F-4D97-AF65-F5344CB8AC3E}">
        <p14:creationId xmlns:p14="http://schemas.microsoft.com/office/powerpoint/2010/main" val="100285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D99D-6F52-4070-9DB5-32402776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F3E9E-0F46-4734-B777-F446D5BE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79859-077F-4E0A-B26E-E4D22700D5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92378-EC96-4306-A8E8-DE0E48C35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879" y="96932"/>
            <a:ext cx="9695431" cy="69324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64433C-27E2-4355-AD6C-B8236A8B128D}"/>
              </a:ext>
            </a:extLst>
          </p:cNvPr>
          <p:cNvSpPr/>
          <p:nvPr/>
        </p:nvSpPr>
        <p:spPr>
          <a:xfrm>
            <a:off x="179512" y="548680"/>
            <a:ext cx="1224136" cy="32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2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32501-9AE2-4029-B5D3-C1FBBEAF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35583"/>
            <a:ext cx="7094439" cy="315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Playground Games Card: 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697EE-C005-4DE3-B497-30F31DB6A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16" y="886886"/>
            <a:ext cx="4289008" cy="50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15827A139764F84D0EE41EF36A68F" ma:contentTypeVersion="8" ma:contentTypeDescription="Create a new document." ma:contentTypeScope="" ma:versionID="22292aee9905188ab68e0135fc271af8">
  <xsd:schema xmlns:xsd="http://www.w3.org/2001/XMLSchema" xmlns:xs="http://www.w3.org/2001/XMLSchema" xmlns:p="http://schemas.microsoft.com/office/2006/metadata/properties" xmlns:ns3="9d03f9e3-05a4-48c9-8f5e-3ab1dfaaae1d" targetNamespace="http://schemas.microsoft.com/office/2006/metadata/properties" ma:root="true" ma:fieldsID="16c4d92e3d44e7719ef88e6bfe409c4b" ns3:_="">
    <xsd:import namespace="9d03f9e3-05a4-48c9-8f5e-3ab1dfaaae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f9e3-05a4-48c9-8f5e-3ab1dfaaa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7386D-54C3-4945-B52F-D21403613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EF205-F64E-4489-85D7-D8C31F217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f9e3-05a4-48c9-8f5e-3ab1dfaaa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8D72E4-6DF9-42B6-B586-EB76E96265C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9d03f9e3-05a4-48c9-8f5e-3ab1dfaaae1d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815</Words>
  <Application>Microsoft Office PowerPoint</Application>
  <PresentationFormat>On-screen Show (4:3)</PresentationFormat>
  <Paragraphs>127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Outline</vt:lpstr>
      <vt:lpstr>PowerPoint Presentation</vt:lpstr>
      <vt:lpstr>KS1 Leadership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Event  </vt:lpstr>
      <vt:lpstr>PowerPoint Presentation</vt:lpstr>
      <vt:lpstr>PowerPoint Presentation</vt:lpstr>
      <vt:lpstr>PowerPoint Presentation</vt:lpstr>
      <vt:lpstr>PowerPoint Presentation</vt:lpstr>
      <vt:lpstr>Thankyou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MEDWARDS</dc:creator>
  <cp:lastModifiedBy> </cp:lastModifiedBy>
  <cp:revision>124</cp:revision>
  <dcterms:created xsi:type="dcterms:W3CDTF">2013-08-01T09:01:34Z</dcterms:created>
  <dcterms:modified xsi:type="dcterms:W3CDTF">2023-03-14T15:47:41Z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0x01010053B15827A139764F84D0EE41EF36A68F</vt:lpwstr>
  </property>
</Properties>
</file>