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8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F94"/>
    <a:srgbClr val="FF9D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p:cViewPr varScale="1">
        <p:scale>
          <a:sx n="75" d="100"/>
          <a:sy n="75" d="100"/>
        </p:scale>
        <p:origin x="1020"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27B2-1A3F-4A73-B3FD-5DC4E641EEBB}" type="datetimeFigureOut">
              <a:rPr lang="en-US" smtClean="0"/>
              <a:t>5/22/2023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A2303-9878-428F-9915-9D0C27037889}" type="slidenum">
              <a:rPr lang="en-US" smtClean="0"/>
              <a:t>‹#›</a:t>
            </a:fld>
            <a:endParaRPr lang="en-US"/>
          </a:p>
        </p:txBody>
      </p:sp>
    </p:spTree>
    <p:extLst>
      <p:ext uri="{BB962C8B-B14F-4D97-AF65-F5344CB8AC3E}">
        <p14:creationId xmlns:p14="http://schemas.microsoft.com/office/powerpoint/2010/main" val="308189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0095D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31407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9575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36096" y="274638"/>
            <a:ext cx="1872208" cy="5851525"/>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38"/>
            <a:ext cx="4906888"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925645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67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97360" y="274638"/>
            <a:ext cx="6851104" cy="1143000"/>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
        <p:nvSpPr>
          <p:cNvPr id="6" name="Picture Placeholder 5"/>
          <p:cNvSpPr>
            <a:spLocks noGrp="1"/>
          </p:cNvSpPr>
          <p:nvPr>
            <p:ph type="pic" sz="quarter" idx="12"/>
          </p:nvPr>
        </p:nvSpPr>
        <p:spPr>
          <a:xfrm>
            <a:off x="323528" y="260648"/>
            <a:ext cx="1511622" cy="1152227"/>
          </a:xfrm>
        </p:spPr>
        <p:txBody>
          <a:bodyPr/>
          <a:lstStyle/>
          <a:p>
            <a:endParaRPr lang="en-GB" dirty="0"/>
          </a:p>
        </p:txBody>
      </p:sp>
    </p:spTree>
    <p:extLst>
      <p:ext uri="{BB962C8B-B14F-4D97-AF65-F5344CB8AC3E}">
        <p14:creationId xmlns:p14="http://schemas.microsoft.com/office/powerpoint/2010/main" val="206645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aseline="0">
                <a:solidFill>
                  <a:srgbClr val="0095D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85964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7379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4532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1143000"/>
          </a:xfrm>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8065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9737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57288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1784"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741784"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74178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15921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6010473"/>
            <a:ext cx="9144000" cy="874911"/>
            <a:chOff x="0" y="6010473"/>
            <a:chExt cx="9144000" cy="874911"/>
          </a:xfrm>
        </p:grpSpPr>
        <p:sp>
          <p:nvSpPr>
            <p:cNvPr id="10" name="Rectangle 9"/>
            <p:cNvSpPr/>
            <p:nvPr userDrawn="1"/>
          </p:nvSpPr>
          <p:spPr>
            <a:xfrm>
              <a:off x="0" y="6057384"/>
              <a:ext cx="9144000" cy="828000"/>
            </a:xfrm>
            <a:prstGeom prst="rect">
              <a:avLst/>
            </a:prstGeom>
            <a:solidFill>
              <a:srgbClr val="1C3F94"/>
            </a:solidFill>
            <a:ln>
              <a:solidFill>
                <a:srgbClr val="1C3F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userDrawn="1"/>
          </p:nvSpPr>
          <p:spPr>
            <a:xfrm>
              <a:off x="231222" y="6010473"/>
              <a:ext cx="8532948" cy="769441"/>
            </a:xfrm>
            <a:prstGeom prst="rect">
              <a:avLst/>
            </a:prstGeom>
            <a:noFill/>
          </p:spPr>
          <p:txBody>
            <a:bodyPr wrap="square" rtlCol="0">
              <a:spAutoFit/>
            </a:bodyPr>
            <a:lstStyle/>
            <a:p>
              <a:pPr algn="ctr"/>
              <a:r>
                <a:rPr lang="en-GB" sz="2200" b="0" i="0" u="none" strike="noStrike" kern="1200" dirty="0">
                  <a:solidFill>
                    <a:schemeClr val="bg1"/>
                  </a:solidFill>
                  <a:effectLst/>
                  <a:latin typeface="+mn-lt"/>
                  <a:ea typeface="+mn-ea"/>
                  <a:cs typeface="+mn-cs"/>
                </a:rPr>
                <a:t>BUILDING RELATIONSHIPS, DEVELOPING THE WHOLE CHILD, SUPPORTING WHOLE SCHOOL IMPROVEMENT</a:t>
              </a:r>
              <a:endParaRPr lang="en-GB" sz="2200" b="0" baseline="0" dirty="0">
                <a:solidFill>
                  <a:schemeClr val="bg1"/>
                </a:solidFill>
              </a:endParaRPr>
            </a:p>
          </p:txBody>
        </p:sp>
      </p:grpSp>
      <p:sp>
        <p:nvSpPr>
          <p:cNvPr id="2" name="Title Placeholder 1"/>
          <p:cNvSpPr>
            <a:spLocks noGrp="1"/>
          </p:cNvSpPr>
          <p:nvPr userDrawn="1">
            <p:ph type="title"/>
          </p:nvPr>
        </p:nvSpPr>
        <p:spPr>
          <a:xfrm>
            <a:off x="457200" y="274638"/>
            <a:ext cx="6851104"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userDrawn="1">
            <p:ph type="body" idx="1"/>
          </p:nvPr>
        </p:nvSpPr>
        <p:spPr>
          <a:xfrm>
            <a:off x="457200" y="1600200"/>
            <a:ext cx="8229600" cy="438254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userDrawn="1">
            <p:ph type="ftr" sz="quarter" idx="3"/>
          </p:nvPr>
        </p:nvSpPr>
        <p:spPr>
          <a:xfrm>
            <a:off x="3124200" y="5733256"/>
            <a:ext cx="2895600" cy="365125"/>
          </a:xfrm>
          <a:prstGeom prst="rect">
            <a:avLst/>
          </a:prstGeom>
        </p:spPr>
        <p:txBody>
          <a:bodyPr vert="horz" lIns="91440" tIns="45720" rIns="91440" bIns="45720" rtlCol="0" anchor="ctr"/>
          <a:lstStyle>
            <a:lvl1pPr algn="ctr">
              <a:defRPr sz="1200" baseline="0">
                <a:solidFill>
                  <a:srgbClr val="1C3F94"/>
                </a:solidFill>
              </a:defRPr>
            </a:lvl1pPr>
          </a:lstStyle>
          <a:p>
            <a:endParaRPr lang="en-GB" dirty="0"/>
          </a:p>
        </p:txBody>
      </p:sp>
      <p:sp>
        <p:nvSpPr>
          <p:cNvPr id="13" name="Date Placeholder 3"/>
          <p:cNvSpPr txBox="1">
            <a:spLocks/>
          </p:cNvSpPr>
          <p:nvPr userDrawn="1"/>
        </p:nvSpPr>
        <p:spPr>
          <a:xfrm>
            <a:off x="-36512" y="6597352"/>
            <a:ext cx="2962672"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baseline="0" dirty="0">
                <a:solidFill>
                  <a:schemeClr val="bg1"/>
                </a:solidFill>
              </a:rPr>
              <a:t>© 2017 by Sport Impact.  All rights reserved</a:t>
            </a:r>
          </a:p>
        </p:txBody>
      </p:sp>
      <p:sp>
        <p:nvSpPr>
          <p:cNvPr id="16" name="Date Placeholder 3"/>
          <p:cNvSpPr txBox="1">
            <a:spLocks/>
          </p:cNvSpPr>
          <p:nvPr userDrawn="1"/>
        </p:nvSpPr>
        <p:spPr>
          <a:xfrm>
            <a:off x="6750242" y="5733256"/>
            <a:ext cx="2088232"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249F5F-474A-483E-BCD9-14028DE8CBE9}" type="slidenum">
              <a:rPr lang="en-GB" baseline="0" smtClean="0">
                <a:solidFill>
                  <a:srgbClr val="1C3F94"/>
                </a:solidFill>
              </a:rPr>
              <a:pPr algn="r"/>
              <a:t>‹#›</a:t>
            </a:fld>
            <a:endParaRPr lang="en-GB" baseline="0" dirty="0">
              <a:solidFill>
                <a:srgbClr val="1C3F94"/>
              </a:solidFill>
            </a:endParaRPr>
          </a:p>
        </p:txBody>
      </p:sp>
      <p:pic>
        <p:nvPicPr>
          <p:cNvPr id="1027" name="Picture 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04632" y="6178593"/>
            <a:ext cx="831864" cy="585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p:nvPr userDrawn="1"/>
        </p:nvPicPr>
        <p:blipFill>
          <a:blip r:embed="rId14" cstate="print">
            <a:extLst>
              <a:ext uri="{28A0092B-C50C-407E-A947-70E740481C1C}">
                <a14:useLocalDpi xmlns:a14="http://schemas.microsoft.com/office/drawing/2010/main" val="0"/>
              </a:ext>
            </a:extLst>
          </a:blip>
          <a:stretch>
            <a:fillRect/>
          </a:stretch>
        </p:blipFill>
        <p:spPr>
          <a:xfrm>
            <a:off x="7556896" y="116632"/>
            <a:ext cx="1479600" cy="741600"/>
          </a:xfrm>
          <a:prstGeom prst="rect">
            <a:avLst/>
          </a:prstGeom>
        </p:spPr>
      </p:pic>
    </p:spTree>
    <p:extLst>
      <p:ext uri="{BB962C8B-B14F-4D97-AF65-F5344CB8AC3E}">
        <p14:creationId xmlns:p14="http://schemas.microsoft.com/office/powerpoint/2010/main" val="137909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baseline="0">
          <a:solidFill>
            <a:srgbClr val="1C3F9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0095D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0095D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0095D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0095D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C3F9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9648" y="2712588"/>
            <a:ext cx="1728192" cy="1219504"/>
          </a:xfrm>
          <a:prstGeom prst="rect">
            <a:avLst/>
          </a:prstGeom>
        </p:spPr>
      </p:pic>
      <p:sp>
        <p:nvSpPr>
          <p:cNvPr id="9" name="Rectangle 8"/>
          <p:cNvSpPr/>
          <p:nvPr userDrawn="1"/>
        </p:nvSpPr>
        <p:spPr>
          <a:xfrm>
            <a:off x="2267744" y="5949280"/>
            <a:ext cx="4572000" cy="461665"/>
          </a:xfrm>
          <a:prstGeom prst="rect">
            <a:avLst/>
          </a:prstGeom>
        </p:spPr>
        <p:txBody>
          <a:bodyPr>
            <a:spAutoFit/>
          </a:bodyPr>
          <a:lstStyle/>
          <a:p>
            <a:pPr algn="ctr"/>
            <a:r>
              <a:rPr lang="en-GB" sz="2400" b="0" baseline="0" dirty="0">
                <a:solidFill>
                  <a:schemeClr val="bg1"/>
                </a:solidFill>
              </a:rPr>
              <a:t>www.sportimpact.co.uk</a:t>
            </a:r>
          </a:p>
        </p:txBody>
      </p:sp>
    </p:spTree>
    <p:extLst>
      <p:ext uri="{BB962C8B-B14F-4D97-AF65-F5344CB8AC3E}">
        <p14:creationId xmlns:p14="http://schemas.microsoft.com/office/powerpoint/2010/main" val="402811376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31FB9C-7A8E-874B-882C-DAF20DCE10F5}"/>
              </a:ext>
            </a:extLst>
          </p:cNvPr>
          <p:cNvSpPr>
            <a:spLocks noGrp="1"/>
          </p:cNvSpPr>
          <p:nvPr>
            <p:ph type="title"/>
          </p:nvPr>
        </p:nvSpPr>
        <p:spPr>
          <a:xfrm>
            <a:off x="1897360" y="44624"/>
            <a:ext cx="6851104" cy="1080120"/>
          </a:xfrm>
        </p:spPr>
        <p:txBody>
          <a:bodyPr/>
          <a:lstStyle/>
          <a:p>
            <a:r>
              <a:rPr lang="en-US" dirty="0"/>
              <a:t>     </a:t>
            </a:r>
            <a:r>
              <a:rPr lang="en-US" sz="4000" dirty="0"/>
              <a:t>Boots and Book Club</a:t>
            </a:r>
          </a:p>
        </p:txBody>
      </p:sp>
      <p:sp>
        <p:nvSpPr>
          <p:cNvPr id="6" name="Content Placeholder 5">
            <a:extLst>
              <a:ext uri="{FF2B5EF4-FFF2-40B4-BE49-F238E27FC236}">
                <a16:creationId xmlns:a16="http://schemas.microsoft.com/office/drawing/2014/main" id="{13DF39FA-43D3-C141-A0A1-B1D0B28FB234}"/>
              </a:ext>
            </a:extLst>
          </p:cNvPr>
          <p:cNvSpPr>
            <a:spLocks noGrp="1"/>
          </p:cNvSpPr>
          <p:nvPr>
            <p:ph idx="1"/>
          </p:nvPr>
        </p:nvSpPr>
        <p:spPr>
          <a:xfrm>
            <a:off x="1275933" y="2924944"/>
            <a:ext cx="7410867" cy="3024336"/>
          </a:xfrm>
        </p:spPr>
        <p:txBody>
          <a:bodyPr>
            <a:normAutofit fontScale="25000" lnSpcReduction="20000"/>
          </a:bodyPr>
          <a:lstStyle/>
          <a:p>
            <a:pPr marL="0" indent="0">
              <a:buNone/>
            </a:pPr>
            <a:endParaRPr lang="en-GB" dirty="0"/>
          </a:p>
          <a:p>
            <a:pPr marL="0" indent="0">
              <a:buNone/>
            </a:pPr>
            <a:endParaRPr lang="en-US" dirty="0"/>
          </a:p>
          <a:p>
            <a:pPr marL="0" indent="0">
              <a:buNone/>
            </a:pPr>
            <a:endParaRPr lang="en-US" dirty="0"/>
          </a:p>
          <a:p>
            <a:pPr marL="0" indent="0">
              <a:buNone/>
            </a:pPr>
            <a:endParaRPr lang="en-US" sz="3400" dirty="0"/>
          </a:p>
          <a:p>
            <a:r>
              <a:rPr lang="en-US" sz="5600" dirty="0"/>
              <a:t>Targeted Intervention Club for Year 5 and 6 Boys</a:t>
            </a:r>
          </a:p>
          <a:p>
            <a:r>
              <a:rPr lang="en-US" sz="5600" dirty="0"/>
              <a:t>Aim to improve reading levels and develop social and physical skills through football </a:t>
            </a:r>
          </a:p>
          <a:p>
            <a:r>
              <a:rPr lang="en-US" sz="5600" dirty="0"/>
              <a:t>Lunchtime club linked with PSHE curriculum run for 1 term each year</a:t>
            </a:r>
          </a:p>
          <a:p>
            <a:pPr marL="0" indent="0">
              <a:buNone/>
            </a:pPr>
            <a:r>
              <a:rPr lang="en-US" sz="5600" dirty="0"/>
              <a:t> </a:t>
            </a:r>
            <a:r>
              <a:rPr lang="en-GB" sz="6400" b="1" dirty="0">
                <a:solidFill>
                  <a:schemeClr val="tx2"/>
                </a:solidFill>
                <a:latin typeface="Bradley Hand ITC" panose="03070402050302030203" pitchFamily="66" charset="0"/>
              </a:rPr>
              <a:t>Quotes from Orchard children ... </a:t>
            </a:r>
          </a:p>
          <a:p>
            <a:pPr marL="0" indent="0">
              <a:buNone/>
            </a:pPr>
            <a:r>
              <a:rPr lang="en-US" sz="5600" i="1" dirty="0">
                <a:latin typeface="Calibri" panose="020F0502020204030204" pitchFamily="34" charset="0"/>
                <a:cs typeface="Calibri" panose="020F0502020204030204" pitchFamily="34" charset="0"/>
              </a:rPr>
              <a:t>“I love meeting up with my friends and playing football at lunchtimes. Marcus Rashford has taught me to be the best version of myself .”   </a:t>
            </a:r>
          </a:p>
          <a:p>
            <a:pPr marL="0" indent="0">
              <a:buNone/>
            </a:pPr>
            <a:r>
              <a:rPr lang="en-US" sz="5600" i="1" dirty="0">
                <a:latin typeface="Calibri" panose="020F0502020204030204" pitchFamily="34" charset="0"/>
                <a:cs typeface="Calibri" panose="020F0502020204030204" pitchFamily="34" charset="0"/>
              </a:rPr>
              <a:t>“ I have enjoyed reading the Marcus Rashford books and have learned not to compare myself to anyone else as we all achieve our personal goals if we try our best and persevere.”</a:t>
            </a:r>
          </a:p>
          <a:p>
            <a:pPr marL="0" indent="0">
              <a:buNone/>
            </a:pPr>
            <a:r>
              <a:rPr lang="en-US" sz="5600" dirty="0"/>
              <a:t> </a:t>
            </a:r>
          </a:p>
          <a:p>
            <a:pPr marL="0" indent="0">
              <a:buNone/>
            </a:pPr>
            <a:r>
              <a:rPr lang="en-US" sz="5600" b="1" dirty="0"/>
              <a:t>Impact</a:t>
            </a:r>
            <a:r>
              <a:rPr lang="en-US" sz="5600" dirty="0"/>
              <a:t> – the club has been successful in fostering a love of reading and has improved reading levels for the targeted boys. They have also developed their confidence and self esteem and increased their physical activity levels through this club.  </a:t>
            </a:r>
          </a:p>
        </p:txBody>
      </p:sp>
      <p:sp>
        <p:nvSpPr>
          <p:cNvPr id="3" name="AutoShape 4" descr="https://mail.lgflmail.org/owa/service.svc/s/GetFileAttachment?id=AAMkAGM5NDQyNjE3LWU1MDMtNDRiZS04Y2Y5LTZiZWI1MTliYzdhMgBGAAAAAADt0XsXshhSTbJYPXDa42JPBwCynfeh1OhtQLAcG2Po6Pw3ACmOp98aAABzv7Tki2QqQ56gJ2WXCqj%2BAAYM%2FjF2AAABEgAQAJsJas4xgEJAilUDNzW1XmY%3D&amp;isImagePreview=True&amp;X-OWA-CANARY=0qtxIh4IEkuKFCLfZJNdxx3XnRKgWtsIemN8YIA0J_cgT1vwSLUEB9FymDVbvoRC8obqBvYu2nk.">
            <a:extLst>
              <a:ext uri="{FF2B5EF4-FFF2-40B4-BE49-F238E27FC236}">
                <a16:creationId xmlns:a16="http://schemas.microsoft.com/office/drawing/2014/main" id="{66D6DD63-746D-46DC-8D21-B787C017590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391202AF-3C89-42DE-839C-7C31E13850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5170" y="986211"/>
            <a:ext cx="1222774" cy="2359807"/>
          </a:xfrm>
          <a:prstGeom prst="rect">
            <a:avLst/>
          </a:prstGeom>
        </p:spPr>
      </p:pic>
      <p:pic>
        <p:nvPicPr>
          <p:cNvPr id="9" name="Picture 8">
            <a:extLst>
              <a:ext uri="{FF2B5EF4-FFF2-40B4-BE49-F238E27FC236}">
                <a16:creationId xmlns:a16="http://schemas.microsoft.com/office/drawing/2014/main" id="{B808BFB2-82A3-4E0B-91F9-FC0B7BC229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8404" y="984978"/>
            <a:ext cx="1164134" cy="2359807"/>
          </a:xfrm>
          <a:prstGeom prst="rect">
            <a:avLst/>
          </a:prstGeom>
        </p:spPr>
      </p:pic>
      <p:pic>
        <p:nvPicPr>
          <p:cNvPr id="1030" name="Picture 6" descr="Free Stack of Books Clip Art">
            <a:extLst>
              <a:ext uri="{FF2B5EF4-FFF2-40B4-BE49-F238E27FC236}">
                <a16:creationId xmlns:a16="http://schemas.microsoft.com/office/drawing/2014/main" id="{DFBE9A10-934C-43E7-AE04-1B5E288E336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1640" y="512121"/>
            <a:ext cx="1376844" cy="1136923"/>
          </a:xfrm>
          <a:prstGeom prst="rect">
            <a:avLst/>
          </a:prstGeom>
          <a:noFill/>
          <a:extLst>
            <a:ext uri="{909E8E84-426E-40DD-AFC4-6F175D3DCCD1}">
              <a14:hiddenFill xmlns:a14="http://schemas.microsoft.com/office/drawing/2010/main">
                <a:solidFill>
                  <a:srgbClr val="FFFFFF"/>
                </a:solidFill>
              </a14:hiddenFill>
            </a:ext>
          </a:extLst>
        </p:spPr>
      </p:pic>
      <p:sp>
        <p:nvSpPr>
          <p:cNvPr id="23" name="Title 3">
            <a:extLst>
              <a:ext uri="{FF2B5EF4-FFF2-40B4-BE49-F238E27FC236}">
                <a16:creationId xmlns:a16="http://schemas.microsoft.com/office/drawing/2014/main" id="{27D114BB-5E94-447A-B727-2CFE9406D811}"/>
              </a:ext>
            </a:extLst>
          </p:cNvPr>
          <p:cNvSpPr txBox="1">
            <a:spLocks/>
          </p:cNvSpPr>
          <p:nvPr/>
        </p:nvSpPr>
        <p:spPr>
          <a:xfrm>
            <a:off x="3561731" y="-438482"/>
            <a:ext cx="2388994" cy="235225"/>
          </a:xfrm>
          <a:prstGeom prst="rect">
            <a:avLst/>
          </a:prstGeom>
        </p:spPr>
        <p:txBody>
          <a:bodyPr vert="horz" lIns="91440" tIns="45720" rIns="91440" bIns="45720" rtlCol="0" anchor="ctr">
            <a:normAutofit fontScale="25000" lnSpcReduction="20000"/>
          </a:bodyPr>
          <a:lstStyle>
            <a:lvl1pPr algn="l" defTabSz="914400" rtl="0" eaLnBrk="1" latinLnBrk="0" hangingPunct="1">
              <a:spcBef>
                <a:spcPct val="0"/>
              </a:spcBef>
              <a:buNone/>
              <a:defRPr sz="4400" kern="1200" baseline="0">
                <a:solidFill>
                  <a:srgbClr val="1C3F94"/>
                </a:solidFill>
                <a:latin typeface="+mj-lt"/>
                <a:ea typeface="+mj-ea"/>
                <a:cs typeface="+mj-cs"/>
              </a:defRPr>
            </a:lvl1pPr>
          </a:lstStyle>
          <a:p>
            <a:r>
              <a:rPr lang="en-US" dirty="0"/>
              <a:t>     </a:t>
            </a:r>
            <a:r>
              <a:rPr lang="en-US" sz="4000" dirty="0"/>
              <a:t>Boots and Book Club</a:t>
            </a:r>
          </a:p>
        </p:txBody>
      </p:sp>
      <p:pic>
        <p:nvPicPr>
          <p:cNvPr id="24" name="Picture 10" descr="football shoes kicking ball - Clip Art Library">
            <a:extLst>
              <a:ext uri="{FF2B5EF4-FFF2-40B4-BE49-F238E27FC236}">
                <a16:creationId xmlns:a16="http://schemas.microsoft.com/office/drawing/2014/main" id="{6F88F2C5-C9F0-4FD6-BF07-0070C47012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800" y="260648"/>
            <a:ext cx="1037133" cy="1037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349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2130</TotalTime>
  <Words>154</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Bradley Hand ITC</vt:lpstr>
      <vt:lpstr>Calibri</vt:lpstr>
      <vt:lpstr>Office Theme</vt:lpstr>
      <vt:lpstr>Custom Design</vt:lpstr>
      <vt:lpstr>     Boots and Book Club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MEDWARDS</dc:creator>
  <cp:lastModifiedBy> </cp:lastModifiedBy>
  <cp:revision>155</cp:revision>
  <dcterms:created xsi:type="dcterms:W3CDTF">2013-08-01T09:01:34Z</dcterms:created>
  <dcterms:modified xsi:type="dcterms:W3CDTF">2023-05-22T19:20:52Z</dcterms:modified>
</cp:coreProperties>
</file>