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799263" cy="9929813"/>
  <p:embeddedFontLst>
    <p:embeddedFont>
      <p:font typeface="Lora" panose="020B0604020202020204" charset="0"/>
      <p:regular r:id="rId40"/>
      <p:bold r:id="rId41"/>
      <p:italic r:id="rId42"/>
      <p:boldItalic r:id="rId43"/>
    </p:embeddedFont>
    <p:embeddedFont>
      <p:font typeface="Century Gothic" panose="020B0502020202020204" pitchFamily="34" charset="0"/>
      <p:regular r:id="rId44"/>
      <p:bold r:id="rId45"/>
      <p:italic r:id="rId46"/>
      <p:boldItalic r:id="rId47"/>
    </p:embeddedFont>
    <p:embeddedFont>
      <p:font typeface="Trebuchet MS" panose="020B060302020202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347" cy="4982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1342" y="0"/>
            <a:ext cx="2946347" cy="49821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600"/>
            <a:ext cx="2946347" cy="4982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868fa34c6_0_11: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4868fa34c6_0_11: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24868fa34c6_0_11: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4868fe8cfc_0_1: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4868fe8cfc_0_1: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24868fe8cfc_0_1: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482a5f3996_0_2: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482a5f3996_0_2: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482a5f3996_0_2: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1b77312037_0_4: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1b77312037_0_4: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21b77312037_0_4: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488c09e5ae_0_27: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488c09e5ae_0_27: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2488c09e5ae_0_27: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488c09e5ae_0_35: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488c09e5ae_0_35: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2488c09e5ae_0_35: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1b321bd412_0_42: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1b321bd412_0_42: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1b321bd412_0_42: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173283d485_1_9: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173283d485_1_9: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2173283d485_1_9: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4814246f61_0_0: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4814246f61_0_0: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24814246f61_0_0: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16ab012eca_0_7: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16ab012eca_0_7: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216ab012eca_0_7: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4: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488c09e5ae_0_8: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488c09e5ae_0_8: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2488c09e5ae_0_8: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488c09e5ae_0_19: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488c09e5ae_0_19: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2488c09e5ae_0_19: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16ab012eca_0_1: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16ab012eca_0_1: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216ab012eca_0_1: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488c09e5ae_0_59: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488c09e5ae_0_59: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2488c09e5ae_0_59: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8: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8: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1: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1: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173283d485_1_0: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173283d485_1_0: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2173283d485_1_0: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1b321bd412_0_62: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1b321bd412_0_62: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1b321bd412_0_62: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2: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1b321bd412_0_74: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1b321bd412_0_74: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21b321bd412_0_74: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1b321bd412_0_82: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1b321bd412_0_82: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21b321bd412_0_82: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488c09e5ae_0_86: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488c09e5ae_0_86: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2488c09e5ae_0_86: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495e8f214d_0_18: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495e8f214d_0_18: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2495e8f214d_0_18: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2: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2: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4868fe8cfc_1_1: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4868fe8cfc_1_1: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24868fe8cfc_1_1: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3: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3: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5: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35: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488c09e5ae_0_71: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488c09e5ae_0_71: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488c09e5ae_0_71: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b321bd412_0_90: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b321bd412_0_90: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21b321bd412_0_90: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868fa34c6_0_4:notes"/>
          <p:cNvSpPr>
            <a:spLocks noGrp="1" noRot="1" noChangeAspect="1"/>
          </p:cNvSpPr>
          <p:nvPr>
            <p:ph type="sldImg" idx="2"/>
          </p:nvPr>
        </p:nvSpPr>
        <p:spPr>
          <a:xfrm>
            <a:off x="422275" y="1241425"/>
            <a:ext cx="5954700" cy="335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4868fa34c6_0_4:notes"/>
          <p:cNvSpPr txBox="1">
            <a:spLocks noGrp="1"/>
          </p:cNvSpPr>
          <p:nvPr>
            <p:ph type="body" idx="1"/>
          </p:nvPr>
        </p:nvSpPr>
        <p:spPr>
          <a:xfrm>
            <a:off x="679927" y="4778722"/>
            <a:ext cx="54393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24868fa34c6_0_4:notes"/>
          <p:cNvSpPr txBox="1">
            <a:spLocks noGrp="1"/>
          </p:cNvSpPr>
          <p:nvPr>
            <p:ph type="sldNum" idx="12"/>
          </p:nvPr>
        </p:nvSpPr>
        <p:spPr>
          <a:xfrm>
            <a:off x="3851342" y="9431600"/>
            <a:ext cx="29463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2"/>
          <p:cNvGrpSpPr/>
          <p:nvPr/>
        </p:nvGrpSpPr>
        <p:grpSpPr>
          <a:xfrm>
            <a:off x="0" y="-8467"/>
            <a:ext cx="12192000" cy="6866467"/>
            <a:chOff x="0" y="-8467"/>
            <a:chExt cx="12192000" cy="6866467"/>
          </a:xfrm>
        </p:grpSpPr>
        <p:sp>
          <p:nvSpPr>
            <p:cNvPr id="28" name="Google Shape;28;p2"/>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9" name="Google Shape;29;p2"/>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30" name="Google Shape;30;p2"/>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31" name="Google Shape;31;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2" name="Google Shape;32;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Google Shape;33;p2"/>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5" name="Google Shape;35;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6" name="Google Shape;36;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7" name="Google Shape;37;p2"/>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9EDFF5"/>
                </a:solidFill>
                <a:latin typeface="Arial"/>
                <a:ea typeface="Arial"/>
                <a:cs typeface="Arial"/>
                <a:sym typeface="Arial"/>
              </a:rPr>
              <a:t>“</a:t>
            </a:r>
            <a:endParaRPr/>
          </a:p>
        </p:txBody>
      </p:sp>
      <p:sp>
        <p:nvSpPr>
          <p:cNvPr id="108" name="Google Shape;108;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9EDFF5"/>
                </a:solidFill>
                <a:latin typeface="Arial"/>
                <a:ea typeface="Arial"/>
                <a:cs typeface="Arial"/>
                <a:sym typeface="Arial"/>
              </a:rPr>
              <a:t>“</a:t>
            </a:r>
            <a:endParaRPr/>
          </a:p>
        </p:txBody>
      </p:sp>
      <p:sp>
        <p:nvSpPr>
          <p:cNvPr id="123" name="Google Shape;123;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2" name="Google Shape;52;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4" name="Google Shape;84;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a:spLocks noGrp="1"/>
          </p:cNvSpPr>
          <p:nvPr>
            <p:ph type="pic" idx="2"/>
          </p:nvPr>
        </p:nvSpPr>
        <p:spPr>
          <a:xfrm>
            <a:off x="677334" y="609600"/>
            <a:ext cx="8596668" cy="3845718"/>
          </a:xfrm>
          <a:prstGeom prst="rect">
            <a:avLst/>
          </a:prstGeom>
          <a:noFill/>
          <a:ln>
            <a:noFill/>
          </a:ln>
        </p:spPr>
      </p:sp>
      <p:sp>
        <p:nvSpPr>
          <p:cNvPr id="90" name="Google Shape;90;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3" name="Google Shape;93;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2" name="Google Shape;12;p1"/>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4" name="Google Shape;14;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7" name="Google Shape;17;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8" name="Google Shape;18;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9" name="Google Shape;19;p1"/>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oxfordowl.co.uk/for-school/pd-bp/experts/andrew-jeffrey--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nrich.maths.org/8935Nri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collins.co.uk/collections/all/the-shanghai-maths-project" TargetMode="External"/><Relationship Id="rId4" Type="http://schemas.openxmlformats.org/officeDocument/2006/relationships/hyperlink" Target="https://www.ncetm.org.uk/resources/46689"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hounsloweducationpartnership.co.uk/survey/primary-subject-network-evaluation-3-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umbersensemaths.com/" TargetMode="External"/><Relationship Id="rId7" Type="http://schemas.openxmlformats.org/officeDocument/2006/relationships/hyperlink" Target="https://countingcollection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blogs.nottingham.ac.uk/primaryeducationnetwork/2023/02/20/counting-collections-the-importance-of-manipulating-objects-in-early-number-learning/" TargetMode="External"/><Relationship Id="rId5" Type="http://schemas.openxmlformats.org/officeDocument/2006/relationships/hyperlink" Target="https://snacks.pepsmccrea.com/" TargetMode="External"/><Relationship Id="rId4" Type="http://schemas.openxmlformats.org/officeDocument/2006/relationships/hyperlink" Target="https://www.ncetm.org.uk/maths-hubs-projects/mastering-number-at-reception-and-ks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arlymaths.org/#:~:text=What%20is%20the%20ECMG%3F,competence%20and%20enjoyment%20in%20mathemati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educationendowmentfoundation.org.uk/news/eef-blog-purposeful-playful-practice" TargetMode="External"/><Relationship Id="rId4" Type="http://schemas.openxmlformats.org/officeDocument/2006/relationships/hyperlink" Target="https://www.ncetm.org.uk/features/useful-tips-for-tackling-multiplicative-thinki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ctrTitle"/>
          </p:nvPr>
        </p:nvSpPr>
        <p:spPr>
          <a:xfrm>
            <a:off x="1507067" y="2128087"/>
            <a:ext cx="7766936" cy="164630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5400"/>
              <a:buFont typeface="Trebuchet MS"/>
              <a:buNone/>
            </a:pPr>
            <a:r>
              <a:rPr lang="en-GB" u="sng"/>
              <a:t>Maths Subject Leadership meeting  </a:t>
            </a:r>
            <a:endParaRPr u="sng"/>
          </a:p>
        </p:txBody>
      </p:sp>
      <p:sp>
        <p:nvSpPr>
          <p:cNvPr id="148" name="Google Shape;148;p18"/>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240"/>
              <a:buNone/>
            </a:pPr>
            <a:r>
              <a:rPr lang="en-GB" sz="2800" u="sng"/>
              <a:t>H.E.P. </a:t>
            </a:r>
            <a:endParaRPr/>
          </a:p>
          <a:p>
            <a:pPr marL="0" lvl="0" indent="0" algn="ctr" rtl="0">
              <a:spcBef>
                <a:spcPts val="1000"/>
              </a:spcBef>
              <a:spcAft>
                <a:spcPts val="0"/>
              </a:spcAft>
              <a:buSzPts val="2240"/>
              <a:buNone/>
            </a:pPr>
            <a:r>
              <a:rPr lang="en-GB" sz="2800" u="sng"/>
              <a:t>23.05.2023</a:t>
            </a:r>
            <a:endParaRPr sz="2800" u="sng"/>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7"/>
          <p:cNvPicPr preferRelativeResize="0"/>
          <p:nvPr/>
        </p:nvPicPr>
        <p:blipFill>
          <a:blip r:embed="rId3">
            <a:alphaModFix/>
          </a:blip>
          <a:stretch>
            <a:fillRect/>
          </a:stretch>
        </p:blipFill>
        <p:spPr>
          <a:xfrm>
            <a:off x="274350" y="169450"/>
            <a:ext cx="11782799" cy="6519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a:t>Mason (1998) </a:t>
            </a:r>
            <a:endParaRPr/>
          </a:p>
        </p:txBody>
      </p:sp>
      <p:sp>
        <p:nvSpPr>
          <p:cNvPr id="216" name="Google Shape;216;p28"/>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fontScale="70000" lnSpcReduction="10000"/>
          </a:bodyPr>
          <a:lstStyle/>
          <a:p>
            <a:pPr marL="0" lvl="0" indent="0" algn="l" rtl="0">
              <a:lnSpc>
                <a:spcPct val="115000"/>
              </a:lnSpc>
              <a:spcBef>
                <a:spcPts val="800"/>
              </a:spcBef>
              <a:spcAft>
                <a:spcPts val="0"/>
              </a:spcAft>
              <a:buClr>
                <a:schemeClr val="dk1"/>
              </a:buClr>
              <a:buSzPct val="34375"/>
              <a:buFont typeface="Arial"/>
              <a:buNone/>
            </a:pPr>
            <a:endParaRPr sz="3200">
              <a:solidFill>
                <a:schemeClr val="dk1"/>
              </a:solidFill>
              <a:latin typeface="Arial"/>
              <a:ea typeface="Arial"/>
              <a:cs typeface="Arial"/>
              <a:sym typeface="Arial"/>
            </a:endParaRPr>
          </a:p>
          <a:p>
            <a:pPr marL="0" lvl="0" indent="0" algn="l" rtl="0">
              <a:lnSpc>
                <a:spcPct val="115000"/>
              </a:lnSpc>
              <a:spcBef>
                <a:spcPts val="800"/>
              </a:spcBef>
              <a:spcAft>
                <a:spcPts val="0"/>
              </a:spcAft>
              <a:buClr>
                <a:schemeClr val="dk1"/>
              </a:buClr>
              <a:buSzPct val="34375"/>
              <a:buFont typeface="Arial"/>
              <a:buNone/>
            </a:pPr>
            <a:endParaRPr sz="3200">
              <a:solidFill>
                <a:schemeClr val="dk1"/>
              </a:solidFill>
              <a:latin typeface="Arial"/>
              <a:ea typeface="Arial"/>
              <a:cs typeface="Arial"/>
              <a:sym typeface="Arial"/>
            </a:endParaRPr>
          </a:p>
          <a:p>
            <a:pPr marL="0" lvl="0" indent="0" algn="l" rtl="0">
              <a:lnSpc>
                <a:spcPct val="115000"/>
              </a:lnSpc>
              <a:spcBef>
                <a:spcPts val="800"/>
              </a:spcBef>
              <a:spcAft>
                <a:spcPts val="0"/>
              </a:spcAft>
              <a:buClr>
                <a:schemeClr val="dk1"/>
              </a:buClr>
              <a:buSzPct val="34375"/>
              <a:buFont typeface="Arial"/>
              <a:buNone/>
            </a:pPr>
            <a:r>
              <a:rPr lang="en-GB" sz="3200">
                <a:solidFill>
                  <a:schemeClr val="dk1"/>
                </a:solidFill>
                <a:latin typeface="Arial"/>
                <a:ea typeface="Arial"/>
                <a:cs typeface="Arial"/>
                <a:sym typeface="Arial"/>
              </a:rPr>
              <a:t>The starting point is important – the smaller the distance between the new knowledge and the existing knowledge the greater the success</a:t>
            </a:r>
            <a:endParaRPr sz="3200">
              <a:solidFill>
                <a:schemeClr val="dk1"/>
              </a:solidFill>
              <a:latin typeface="Arial"/>
              <a:ea typeface="Arial"/>
              <a:cs typeface="Arial"/>
              <a:sym typeface="Arial"/>
            </a:endParaRPr>
          </a:p>
          <a:p>
            <a:pPr marL="0" lvl="0" indent="0" algn="l" rtl="0">
              <a:lnSpc>
                <a:spcPct val="115000"/>
              </a:lnSpc>
              <a:spcBef>
                <a:spcPts val="800"/>
              </a:spcBef>
              <a:spcAft>
                <a:spcPts val="0"/>
              </a:spcAft>
              <a:buClr>
                <a:schemeClr val="dk1"/>
              </a:buClr>
              <a:buSzPct val="34375"/>
              <a:buFont typeface="Arial"/>
              <a:buNone/>
            </a:pPr>
            <a:r>
              <a:rPr lang="en-GB" sz="3200" i="1">
                <a:solidFill>
                  <a:schemeClr val="dk1"/>
                </a:solidFill>
                <a:latin typeface="Arial"/>
                <a:ea typeface="Arial"/>
                <a:cs typeface="Arial"/>
                <a:sym typeface="Arial"/>
              </a:rPr>
              <a:t>It was noticed that when the potential distance is too long, a majority of students have difficulties in approaching the new knowledge, which we conjectured was due to heavy cognitive load </a:t>
            </a:r>
            <a:r>
              <a:rPr lang="en-GB" sz="3200">
                <a:solidFill>
                  <a:schemeClr val="dk1"/>
                </a:solidFill>
                <a:latin typeface="Arial"/>
                <a:ea typeface="Arial"/>
                <a:cs typeface="Arial"/>
                <a:sym typeface="Arial"/>
              </a:rPr>
              <a:t>(Gu, 1994).</a:t>
            </a:r>
            <a:endParaRPr sz="3200">
              <a:solidFill>
                <a:schemeClr val="dk1"/>
              </a:solidFill>
              <a:latin typeface="Arial"/>
              <a:ea typeface="Arial"/>
              <a:cs typeface="Arial"/>
              <a:sym typeface="Arial"/>
            </a:endParaRPr>
          </a:p>
          <a:p>
            <a:pPr marL="0" lvl="0" indent="0" algn="l" rtl="0">
              <a:lnSpc>
                <a:spcPct val="115000"/>
              </a:lnSpc>
              <a:spcBef>
                <a:spcPts val="800"/>
              </a:spcBef>
              <a:spcAft>
                <a:spcPts val="0"/>
              </a:spcAft>
              <a:buClr>
                <a:schemeClr val="dk1"/>
              </a:buClr>
              <a:buSzPct val="34375"/>
              <a:buFont typeface="Arial"/>
              <a:buNone/>
            </a:pPr>
            <a:endParaRPr sz="3200">
              <a:solidFill>
                <a:schemeClr val="dk1"/>
              </a:solidFill>
              <a:latin typeface="Arial"/>
              <a:ea typeface="Arial"/>
              <a:cs typeface="Arial"/>
              <a:sym typeface="Arial"/>
            </a:endParaRPr>
          </a:p>
          <a:p>
            <a:pPr marL="0" lvl="0" indent="0" algn="l" rtl="0">
              <a:lnSpc>
                <a:spcPct val="115000"/>
              </a:lnSpc>
              <a:spcBef>
                <a:spcPts val="800"/>
              </a:spcBef>
              <a:spcAft>
                <a:spcPts val="0"/>
              </a:spcAft>
              <a:buClr>
                <a:schemeClr val="dk1"/>
              </a:buClr>
              <a:buSzPct val="34375"/>
              <a:buFont typeface="Arial"/>
              <a:buNone/>
            </a:pPr>
            <a:endParaRPr sz="3200">
              <a:solidFill>
                <a:schemeClr val="dk1"/>
              </a:solidFill>
              <a:latin typeface="Arial"/>
              <a:ea typeface="Arial"/>
              <a:cs typeface="Arial"/>
              <a:sym typeface="Arial"/>
            </a:endParaRPr>
          </a:p>
        </p:txBody>
      </p:sp>
      <p:pic>
        <p:nvPicPr>
          <p:cNvPr id="217" name="Google Shape;217;p28"/>
          <p:cNvPicPr preferRelativeResize="0"/>
          <p:nvPr/>
        </p:nvPicPr>
        <p:blipFill>
          <a:blip r:embed="rId3">
            <a:alphaModFix/>
          </a:blip>
          <a:stretch>
            <a:fillRect/>
          </a:stretch>
        </p:blipFill>
        <p:spPr>
          <a:xfrm>
            <a:off x="556250" y="1161150"/>
            <a:ext cx="8906201" cy="1365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677324" y="731550"/>
            <a:ext cx="94572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GB" u="sng"/>
              <a:t>Coherence, anchor point and depth of learning </a:t>
            </a:r>
            <a:endParaRPr u="sng"/>
          </a:p>
          <a:p>
            <a:pPr marL="0" lvl="0" indent="0" algn="l" rtl="0">
              <a:spcBef>
                <a:spcPts val="0"/>
              </a:spcBef>
              <a:spcAft>
                <a:spcPts val="0"/>
              </a:spcAft>
              <a:buClr>
                <a:schemeClr val="accent1"/>
              </a:buClr>
              <a:buSzPct val="100000"/>
              <a:buFont typeface="Trebuchet MS"/>
              <a:buNone/>
            </a:pPr>
            <a:endParaRPr u="sng"/>
          </a:p>
        </p:txBody>
      </p:sp>
      <p:sp>
        <p:nvSpPr>
          <p:cNvPr id="223" name="Google Shape;223;p29"/>
          <p:cNvSpPr txBox="1">
            <a:spLocks noGrp="1"/>
          </p:cNvSpPr>
          <p:nvPr>
            <p:ph type="body" idx="1"/>
          </p:nvPr>
        </p:nvSpPr>
        <p:spPr>
          <a:xfrm>
            <a:off x="677334" y="1844939"/>
            <a:ext cx="8596800" cy="38808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Look at the specific RtP for your year group</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Use the assessment questions for that RtP to presuppose what responses you would want from pupils who are demonstrating depth of understanding</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Consider the previous learning that they would be building upon.</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Identify the key aspects that teachers could miss. </a:t>
            </a:r>
            <a:endParaRPr sz="2400">
              <a:solidFill>
                <a:schemeClr val="dk1"/>
              </a:solidFill>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sz="3200" u="sng"/>
              <a:t>Identifying where children are at</a:t>
            </a:r>
            <a:endParaRPr sz="3200" u="sng"/>
          </a:p>
        </p:txBody>
      </p:sp>
      <p:sp>
        <p:nvSpPr>
          <p:cNvPr id="230" name="Google Shape;230;p30"/>
          <p:cNvSpPr txBox="1">
            <a:spLocks noGrp="1"/>
          </p:cNvSpPr>
          <p:nvPr>
            <p:ph type="body" idx="1"/>
          </p:nvPr>
        </p:nvSpPr>
        <p:spPr>
          <a:xfrm>
            <a:off x="677324" y="1787575"/>
            <a:ext cx="98892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sz="2700"/>
              <a:t>Before teaching a unit children complete a pre-unit test. </a:t>
            </a:r>
            <a:endParaRPr sz="2700"/>
          </a:p>
          <a:p>
            <a:pPr marL="0" lvl="0" indent="0" algn="l" rtl="0">
              <a:spcBef>
                <a:spcPts val="1000"/>
              </a:spcBef>
              <a:spcAft>
                <a:spcPts val="0"/>
              </a:spcAft>
              <a:buNone/>
            </a:pPr>
            <a:r>
              <a:rPr lang="en-GB" sz="2700"/>
              <a:t>Adapt teaching based on the needs of the children. Are there any gaps that need to be addressed? </a:t>
            </a:r>
            <a:endParaRPr sz="2700"/>
          </a:p>
          <a:p>
            <a:pPr marL="0" lvl="0" indent="0" algn="l" rtl="0">
              <a:spcBef>
                <a:spcPts val="1000"/>
              </a:spcBef>
              <a:spcAft>
                <a:spcPts val="0"/>
              </a:spcAft>
              <a:buNone/>
            </a:pPr>
            <a:r>
              <a:rPr lang="en-GB" sz="2700"/>
              <a:t>Post-unit test to see what children have learnt</a:t>
            </a:r>
            <a:endParaRPr sz="2700"/>
          </a:p>
          <a:p>
            <a:pPr marL="0" lvl="0" indent="0" algn="l" rtl="0">
              <a:spcBef>
                <a:spcPts val="1000"/>
              </a:spcBef>
              <a:spcAft>
                <a:spcPts val="0"/>
              </a:spcAft>
              <a:buNone/>
            </a:pPr>
            <a:endParaRPr sz="2700"/>
          </a:p>
          <a:p>
            <a:pPr marL="0" lvl="0" indent="0" algn="l" rtl="0">
              <a:spcBef>
                <a:spcPts val="1000"/>
              </a:spcBef>
              <a:spcAft>
                <a:spcPts val="0"/>
              </a:spcAft>
              <a:buNone/>
            </a:pPr>
            <a:r>
              <a:rPr lang="en-GB" sz="2700"/>
              <a:t>How is this done in your school? How is it evidenced? </a:t>
            </a:r>
            <a:endParaRPr sz="2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677325" y="609600"/>
            <a:ext cx="8596800" cy="4711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a:t>Break out rooms </a:t>
            </a:r>
            <a:endParaRPr/>
          </a:p>
          <a:p>
            <a:pPr marL="0" lvl="0" indent="0" algn="l" rtl="0">
              <a:spcBef>
                <a:spcPts val="0"/>
              </a:spcBef>
              <a:spcAft>
                <a:spcPts val="0"/>
              </a:spcAft>
              <a:buNone/>
            </a:pPr>
            <a:r>
              <a:rPr lang="en-GB"/>
              <a:t>Reflecting on our practice</a:t>
            </a:r>
            <a:endParaRPr/>
          </a:p>
          <a:p>
            <a:pPr marL="0" lvl="0" indent="0" algn="l" rtl="0">
              <a:spcBef>
                <a:spcPts val="0"/>
              </a:spcBef>
              <a:spcAft>
                <a:spcPts val="0"/>
              </a:spcAft>
              <a:buNone/>
            </a:pPr>
            <a:endParaRPr/>
          </a:p>
          <a:p>
            <a:pPr marL="0" lvl="0" indent="0" algn="l" rtl="0">
              <a:spcBef>
                <a:spcPts val="0"/>
              </a:spcBef>
              <a:spcAft>
                <a:spcPts val="0"/>
              </a:spcAft>
              <a:buNone/>
            </a:pPr>
            <a:r>
              <a:rPr lang="en-GB" sz="2400">
                <a:solidFill>
                  <a:schemeClr val="dk1"/>
                </a:solidFill>
              </a:rPr>
              <a:t>How are assessments completed in your school?</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GB" sz="2400">
                <a:solidFill>
                  <a:schemeClr val="dk1"/>
                </a:solidFill>
              </a:rPr>
              <a:t>Do processes allow for depth of understanding to be shown/captured? </a:t>
            </a:r>
            <a:endParaRPr sz="2400">
              <a:solidFill>
                <a:schemeClr val="dk1"/>
              </a:solidFill>
            </a:endParaRPr>
          </a:p>
          <a:p>
            <a:pPr marL="0" lvl="0" indent="0" algn="l" rtl="0">
              <a:spcBef>
                <a:spcPts val="0"/>
              </a:spcBef>
              <a:spcAft>
                <a:spcPts val="0"/>
              </a:spcAft>
              <a:buNone/>
            </a:pPr>
            <a:r>
              <a:rPr lang="en-GB"/>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txBox="1">
            <a:spLocks noGrp="1"/>
          </p:cNvSpPr>
          <p:nvPr>
            <p:ph type="title"/>
          </p:nvPr>
        </p:nvSpPr>
        <p:spPr>
          <a:xfrm>
            <a:off x="677325" y="609600"/>
            <a:ext cx="8596800" cy="672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a:t>Meeting the needs of all learners</a:t>
            </a:r>
            <a:endParaRPr/>
          </a:p>
        </p:txBody>
      </p:sp>
      <p:sp>
        <p:nvSpPr>
          <p:cNvPr id="243" name="Google Shape;243;p32"/>
          <p:cNvSpPr txBox="1">
            <a:spLocks noGrp="1"/>
          </p:cNvSpPr>
          <p:nvPr>
            <p:ph type="body" idx="1"/>
          </p:nvPr>
        </p:nvSpPr>
        <p:spPr>
          <a:xfrm>
            <a:off x="677334" y="1391464"/>
            <a:ext cx="8596800" cy="3880800"/>
          </a:xfrm>
          <a:prstGeom prst="rect">
            <a:avLst/>
          </a:prstGeom>
        </p:spPr>
        <p:txBody>
          <a:bodyPr spcFirstLastPara="1" wrap="square" lIns="91425" tIns="45700" rIns="91425" bIns="45700" anchor="t" anchorCtr="0">
            <a:normAutofit fontScale="70000" lnSpcReduction="20000"/>
          </a:bodyPr>
          <a:lstStyle/>
          <a:p>
            <a:pPr marL="0" lvl="0" indent="0" algn="l" rtl="0">
              <a:spcBef>
                <a:spcPts val="1000"/>
              </a:spcBef>
              <a:spcAft>
                <a:spcPts val="0"/>
              </a:spcAft>
              <a:buNone/>
            </a:pPr>
            <a:r>
              <a:rPr lang="en-GB" sz="2316"/>
              <a:t>Differentiation should be carefully planned and should come through depth of mathematical thinking, understanding and language and not be through accelerating through the curriculum or task modification in the traditional sense.</a:t>
            </a:r>
            <a:endParaRPr sz="2316"/>
          </a:p>
          <a:p>
            <a:pPr marL="0" lvl="0" indent="0" algn="l" rtl="0">
              <a:spcBef>
                <a:spcPts val="1000"/>
              </a:spcBef>
              <a:spcAft>
                <a:spcPts val="0"/>
              </a:spcAft>
              <a:buNone/>
            </a:pPr>
            <a:endParaRPr/>
          </a:p>
          <a:p>
            <a:pPr marL="0" lvl="0" indent="0" algn="l" rtl="0">
              <a:spcBef>
                <a:spcPts val="1000"/>
              </a:spcBef>
              <a:spcAft>
                <a:spcPts val="0"/>
              </a:spcAft>
              <a:buNone/>
            </a:pPr>
            <a:r>
              <a:rPr lang="en-GB" sz="2703" b="1" u="sng"/>
              <a:t> Depth of mathematical thinking </a:t>
            </a:r>
            <a:endParaRPr sz="2703" b="1" u="sng"/>
          </a:p>
          <a:p>
            <a:pPr marL="0" lvl="0" indent="0" algn="l" rtl="0">
              <a:spcBef>
                <a:spcPts val="1000"/>
              </a:spcBef>
              <a:spcAft>
                <a:spcPts val="0"/>
              </a:spcAft>
              <a:buNone/>
            </a:pPr>
            <a:r>
              <a:rPr lang="en-GB"/>
              <a:t>•</a:t>
            </a:r>
            <a:r>
              <a:rPr lang="en-GB" sz="2035"/>
              <a:t> Open-ended questioning that requires pupils to explain their thinking fully, e.g. How many combinations can you find? </a:t>
            </a:r>
            <a:endParaRPr sz="2035"/>
          </a:p>
          <a:p>
            <a:pPr marL="0" lvl="0" indent="0" algn="l" rtl="0">
              <a:spcBef>
                <a:spcPts val="1000"/>
              </a:spcBef>
              <a:spcAft>
                <a:spcPts val="0"/>
              </a:spcAft>
              <a:buNone/>
            </a:pPr>
            <a:r>
              <a:rPr lang="en-GB" sz="2035"/>
              <a:t>How do you know you’ve got all the possibilities? What might the answers be?</a:t>
            </a:r>
            <a:endParaRPr sz="2035"/>
          </a:p>
          <a:p>
            <a:pPr marL="0" lvl="0" indent="0" algn="l" rtl="0">
              <a:spcBef>
                <a:spcPts val="1000"/>
              </a:spcBef>
              <a:spcAft>
                <a:spcPts val="0"/>
              </a:spcAft>
              <a:buNone/>
            </a:pPr>
            <a:r>
              <a:rPr lang="en-GB" sz="2035"/>
              <a:t> • Seeking patterns and finding general rules: Can you see a pattern in the numbers? Can you see a pattern in the answers? What do you notice about the numbers? Continuing this pattern, what would happen if...? </a:t>
            </a:r>
            <a:endParaRPr sz="2035"/>
          </a:p>
          <a:p>
            <a:pPr marL="0" lvl="0" indent="0" algn="l" rtl="0">
              <a:spcBef>
                <a:spcPts val="1000"/>
              </a:spcBef>
              <a:spcAft>
                <a:spcPts val="0"/>
              </a:spcAft>
              <a:buNone/>
            </a:pPr>
            <a:r>
              <a:rPr lang="en-GB" sz="2035"/>
              <a:t>• Creating their own examples, linking the numbers, equations to stories and the real world. • Predict the outcome of future mathematical learning, equations and patterns • Asking “How can you show me you understand?” • Missing number equations, e.g. 3 + 4 = _ , 3 + _= 7, _ + _ + _= 9</a:t>
            </a:r>
            <a:endParaRPr sz="2035"/>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p:nvPr/>
        </p:nvSpPr>
        <p:spPr>
          <a:xfrm>
            <a:off x="420175" y="285200"/>
            <a:ext cx="6699600" cy="334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b="1" u="sng"/>
              <a:t>Depth of mathematical understanding </a:t>
            </a:r>
            <a:endParaRPr sz="2300" b="1" u="sng"/>
          </a:p>
          <a:p>
            <a:pPr marL="0" lvl="0" indent="0" algn="l" rtl="0">
              <a:spcBef>
                <a:spcPts val="0"/>
              </a:spcBef>
              <a:spcAft>
                <a:spcPts val="0"/>
              </a:spcAft>
              <a:buNone/>
            </a:pPr>
            <a:endParaRPr u="sng"/>
          </a:p>
          <a:p>
            <a:pPr marL="0" lvl="0" indent="0" algn="l" rtl="0">
              <a:spcBef>
                <a:spcPts val="0"/>
              </a:spcBef>
              <a:spcAft>
                <a:spcPts val="0"/>
              </a:spcAft>
              <a:buNone/>
            </a:pPr>
            <a:endParaRPr u="sng"/>
          </a:p>
          <a:p>
            <a:pPr marL="0" lvl="0" indent="0" algn="l" rtl="0">
              <a:spcBef>
                <a:spcPts val="0"/>
              </a:spcBef>
              <a:spcAft>
                <a:spcPts val="0"/>
              </a:spcAft>
              <a:buNone/>
            </a:pPr>
            <a:r>
              <a:rPr lang="en-GB"/>
              <a:t>• Concrete: Show me what you have done using [cubes]. </a:t>
            </a:r>
            <a:endParaRPr/>
          </a:p>
          <a:p>
            <a:pPr marL="0" lvl="0" indent="0" algn="l" rtl="0">
              <a:spcBef>
                <a:spcPts val="0"/>
              </a:spcBef>
              <a:spcAft>
                <a:spcPts val="0"/>
              </a:spcAft>
              <a:buNone/>
            </a:pPr>
            <a:r>
              <a:rPr lang="en-GB"/>
              <a:t>• Concrete: Prove to me you are right by using [counters]? </a:t>
            </a:r>
            <a:endParaRPr/>
          </a:p>
          <a:p>
            <a:pPr marL="0" lvl="0" indent="0" algn="l" rtl="0">
              <a:spcBef>
                <a:spcPts val="0"/>
              </a:spcBef>
              <a:spcAft>
                <a:spcPts val="0"/>
              </a:spcAft>
              <a:buNone/>
            </a:pPr>
            <a:r>
              <a:rPr lang="en-GB"/>
              <a:t>• Concrete: Could you use [a bead string] to represent the same idea? How?</a:t>
            </a:r>
            <a:endParaRPr/>
          </a:p>
          <a:p>
            <a:pPr marL="0" lvl="0" indent="0" algn="l" rtl="0">
              <a:spcBef>
                <a:spcPts val="0"/>
              </a:spcBef>
              <a:spcAft>
                <a:spcPts val="0"/>
              </a:spcAft>
              <a:buNone/>
            </a:pPr>
            <a:r>
              <a:rPr lang="en-GB"/>
              <a:t> • Concrete: How could [unifix] help explain what's the same and what's different?</a:t>
            </a:r>
            <a:endParaRPr/>
          </a:p>
          <a:p>
            <a:pPr marL="0" lvl="0" indent="0" algn="l" rtl="0">
              <a:spcBef>
                <a:spcPts val="0"/>
              </a:spcBef>
              <a:spcAft>
                <a:spcPts val="0"/>
              </a:spcAft>
              <a:buNone/>
            </a:pPr>
            <a:r>
              <a:rPr lang="en-GB"/>
              <a:t> • Pictorial: Draw a diagram to explain or demonstrate what you have worked out. </a:t>
            </a:r>
            <a:endParaRPr/>
          </a:p>
          <a:p>
            <a:pPr marL="0" lvl="0" indent="0" algn="l" rtl="0">
              <a:spcBef>
                <a:spcPts val="0"/>
              </a:spcBef>
              <a:spcAft>
                <a:spcPts val="0"/>
              </a:spcAft>
              <a:buNone/>
            </a:pPr>
            <a:r>
              <a:rPr lang="en-GB"/>
              <a:t>• Pictorial: Which picture shows the correct answer? • Pictorial: Which representation is the odd one out? </a:t>
            </a:r>
            <a:endParaRPr/>
          </a:p>
          <a:p>
            <a:pPr marL="0" lvl="0" indent="0" algn="l" rtl="0">
              <a:spcBef>
                <a:spcPts val="0"/>
              </a:spcBef>
              <a:spcAft>
                <a:spcPts val="0"/>
              </a:spcAft>
              <a:buNone/>
            </a:pPr>
            <a:r>
              <a:rPr lang="en-GB"/>
              <a:t>• Abstract: What could the equation or expression be to accompany your model (picture)? </a:t>
            </a:r>
            <a:endParaRPr/>
          </a:p>
          <a:p>
            <a:pPr marL="0" lvl="0" indent="0" algn="l" rtl="0">
              <a:spcBef>
                <a:spcPts val="0"/>
              </a:spcBef>
              <a:spcAft>
                <a:spcPts val="0"/>
              </a:spcAft>
              <a:buNone/>
            </a:pPr>
            <a:r>
              <a:rPr lang="en-GB"/>
              <a:t>• Abstract: What is wrong with this equation? • Abstract: Can you match the equation to the representation? </a:t>
            </a:r>
            <a:endParaRPr/>
          </a:p>
        </p:txBody>
      </p:sp>
      <p:sp>
        <p:nvSpPr>
          <p:cNvPr id="250" name="Google Shape;250;p33"/>
          <p:cNvSpPr txBox="1"/>
          <p:nvPr/>
        </p:nvSpPr>
        <p:spPr>
          <a:xfrm>
            <a:off x="420175" y="3745925"/>
            <a:ext cx="7995600" cy="197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b="1" u="sng"/>
              <a:t>Depth of mathematical language</a:t>
            </a:r>
            <a:r>
              <a:rPr lang="en-GB" sz="2300"/>
              <a:t> </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GB"/>
              <a:t>• Increase or reduce scaffold of sentence structures</a:t>
            </a:r>
            <a:endParaRPr/>
          </a:p>
          <a:p>
            <a:pPr marL="0" lvl="0" indent="0" algn="l" rtl="0">
              <a:spcBef>
                <a:spcPts val="0"/>
              </a:spcBef>
              <a:spcAft>
                <a:spcPts val="0"/>
              </a:spcAft>
              <a:buNone/>
            </a:pPr>
            <a:r>
              <a:rPr lang="en-GB"/>
              <a:t> • Use close procedures with extended sentences e.g. There are _____ ways to make 5. There are _____ (the same, fewer, more) ways to make 5 than to make 6.</a:t>
            </a:r>
            <a:endParaRPr/>
          </a:p>
          <a:p>
            <a:pPr marL="0" lvl="0" indent="0" algn="l" rtl="0">
              <a:spcBef>
                <a:spcPts val="0"/>
              </a:spcBef>
              <a:spcAft>
                <a:spcPts val="0"/>
              </a:spcAft>
              <a:buNone/>
            </a:pPr>
            <a:r>
              <a:rPr lang="en-GB"/>
              <a:t> • Explain to your partner how you know </a:t>
            </a:r>
            <a:endParaRPr/>
          </a:p>
          <a:p>
            <a:pPr marL="0" lvl="0" indent="0" algn="l" rtl="0">
              <a:spcBef>
                <a:spcPts val="0"/>
              </a:spcBef>
              <a:spcAft>
                <a:spcPts val="0"/>
              </a:spcAft>
              <a:buNone/>
            </a:pPr>
            <a:r>
              <a:rPr lang="en-GB"/>
              <a:t>• Make up a real-life story using these numbers or shapes • List all the other words for [plus].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u="sng"/>
              <a:t>Questioning:</a:t>
            </a:r>
            <a:endParaRPr u="sng"/>
          </a:p>
        </p:txBody>
      </p:sp>
      <p:sp>
        <p:nvSpPr>
          <p:cNvPr id="257" name="Google Shape;257;p34"/>
          <p:cNvSpPr txBox="1">
            <a:spLocks noGrp="1"/>
          </p:cNvSpPr>
          <p:nvPr>
            <p:ph type="body" idx="1"/>
          </p:nvPr>
        </p:nvSpPr>
        <p:spPr>
          <a:xfrm>
            <a:off x="716984" y="1488589"/>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2800"/>
          </a:p>
          <a:p>
            <a:pPr marL="0" lvl="0" indent="0" algn="ctr" rtl="0">
              <a:spcBef>
                <a:spcPts val="1000"/>
              </a:spcBef>
              <a:spcAft>
                <a:spcPts val="0"/>
              </a:spcAft>
              <a:buNone/>
            </a:pPr>
            <a:endParaRPr sz="2300"/>
          </a:p>
          <a:p>
            <a:pPr marL="0" lvl="0" indent="0" algn="l" rtl="0">
              <a:lnSpc>
                <a:spcPct val="90000"/>
              </a:lnSpc>
              <a:spcBef>
                <a:spcPts val="1000"/>
              </a:spcBef>
              <a:spcAft>
                <a:spcPts val="0"/>
              </a:spcAft>
              <a:buClr>
                <a:schemeClr val="dk1"/>
              </a:buClr>
              <a:buSzPts val="1100"/>
              <a:buFont typeface="Arial"/>
              <a:buNone/>
            </a:pPr>
            <a:r>
              <a:rPr lang="en-GB" sz="2800">
                <a:solidFill>
                  <a:schemeClr val="dk1"/>
                </a:solidFill>
                <a:latin typeface="Arial"/>
                <a:ea typeface="Arial"/>
                <a:cs typeface="Arial"/>
                <a:sym typeface="Arial"/>
              </a:rPr>
              <a:t>•Asking mathematical questions mathematically  (Mason, 1998)</a:t>
            </a:r>
            <a:endParaRPr sz="2800">
              <a:solidFill>
                <a:schemeClr val="dk1"/>
              </a:solidFill>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r>
              <a:rPr lang="en-GB" sz="2800">
                <a:solidFill>
                  <a:schemeClr val="dk1"/>
                </a:solidFill>
                <a:latin typeface="Arial"/>
                <a:ea typeface="Arial"/>
                <a:cs typeface="Arial"/>
                <a:sym typeface="Arial"/>
              </a:rPr>
              <a:t>•“My claim is that by paying attention to the types of questions we ask, we can influence the development of students’ awareness of mathematical thinking.”</a:t>
            </a:r>
            <a:endParaRPr sz="2800">
              <a:solidFill>
                <a:schemeClr val="dk1"/>
              </a:solidFill>
              <a:latin typeface="Arial"/>
              <a:ea typeface="Arial"/>
              <a:cs typeface="Arial"/>
              <a:sym typeface="Arial"/>
            </a:endParaRPr>
          </a:p>
          <a:p>
            <a:pPr marL="0" lvl="0" indent="0" algn="ctr" rtl="0">
              <a:spcBef>
                <a:spcPts val="1000"/>
              </a:spcBef>
              <a:spcAft>
                <a:spcPts val="0"/>
              </a:spcAft>
              <a:buNone/>
            </a:pPr>
            <a:endParaRPr sz="2300"/>
          </a:p>
          <a:p>
            <a:pPr marL="0" lvl="0" indent="0" algn="ctr" rtl="0">
              <a:spcBef>
                <a:spcPts val="1000"/>
              </a:spcBef>
              <a:spcAft>
                <a:spcPts val="0"/>
              </a:spcAft>
              <a:buNone/>
            </a:pPr>
            <a:endParaRPr sz="23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u="sng"/>
              <a:t>NCETM - Five Big Ideas</a:t>
            </a:r>
            <a:endParaRPr u="sng"/>
          </a:p>
        </p:txBody>
      </p:sp>
      <p:pic>
        <p:nvPicPr>
          <p:cNvPr id="264" name="Google Shape;264;p35"/>
          <p:cNvPicPr preferRelativeResize="0"/>
          <p:nvPr/>
        </p:nvPicPr>
        <p:blipFill>
          <a:blip r:embed="rId3">
            <a:alphaModFix/>
          </a:blip>
          <a:stretch>
            <a:fillRect/>
          </a:stretch>
        </p:blipFill>
        <p:spPr>
          <a:xfrm>
            <a:off x="1966102" y="1630475"/>
            <a:ext cx="5905974" cy="46687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555375" y="430275"/>
            <a:ext cx="8596800" cy="925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a:t>Planning questioning </a:t>
            </a:r>
            <a:endParaRPr/>
          </a:p>
        </p:txBody>
      </p:sp>
      <p:sp>
        <p:nvSpPr>
          <p:cNvPr id="271" name="Google Shape;271;p36"/>
          <p:cNvSpPr txBox="1">
            <a:spLocks noGrp="1"/>
          </p:cNvSpPr>
          <p:nvPr>
            <p:ph type="body" idx="1"/>
          </p:nvPr>
        </p:nvSpPr>
        <p:spPr>
          <a:xfrm>
            <a:off x="555373" y="1082675"/>
            <a:ext cx="10467000" cy="38808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en-GB" sz="2200"/>
              <a:t>Plan the questions before the lesson for challenge </a:t>
            </a:r>
            <a:endParaRPr sz="2200"/>
          </a:p>
          <a:p>
            <a:pPr marL="457200" lvl="0" indent="-368300" algn="l" rtl="0">
              <a:spcBef>
                <a:spcPts val="0"/>
              </a:spcBef>
              <a:spcAft>
                <a:spcPts val="0"/>
              </a:spcAft>
              <a:buSzPts val="2200"/>
              <a:buChar char="●"/>
            </a:pPr>
            <a:r>
              <a:rPr lang="en-GB" sz="2200"/>
              <a:t>Choose the questions carefully to ensure depth/challenge</a:t>
            </a:r>
            <a:endParaRPr sz="2200"/>
          </a:p>
          <a:p>
            <a:pPr marL="914400" lvl="0" indent="0" algn="l" rtl="0">
              <a:spcBef>
                <a:spcPts val="1000"/>
              </a:spcBef>
              <a:spcAft>
                <a:spcPts val="0"/>
              </a:spcAft>
              <a:buNone/>
            </a:pPr>
            <a:endParaRPr sz="2200"/>
          </a:p>
          <a:p>
            <a:pPr marL="0" lvl="0" indent="0" algn="l" rtl="0">
              <a:spcBef>
                <a:spcPts val="1000"/>
              </a:spcBef>
              <a:spcAft>
                <a:spcPts val="0"/>
              </a:spcAft>
              <a:buNone/>
            </a:pPr>
            <a:r>
              <a:rPr lang="en-GB" sz="2200"/>
              <a:t>When observing learning :</a:t>
            </a:r>
            <a:endParaRPr sz="2200"/>
          </a:p>
          <a:p>
            <a:pPr marL="457200" lvl="0" indent="-368300" algn="l" rtl="0">
              <a:spcBef>
                <a:spcPts val="1000"/>
              </a:spcBef>
              <a:spcAft>
                <a:spcPts val="0"/>
              </a:spcAft>
              <a:buSzPts val="2200"/>
              <a:buChar char="●"/>
            </a:pPr>
            <a:r>
              <a:rPr lang="en-GB" sz="2200"/>
              <a:t>How does the teacher use questioning to draw out pupil understanding? </a:t>
            </a:r>
            <a:endParaRPr sz="2200"/>
          </a:p>
          <a:p>
            <a:pPr marL="457200" lvl="0" indent="-368300" algn="l" rtl="0">
              <a:spcBef>
                <a:spcPts val="0"/>
              </a:spcBef>
              <a:spcAft>
                <a:spcPts val="0"/>
              </a:spcAft>
              <a:buSzPts val="2200"/>
              <a:buChar char="●"/>
            </a:pPr>
            <a:r>
              <a:rPr lang="en-GB" sz="2200"/>
              <a:t>Focus on pupil responses and how did the teacher respond to this </a:t>
            </a:r>
            <a:endParaRPr sz="2200"/>
          </a:p>
          <a:p>
            <a:pPr marL="914400" lvl="0" indent="0" algn="l" rtl="0">
              <a:spcBef>
                <a:spcPts val="1000"/>
              </a:spcBef>
              <a:spcAft>
                <a:spcPts val="0"/>
              </a:spcAft>
              <a:buNone/>
            </a:pPr>
            <a:endParaRPr sz="2200"/>
          </a:p>
          <a:p>
            <a:pPr marL="0" lvl="0" indent="0" algn="l" rtl="0">
              <a:spcBef>
                <a:spcPts val="1000"/>
              </a:spcBef>
              <a:spcAft>
                <a:spcPts val="0"/>
              </a:spcAft>
              <a:buNone/>
            </a:pP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677334" y="617912"/>
            <a:ext cx="8596668" cy="89500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u="sng"/>
              <a:t>Agenda</a:t>
            </a:r>
            <a:endParaRPr u="sng"/>
          </a:p>
        </p:txBody>
      </p:sp>
      <p:sp>
        <p:nvSpPr>
          <p:cNvPr id="154" name="Google Shape;154;p19"/>
          <p:cNvSpPr txBox="1">
            <a:spLocks noGrp="1"/>
          </p:cNvSpPr>
          <p:nvPr>
            <p:ph type="body" idx="1"/>
          </p:nvPr>
        </p:nvSpPr>
        <p:spPr>
          <a:xfrm>
            <a:off x="677334" y="1661825"/>
            <a:ext cx="8596668" cy="3880773"/>
          </a:xfrm>
          <a:prstGeom prst="rect">
            <a:avLst/>
          </a:prstGeom>
          <a:noFill/>
          <a:ln>
            <a:noFill/>
          </a:ln>
        </p:spPr>
        <p:txBody>
          <a:bodyPr spcFirstLastPara="1" wrap="square" lIns="91425" tIns="45700" rIns="91425" bIns="45700" anchor="t" anchorCtr="0">
            <a:noAutofit/>
          </a:bodyPr>
          <a:lstStyle/>
          <a:p>
            <a:pPr marL="342900" lvl="0" indent="-391160" algn="l" rtl="0">
              <a:spcBef>
                <a:spcPts val="0"/>
              </a:spcBef>
              <a:spcAft>
                <a:spcPts val="0"/>
              </a:spcAft>
              <a:buSzPts val="2200"/>
              <a:buChar char="►"/>
            </a:pPr>
            <a:r>
              <a:rPr lang="en-GB" sz="2200"/>
              <a:t>Welcome and introductions</a:t>
            </a:r>
            <a:endParaRPr sz="2200"/>
          </a:p>
          <a:p>
            <a:pPr marL="342900" lvl="0" indent="-391160" algn="l" rtl="0">
              <a:spcBef>
                <a:spcPts val="1000"/>
              </a:spcBef>
              <a:spcAft>
                <a:spcPts val="0"/>
              </a:spcAft>
              <a:buSzPts val="2200"/>
              <a:buChar char="►"/>
            </a:pPr>
            <a:r>
              <a:rPr lang="en-GB" sz="2200"/>
              <a:t>Subject resources </a:t>
            </a:r>
            <a:endParaRPr sz="2200"/>
          </a:p>
          <a:p>
            <a:pPr marL="342900" lvl="0" indent="-391160" algn="l" rtl="0">
              <a:spcBef>
                <a:spcPts val="1000"/>
              </a:spcBef>
              <a:spcAft>
                <a:spcPts val="0"/>
              </a:spcAft>
              <a:buSzPts val="2200"/>
              <a:buChar char="►"/>
            </a:pPr>
            <a:r>
              <a:rPr lang="en-GB" sz="2200"/>
              <a:t>Break out rooms to share resources</a:t>
            </a:r>
            <a:endParaRPr sz="2200"/>
          </a:p>
          <a:p>
            <a:pPr marL="342900" lvl="0" indent="-391160" algn="l" rtl="0">
              <a:spcBef>
                <a:spcPts val="1000"/>
              </a:spcBef>
              <a:spcAft>
                <a:spcPts val="0"/>
              </a:spcAft>
              <a:buSzPts val="2200"/>
              <a:buChar char="►"/>
            </a:pPr>
            <a:r>
              <a:rPr lang="en-GB" sz="2200"/>
              <a:t>Assessment </a:t>
            </a:r>
            <a:endParaRPr sz="2200"/>
          </a:p>
          <a:p>
            <a:pPr marL="342900" lvl="0" indent="-391160" algn="l" rtl="0">
              <a:spcBef>
                <a:spcPts val="1000"/>
              </a:spcBef>
              <a:spcAft>
                <a:spcPts val="0"/>
              </a:spcAft>
              <a:buSzPts val="2200"/>
              <a:buChar char="►"/>
            </a:pPr>
            <a:r>
              <a:rPr lang="en-GB" sz="2200"/>
              <a:t>Break out rooms. What is working well in your school? </a:t>
            </a:r>
            <a:endParaRPr sz="2200"/>
          </a:p>
          <a:p>
            <a:pPr marL="342900" lvl="0" indent="-391160" algn="l" rtl="0">
              <a:spcBef>
                <a:spcPts val="1000"/>
              </a:spcBef>
              <a:spcAft>
                <a:spcPts val="0"/>
              </a:spcAft>
              <a:buSzPts val="2200"/>
              <a:buChar char="►"/>
            </a:pPr>
            <a:r>
              <a:rPr lang="en-GB" sz="2200"/>
              <a:t>Meeting the needs of all children </a:t>
            </a:r>
            <a:endParaRPr sz="2200"/>
          </a:p>
          <a:p>
            <a:pPr marL="342900" lvl="0" indent="-391160" algn="l" rtl="0">
              <a:spcBef>
                <a:spcPts val="1000"/>
              </a:spcBef>
              <a:spcAft>
                <a:spcPts val="0"/>
              </a:spcAft>
              <a:buSzPts val="2200"/>
              <a:buChar char="►"/>
            </a:pPr>
            <a:r>
              <a:rPr lang="en-GB" sz="2200"/>
              <a:t>Break out rooms. What is working well in your school? </a:t>
            </a:r>
            <a:endParaRPr sz="2200"/>
          </a:p>
          <a:p>
            <a:pPr marL="342900" lvl="0" indent="-391160" algn="l" rtl="0">
              <a:spcBef>
                <a:spcPts val="1000"/>
              </a:spcBef>
              <a:spcAft>
                <a:spcPts val="0"/>
              </a:spcAft>
              <a:buSzPts val="2200"/>
              <a:buChar char="►"/>
            </a:pPr>
            <a:r>
              <a:rPr lang="en-GB" sz="2200"/>
              <a:t>Leading Sustainable Change </a:t>
            </a:r>
            <a:endParaRPr sz="2200"/>
          </a:p>
          <a:p>
            <a:pPr marL="342900" lvl="0" indent="-391160" algn="l" rtl="0">
              <a:spcBef>
                <a:spcPts val="1000"/>
              </a:spcBef>
              <a:spcAft>
                <a:spcPts val="0"/>
              </a:spcAft>
              <a:buSzPts val="2200"/>
              <a:buChar char="►"/>
            </a:pPr>
            <a:r>
              <a:rPr lang="en-GB" sz="2200"/>
              <a:t>Close – focus for future meetings </a:t>
            </a:r>
            <a:endParaRPr sz="2200"/>
          </a:p>
          <a:p>
            <a:pPr marL="342900" lvl="0" indent="-391160" algn="l" rtl="0">
              <a:spcBef>
                <a:spcPts val="1000"/>
              </a:spcBef>
              <a:spcAft>
                <a:spcPts val="0"/>
              </a:spcAft>
              <a:buSzPts val="2200"/>
              <a:buChar char="►"/>
            </a:pPr>
            <a:r>
              <a:rPr lang="en-GB" sz="2200"/>
              <a:t>Evaluation </a:t>
            </a:r>
            <a:endParaRPr sz="2200"/>
          </a:p>
          <a:p>
            <a:pPr marL="0" lvl="0" indent="0" algn="l" rtl="0">
              <a:spcBef>
                <a:spcPts val="1000"/>
              </a:spcBef>
              <a:spcAft>
                <a:spcPts val="0"/>
              </a:spcAft>
              <a:buSzPts val="1440"/>
              <a:buNone/>
            </a:pPr>
            <a:endParaRPr sz="2400"/>
          </a:p>
          <a:p>
            <a:pPr marL="342900" lvl="0" indent="-251459" algn="l" rtl="0">
              <a:spcBef>
                <a:spcPts val="1000"/>
              </a:spcBef>
              <a:spcAft>
                <a:spcPts val="0"/>
              </a:spcAft>
              <a:buSzPts val="144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677325" y="609600"/>
            <a:ext cx="8596800" cy="846300"/>
          </a:xfrm>
          <a:prstGeom prst="rect">
            <a:avLst/>
          </a:prstGeom>
        </p:spPr>
        <p:txBody>
          <a:bodyPr spcFirstLastPara="1" wrap="square" lIns="91425" tIns="45700" rIns="91425" bIns="45700" anchor="t" anchorCtr="0">
            <a:normAutofit/>
          </a:bodyPr>
          <a:lstStyle/>
          <a:p>
            <a:pPr marL="457200" lvl="0" indent="0" algn="l" rtl="0">
              <a:spcBef>
                <a:spcPts val="0"/>
              </a:spcBef>
              <a:spcAft>
                <a:spcPts val="0"/>
              </a:spcAft>
              <a:buNone/>
            </a:pPr>
            <a:r>
              <a:rPr lang="en-GB" u="sng"/>
              <a:t>Questions</a:t>
            </a:r>
            <a:r>
              <a:rPr lang="en-GB"/>
              <a:t> </a:t>
            </a:r>
            <a:endParaRPr/>
          </a:p>
        </p:txBody>
      </p:sp>
      <p:sp>
        <p:nvSpPr>
          <p:cNvPr id="278" name="Google Shape;278;p37"/>
          <p:cNvSpPr txBox="1">
            <a:spLocks noGrp="1"/>
          </p:cNvSpPr>
          <p:nvPr>
            <p:ph type="body" idx="1"/>
          </p:nvPr>
        </p:nvSpPr>
        <p:spPr>
          <a:xfrm>
            <a:off x="633784" y="1596664"/>
            <a:ext cx="8596800" cy="3880800"/>
          </a:xfrm>
          <a:prstGeom prst="rect">
            <a:avLst/>
          </a:prstGeom>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Font typeface="Arial"/>
              <a:buNone/>
            </a:pPr>
            <a:endParaRPr sz="3245">
              <a:solidFill>
                <a:schemeClr val="dk1"/>
              </a:solidFill>
              <a:latin typeface="Calibri"/>
              <a:ea typeface="Calibri"/>
              <a:cs typeface="Calibri"/>
              <a:sym typeface="Calibri"/>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1100"/>
              <a:buFont typeface="Arial"/>
              <a:buNone/>
            </a:pPr>
            <a:endParaRPr sz="1200" u="sng">
              <a:solidFill>
                <a:schemeClr val="hlink"/>
              </a:solidFill>
              <a:latin typeface="Arial"/>
              <a:ea typeface="Arial"/>
              <a:cs typeface="Arial"/>
              <a:sym typeface="Arial"/>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279" name="Google Shape;279;p37"/>
          <p:cNvPicPr preferRelativeResize="0"/>
          <p:nvPr/>
        </p:nvPicPr>
        <p:blipFill>
          <a:blip r:embed="rId3">
            <a:alphaModFix/>
          </a:blip>
          <a:stretch>
            <a:fillRect/>
          </a:stretch>
        </p:blipFill>
        <p:spPr>
          <a:xfrm>
            <a:off x="943950" y="1534025"/>
            <a:ext cx="4302849" cy="3439450"/>
          </a:xfrm>
          <a:prstGeom prst="rect">
            <a:avLst/>
          </a:prstGeom>
          <a:noFill/>
          <a:ln>
            <a:noFill/>
          </a:ln>
        </p:spPr>
      </p:pic>
      <p:sp>
        <p:nvSpPr>
          <p:cNvPr id="280" name="Google Shape;280;p37"/>
          <p:cNvSpPr txBox="1"/>
          <p:nvPr/>
        </p:nvSpPr>
        <p:spPr>
          <a:xfrm>
            <a:off x="1002375" y="5491000"/>
            <a:ext cx="776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latin typeface="Trebuchet MS"/>
                <a:ea typeface="Trebuchet MS"/>
                <a:cs typeface="Trebuchet MS"/>
                <a:sym typeface="Trebuchet MS"/>
                <a:hlinkClick r:id="rId4"/>
              </a:rPr>
              <a:t>Questions and answers on raising the bar in mathematics with Andrew Jeffrey </a:t>
            </a:r>
            <a:endParaRPr>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title"/>
          </p:nvPr>
        </p:nvSpPr>
        <p:spPr>
          <a:xfrm>
            <a:off x="926575" y="598759"/>
            <a:ext cx="8596800" cy="5141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endParaRPr u="sng"/>
          </a:p>
          <a:p>
            <a:pPr marL="0" lvl="0" indent="0" algn="l" rtl="0">
              <a:spcBef>
                <a:spcPts val="0"/>
              </a:spcBef>
              <a:spcAft>
                <a:spcPts val="0"/>
              </a:spcAft>
              <a:buClr>
                <a:schemeClr val="accent1"/>
              </a:buClr>
              <a:buSzPts val="3600"/>
              <a:buFont typeface="Trebuchet MS"/>
              <a:buNone/>
            </a:pPr>
            <a:endParaRPr u="sng"/>
          </a:p>
          <a:p>
            <a:pPr marL="0" lvl="0" indent="0" algn="l" rtl="0">
              <a:spcBef>
                <a:spcPts val="0"/>
              </a:spcBef>
              <a:spcAft>
                <a:spcPts val="0"/>
              </a:spcAft>
              <a:buClr>
                <a:schemeClr val="accent1"/>
              </a:buClr>
              <a:buSzPts val="3600"/>
              <a:buFont typeface="Trebuchet MS"/>
              <a:buNone/>
            </a:pPr>
            <a:endParaRPr u="sng"/>
          </a:p>
          <a:p>
            <a:pPr marL="0" lvl="0" indent="0" algn="l" rtl="0">
              <a:spcBef>
                <a:spcPts val="0"/>
              </a:spcBef>
              <a:spcAft>
                <a:spcPts val="0"/>
              </a:spcAft>
              <a:buClr>
                <a:schemeClr val="accent1"/>
              </a:buClr>
              <a:buSzPts val="3600"/>
              <a:buFont typeface="Trebuchet MS"/>
              <a:buNone/>
            </a:pPr>
            <a:endParaRPr u="sng"/>
          </a:p>
        </p:txBody>
      </p:sp>
      <p:pic>
        <p:nvPicPr>
          <p:cNvPr id="286" name="Google Shape;286;p38"/>
          <p:cNvPicPr preferRelativeResize="0"/>
          <p:nvPr/>
        </p:nvPicPr>
        <p:blipFill>
          <a:blip r:embed="rId3">
            <a:alphaModFix/>
          </a:blip>
          <a:stretch>
            <a:fillRect/>
          </a:stretch>
        </p:blipFill>
        <p:spPr>
          <a:xfrm>
            <a:off x="828988" y="883575"/>
            <a:ext cx="7286625" cy="4019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u="sng"/>
              <a:t>Deep learning </a:t>
            </a:r>
            <a:endParaRPr u="sng"/>
          </a:p>
        </p:txBody>
      </p:sp>
      <p:pic>
        <p:nvPicPr>
          <p:cNvPr id="293" name="Google Shape;293;p39"/>
          <p:cNvPicPr preferRelativeResize="0"/>
          <p:nvPr/>
        </p:nvPicPr>
        <p:blipFill>
          <a:blip r:embed="rId3">
            <a:alphaModFix/>
          </a:blip>
          <a:stretch>
            <a:fillRect/>
          </a:stretch>
        </p:blipFill>
        <p:spPr>
          <a:xfrm>
            <a:off x="8120650" y="4297100"/>
            <a:ext cx="1761125" cy="2210271"/>
          </a:xfrm>
          <a:prstGeom prst="rect">
            <a:avLst/>
          </a:prstGeom>
          <a:noFill/>
          <a:ln>
            <a:noFill/>
          </a:ln>
        </p:spPr>
      </p:pic>
      <p:sp>
        <p:nvSpPr>
          <p:cNvPr id="294" name="Google Shape;294;p39"/>
          <p:cNvSpPr txBox="1"/>
          <p:nvPr/>
        </p:nvSpPr>
        <p:spPr>
          <a:xfrm>
            <a:off x="313350" y="1367325"/>
            <a:ext cx="8596800" cy="517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en-GB" sz="2100" b="1">
                <a:solidFill>
                  <a:schemeClr val="dk1"/>
                </a:solidFill>
              </a:rPr>
              <a:t>A pupil really understands a mathematical concept, idea or technique if he or she can:</a:t>
            </a:r>
            <a:endParaRPr sz="2100" b="1">
              <a:solidFill>
                <a:schemeClr val="dk1"/>
              </a:solidFill>
            </a:endParaRPr>
          </a:p>
          <a:p>
            <a:pPr marL="0" lvl="0" indent="0" algn="l" rtl="0">
              <a:lnSpc>
                <a:spcPct val="115000"/>
              </a:lnSpc>
              <a:spcBef>
                <a:spcPts val="500"/>
              </a:spcBef>
              <a:spcAft>
                <a:spcPts val="0"/>
              </a:spcAft>
              <a:buNone/>
            </a:pPr>
            <a:r>
              <a:rPr lang="en-GB" sz="2100">
                <a:solidFill>
                  <a:schemeClr val="dk1"/>
                </a:solidFill>
              </a:rPr>
              <a:t>•describe it in his or her own words;</a:t>
            </a:r>
            <a:endParaRPr sz="2100">
              <a:solidFill>
                <a:schemeClr val="dk1"/>
              </a:solidFill>
            </a:endParaRPr>
          </a:p>
          <a:p>
            <a:pPr marL="0" lvl="0" indent="0" algn="l" rtl="0">
              <a:lnSpc>
                <a:spcPct val="115000"/>
              </a:lnSpc>
              <a:spcBef>
                <a:spcPts val="500"/>
              </a:spcBef>
              <a:spcAft>
                <a:spcPts val="0"/>
              </a:spcAft>
              <a:buNone/>
            </a:pPr>
            <a:r>
              <a:rPr lang="en-GB" sz="2100">
                <a:solidFill>
                  <a:schemeClr val="dk1"/>
                </a:solidFill>
              </a:rPr>
              <a:t>•represent it in a variety of ways (e.g. using concrete materials, pictures and symbols – the CPA approach)</a:t>
            </a:r>
            <a:endParaRPr sz="2100">
              <a:solidFill>
                <a:schemeClr val="dk1"/>
              </a:solidFill>
            </a:endParaRPr>
          </a:p>
          <a:p>
            <a:pPr marL="0" lvl="0" indent="0" algn="l" rtl="0">
              <a:lnSpc>
                <a:spcPct val="115000"/>
              </a:lnSpc>
              <a:spcBef>
                <a:spcPts val="500"/>
              </a:spcBef>
              <a:spcAft>
                <a:spcPts val="0"/>
              </a:spcAft>
              <a:buNone/>
            </a:pPr>
            <a:r>
              <a:rPr lang="en-GB" sz="2100">
                <a:solidFill>
                  <a:schemeClr val="dk1"/>
                </a:solidFill>
              </a:rPr>
              <a:t>•explain it to someone else;</a:t>
            </a:r>
            <a:endParaRPr sz="2100">
              <a:solidFill>
                <a:schemeClr val="dk1"/>
              </a:solidFill>
            </a:endParaRPr>
          </a:p>
          <a:p>
            <a:pPr marL="0" lvl="0" indent="0" algn="l" rtl="0">
              <a:lnSpc>
                <a:spcPct val="115000"/>
              </a:lnSpc>
              <a:spcBef>
                <a:spcPts val="500"/>
              </a:spcBef>
              <a:spcAft>
                <a:spcPts val="0"/>
              </a:spcAft>
              <a:buNone/>
            </a:pPr>
            <a:r>
              <a:rPr lang="en-GB" sz="2100">
                <a:solidFill>
                  <a:schemeClr val="dk1"/>
                </a:solidFill>
              </a:rPr>
              <a:t>•make up his or her own examples (and non-examples) of it;</a:t>
            </a:r>
            <a:endParaRPr sz="2100">
              <a:solidFill>
                <a:schemeClr val="dk1"/>
              </a:solidFill>
            </a:endParaRPr>
          </a:p>
          <a:p>
            <a:pPr marL="0" lvl="0" indent="0" algn="l" rtl="0">
              <a:lnSpc>
                <a:spcPct val="115000"/>
              </a:lnSpc>
              <a:spcBef>
                <a:spcPts val="500"/>
              </a:spcBef>
              <a:spcAft>
                <a:spcPts val="0"/>
              </a:spcAft>
              <a:buNone/>
            </a:pPr>
            <a:r>
              <a:rPr lang="en-GB" sz="2100">
                <a:solidFill>
                  <a:schemeClr val="dk1"/>
                </a:solidFill>
              </a:rPr>
              <a:t>•see connections between it and other facts or ideas;</a:t>
            </a:r>
            <a:endParaRPr sz="2100">
              <a:solidFill>
                <a:schemeClr val="dk1"/>
              </a:solidFill>
            </a:endParaRPr>
          </a:p>
          <a:p>
            <a:pPr marL="0" lvl="0" indent="0" algn="l" rtl="0">
              <a:lnSpc>
                <a:spcPct val="115000"/>
              </a:lnSpc>
              <a:spcBef>
                <a:spcPts val="500"/>
              </a:spcBef>
              <a:spcAft>
                <a:spcPts val="0"/>
              </a:spcAft>
              <a:buNone/>
            </a:pPr>
            <a:r>
              <a:rPr lang="en-GB" sz="2100">
                <a:solidFill>
                  <a:schemeClr val="dk1"/>
                </a:solidFill>
              </a:rPr>
              <a:t>•recognise it in new situations and contexts;</a:t>
            </a:r>
            <a:endParaRPr sz="2100">
              <a:solidFill>
                <a:schemeClr val="dk1"/>
              </a:solidFill>
            </a:endParaRPr>
          </a:p>
          <a:p>
            <a:pPr marL="0" lvl="0" indent="0" algn="l" rtl="0">
              <a:lnSpc>
                <a:spcPct val="115000"/>
              </a:lnSpc>
              <a:spcBef>
                <a:spcPts val="500"/>
              </a:spcBef>
              <a:spcAft>
                <a:spcPts val="0"/>
              </a:spcAft>
              <a:buNone/>
            </a:pPr>
            <a:r>
              <a:rPr lang="en-GB" sz="2100">
                <a:solidFill>
                  <a:schemeClr val="dk1"/>
                </a:solidFill>
              </a:rPr>
              <a:t>•make use of it in various ways, including in new situations.</a:t>
            </a:r>
            <a:endParaRPr sz="2100">
              <a:solidFill>
                <a:schemeClr val="dk1"/>
              </a:solidFill>
            </a:endParaRPr>
          </a:p>
          <a:p>
            <a:pPr marL="0" lvl="0" indent="0" algn="l" rtl="0">
              <a:lnSpc>
                <a:spcPct val="115000"/>
              </a:lnSpc>
              <a:spcBef>
                <a:spcPts val="500"/>
              </a:spcBef>
              <a:spcAft>
                <a:spcPts val="0"/>
              </a:spcAft>
              <a:buNone/>
            </a:pPr>
            <a:endParaRPr sz="2100">
              <a:solidFill>
                <a:schemeClr val="dk1"/>
              </a:solidFill>
            </a:endParaRPr>
          </a:p>
          <a:p>
            <a:pPr marL="0" lvl="0" indent="0" algn="l" rtl="0">
              <a:lnSpc>
                <a:spcPct val="115000"/>
              </a:lnSpc>
              <a:spcBef>
                <a:spcPts val="500"/>
              </a:spcBef>
              <a:spcAft>
                <a:spcPts val="0"/>
              </a:spcAft>
              <a:buNone/>
            </a:pPr>
            <a:r>
              <a:rPr lang="en-GB" sz="2100">
                <a:solidFill>
                  <a:schemeClr val="dk1"/>
                </a:solidFill>
              </a:rPr>
              <a:t>NCETM (2015) </a:t>
            </a:r>
            <a:endParaRPr sz="21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0"/>
          <p:cNvSpPr txBox="1">
            <a:spLocks noGrp="1"/>
          </p:cNvSpPr>
          <p:nvPr>
            <p:ph type="title"/>
          </p:nvPr>
        </p:nvSpPr>
        <p:spPr>
          <a:xfrm>
            <a:off x="677325" y="609600"/>
            <a:ext cx="8596800" cy="715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u="sng"/>
              <a:t>Deeper learning </a:t>
            </a:r>
            <a:endParaRPr u="sng"/>
          </a:p>
        </p:txBody>
      </p:sp>
      <p:sp>
        <p:nvSpPr>
          <p:cNvPr id="301" name="Google Shape;301;p40"/>
          <p:cNvSpPr txBox="1">
            <a:spLocks noGrp="1"/>
          </p:cNvSpPr>
          <p:nvPr>
            <p:ph type="body" idx="1"/>
          </p:nvPr>
        </p:nvSpPr>
        <p:spPr>
          <a:xfrm>
            <a:off x="634609" y="1576639"/>
            <a:ext cx="8596800" cy="3880800"/>
          </a:xfrm>
          <a:prstGeom prst="rect">
            <a:avLst/>
          </a:prstGeom>
        </p:spPr>
        <p:txBody>
          <a:bodyPr spcFirstLastPara="1" wrap="square" lIns="91425" tIns="45700" rIns="91425" bIns="45700" anchor="t" anchorCtr="0">
            <a:normAutofit/>
          </a:bodyPr>
          <a:lstStyle/>
          <a:p>
            <a:pPr marL="0" lvl="0" indent="0" algn="l" rtl="0">
              <a:lnSpc>
                <a:spcPct val="115000"/>
              </a:lnSpc>
              <a:spcBef>
                <a:spcPts val="500"/>
              </a:spcBef>
              <a:spcAft>
                <a:spcPts val="0"/>
              </a:spcAft>
              <a:buNone/>
            </a:pPr>
            <a:r>
              <a:rPr lang="en-GB" sz="2100" b="1">
                <a:solidFill>
                  <a:schemeClr val="dk1"/>
                </a:solidFill>
                <a:latin typeface="Arial"/>
                <a:ea typeface="Arial"/>
                <a:cs typeface="Arial"/>
                <a:sym typeface="Arial"/>
              </a:rPr>
              <a:t>Developing mastery with greater depth is characterised by:</a:t>
            </a:r>
            <a:endParaRPr sz="2100" b="1">
              <a:solidFill>
                <a:schemeClr val="dk1"/>
              </a:solidFill>
              <a:latin typeface="Arial"/>
              <a:ea typeface="Arial"/>
              <a:cs typeface="Arial"/>
              <a:sym typeface="Arial"/>
            </a:endParaRPr>
          </a:p>
          <a:p>
            <a:pPr marL="0" lvl="0" indent="0" algn="l" rtl="0">
              <a:lnSpc>
                <a:spcPct val="115000"/>
              </a:lnSpc>
              <a:spcBef>
                <a:spcPts val="500"/>
              </a:spcBef>
              <a:spcAft>
                <a:spcPts val="0"/>
              </a:spcAft>
              <a:buNone/>
            </a:pPr>
            <a:r>
              <a:rPr lang="en-GB" sz="2100">
                <a:solidFill>
                  <a:schemeClr val="dk1"/>
                </a:solidFill>
                <a:latin typeface="Arial"/>
                <a:ea typeface="Arial"/>
                <a:cs typeface="Arial"/>
                <a:sym typeface="Arial"/>
              </a:rPr>
              <a:t>•pupils’ ability to solve problems of greater complexity (i.e. where the approach is not immediately obvious), demonstrating creativity and imagination;</a:t>
            </a:r>
            <a:endParaRPr sz="2100">
              <a:solidFill>
                <a:schemeClr val="dk1"/>
              </a:solidFill>
              <a:latin typeface="Arial"/>
              <a:ea typeface="Arial"/>
              <a:cs typeface="Arial"/>
              <a:sym typeface="Arial"/>
            </a:endParaRPr>
          </a:p>
          <a:p>
            <a:pPr marL="0" lvl="0" indent="0" algn="l" rtl="0">
              <a:lnSpc>
                <a:spcPct val="115000"/>
              </a:lnSpc>
              <a:spcBef>
                <a:spcPts val="500"/>
              </a:spcBef>
              <a:spcAft>
                <a:spcPts val="0"/>
              </a:spcAft>
              <a:buNone/>
            </a:pPr>
            <a:r>
              <a:rPr lang="en-GB" sz="2100">
                <a:solidFill>
                  <a:schemeClr val="dk1"/>
                </a:solidFill>
                <a:latin typeface="Arial"/>
                <a:ea typeface="Arial"/>
                <a:cs typeface="Arial"/>
                <a:sym typeface="Arial"/>
              </a:rPr>
              <a:t>•independently explore and investigate mathematical contexts and structures</a:t>
            </a:r>
            <a:endParaRPr sz="2100">
              <a:solidFill>
                <a:schemeClr val="dk1"/>
              </a:solidFill>
              <a:latin typeface="Arial"/>
              <a:ea typeface="Arial"/>
              <a:cs typeface="Arial"/>
              <a:sym typeface="Arial"/>
            </a:endParaRPr>
          </a:p>
          <a:p>
            <a:pPr marL="0" lvl="0" indent="0" algn="l" rtl="0">
              <a:lnSpc>
                <a:spcPct val="115000"/>
              </a:lnSpc>
              <a:spcBef>
                <a:spcPts val="500"/>
              </a:spcBef>
              <a:spcAft>
                <a:spcPts val="0"/>
              </a:spcAft>
              <a:buNone/>
            </a:pPr>
            <a:r>
              <a:rPr lang="en-GB" sz="2100">
                <a:solidFill>
                  <a:schemeClr val="dk1"/>
                </a:solidFill>
                <a:latin typeface="Arial"/>
                <a:ea typeface="Arial"/>
                <a:cs typeface="Arial"/>
                <a:sym typeface="Arial"/>
              </a:rPr>
              <a:t>•communicate results clearly and systematically explain and generalise the mathematics.</a:t>
            </a:r>
            <a:endParaRPr sz="2100">
              <a:solidFill>
                <a:schemeClr val="dk1"/>
              </a:solidFill>
              <a:latin typeface="Arial"/>
              <a:ea typeface="Arial"/>
              <a:cs typeface="Arial"/>
              <a:sym typeface="Arial"/>
            </a:endParaRPr>
          </a:p>
          <a:p>
            <a:pPr marL="0" lvl="0" indent="0" algn="r" rtl="0">
              <a:lnSpc>
                <a:spcPct val="115000"/>
              </a:lnSpc>
              <a:spcBef>
                <a:spcPts val="500"/>
              </a:spcBef>
              <a:spcAft>
                <a:spcPts val="0"/>
              </a:spcAft>
              <a:buNone/>
            </a:pPr>
            <a:r>
              <a:rPr lang="en-GB" sz="2100">
                <a:solidFill>
                  <a:schemeClr val="dk1"/>
                </a:solidFill>
                <a:latin typeface="Arial"/>
                <a:ea typeface="Arial"/>
                <a:cs typeface="Arial"/>
                <a:sym typeface="Arial"/>
              </a:rPr>
              <a:t>NCETM, 2015</a:t>
            </a:r>
            <a:endParaRPr sz="2100">
              <a:solidFill>
                <a:schemeClr val="dk1"/>
              </a:solidFill>
              <a:latin typeface="Arial"/>
              <a:ea typeface="Arial"/>
              <a:cs typeface="Arial"/>
              <a:sym typeface="Arial"/>
            </a:endParaRPr>
          </a:p>
          <a:p>
            <a:pPr marL="0" lvl="0" indent="0" algn="l" rtl="0">
              <a:lnSpc>
                <a:spcPct val="115000"/>
              </a:lnSpc>
              <a:spcBef>
                <a:spcPts val="500"/>
              </a:spcBef>
              <a:spcAft>
                <a:spcPts val="0"/>
              </a:spcAft>
              <a:buClr>
                <a:schemeClr val="dk1"/>
              </a:buClr>
              <a:buSzPts val="1100"/>
              <a:buFont typeface="Arial"/>
              <a:buNone/>
            </a:pPr>
            <a:endParaRPr sz="2100">
              <a:solidFill>
                <a:schemeClr val="dk1"/>
              </a:solidFill>
              <a:latin typeface="Arial"/>
              <a:ea typeface="Arial"/>
              <a:cs typeface="Arial"/>
              <a:sym typeface="Arial"/>
            </a:endParaRPr>
          </a:p>
          <a:p>
            <a:pPr marL="0" lvl="0" indent="0" algn="l" rtl="0">
              <a:spcBef>
                <a:spcPts val="1000"/>
              </a:spcBef>
              <a:spcAft>
                <a:spcPts val="0"/>
              </a:spcAft>
              <a:buNone/>
            </a:pPr>
            <a:endParaRPr/>
          </a:p>
        </p:txBody>
      </p:sp>
      <p:pic>
        <p:nvPicPr>
          <p:cNvPr id="302" name="Google Shape;302;p40"/>
          <p:cNvPicPr preferRelativeResize="0"/>
          <p:nvPr/>
        </p:nvPicPr>
        <p:blipFill>
          <a:blip r:embed="rId3">
            <a:alphaModFix/>
          </a:blip>
          <a:stretch>
            <a:fillRect/>
          </a:stretch>
        </p:blipFill>
        <p:spPr>
          <a:xfrm>
            <a:off x="8825675" y="4225900"/>
            <a:ext cx="1761125" cy="22102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a:t>Scaffolding </a:t>
            </a:r>
            <a:endParaRPr/>
          </a:p>
          <a:p>
            <a:pPr marL="0" lvl="0" indent="0" algn="l" rtl="0">
              <a:spcBef>
                <a:spcPts val="0"/>
              </a:spcBef>
              <a:spcAft>
                <a:spcPts val="0"/>
              </a:spcAft>
              <a:buNone/>
            </a:pPr>
            <a:endParaRPr/>
          </a:p>
        </p:txBody>
      </p:sp>
      <p:sp>
        <p:nvSpPr>
          <p:cNvPr id="309" name="Google Shape;309;p41"/>
          <p:cNvSpPr txBox="1">
            <a:spLocks noGrp="1"/>
          </p:cNvSpPr>
          <p:nvPr>
            <p:ph type="body" idx="1"/>
          </p:nvPr>
        </p:nvSpPr>
        <p:spPr>
          <a:xfrm>
            <a:off x="296109" y="1574064"/>
            <a:ext cx="8596800" cy="38808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r>
              <a:rPr lang="en-GB"/>
              <a:t> </a:t>
            </a:r>
            <a:r>
              <a:rPr lang="en-GB" sz="6260"/>
              <a:t> Some ideas for scaffolding: </a:t>
            </a:r>
            <a:endParaRPr sz="6260"/>
          </a:p>
          <a:p>
            <a:pPr marL="457200" lvl="0" indent="-322263" algn="l" rtl="0">
              <a:spcBef>
                <a:spcPts val="1000"/>
              </a:spcBef>
              <a:spcAft>
                <a:spcPts val="0"/>
              </a:spcAft>
              <a:buSzPct val="94249"/>
              <a:buAutoNum type="arabicPeriod"/>
            </a:pPr>
            <a:r>
              <a:rPr lang="en-GB" sz="6260"/>
              <a:t>Partially completing examples. This could be the completion of a small number of examples to act as a model or reduce the demand of the task.</a:t>
            </a:r>
            <a:endParaRPr sz="6260"/>
          </a:p>
          <a:p>
            <a:pPr marL="457200" lvl="0" indent="0" algn="l" rtl="0">
              <a:spcBef>
                <a:spcPts val="1000"/>
              </a:spcBef>
              <a:spcAft>
                <a:spcPts val="0"/>
              </a:spcAft>
              <a:buNone/>
            </a:pPr>
            <a:endParaRPr sz="6260"/>
          </a:p>
          <a:p>
            <a:pPr marL="457200" lvl="0" indent="-322263" algn="l" rtl="0">
              <a:spcBef>
                <a:spcPts val="1000"/>
              </a:spcBef>
              <a:spcAft>
                <a:spcPts val="0"/>
              </a:spcAft>
              <a:buSzPct val="94249"/>
              <a:buAutoNum type="arabicPeriod"/>
            </a:pPr>
            <a:r>
              <a:rPr lang="en-GB" sz="6260"/>
              <a:t>Adding representations that support conceptual understanding.For tasks which require pupils to connect concrete manipulatives with abstract numerals, pictorial representations can be a supportive intermediate step. </a:t>
            </a:r>
            <a:endParaRPr sz="6260"/>
          </a:p>
          <a:p>
            <a:pPr marL="457200" lvl="0" indent="0" algn="l" rtl="0">
              <a:spcBef>
                <a:spcPts val="1000"/>
              </a:spcBef>
              <a:spcAft>
                <a:spcPts val="0"/>
              </a:spcAft>
              <a:buNone/>
            </a:pPr>
            <a:endParaRPr sz="6260"/>
          </a:p>
          <a:p>
            <a:pPr marL="457200" lvl="0" indent="-322263" algn="l" rtl="0">
              <a:spcBef>
                <a:spcPts val="1000"/>
              </a:spcBef>
              <a:spcAft>
                <a:spcPts val="0"/>
              </a:spcAft>
              <a:buSzPct val="94249"/>
              <a:buAutoNum type="arabicPeriod"/>
            </a:pPr>
            <a:r>
              <a:rPr lang="en-GB" sz="6260"/>
              <a:t>Reducing number of examples.It is important to ensure that pupils complete enough examples to have had adequate practice and consolidation; however, some pupils work at a slower pace and will be overwhelmed if presented with too many questions.</a:t>
            </a:r>
            <a:endParaRPr sz="6260"/>
          </a:p>
          <a:p>
            <a:pPr marL="457200" lvl="0" indent="0" algn="l" rtl="0">
              <a:spcBef>
                <a:spcPts val="1000"/>
              </a:spcBef>
              <a:spcAft>
                <a:spcPts val="0"/>
              </a:spcAft>
              <a:buNone/>
            </a:pPr>
            <a:endParaRPr sz="6260"/>
          </a:p>
          <a:p>
            <a:pPr marL="457200" lvl="0" indent="-322263" algn="l" rtl="0">
              <a:spcBef>
                <a:spcPts val="1000"/>
              </a:spcBef>
              <a:spcAft>
                <a:spcPts val="0"/>
              </a:spcAft>
              <a:buSzPct val="94249"/>
              <a:buAutoNum type="arabicPeriod"/>
            </a:pPr>
            <a:r>
              <a:rPr lang="en-GB" sz="6260"/>
              <a:t>Providing a scaffolded frame for pupils to record. E.g. a blank table/partially completed table/equation frame.</a:t>
            </a:r>
            <a:endParaRPr sz="6260"/>
          </a:p>
          <a:p>
            <a:pPr marL="0" lvl="0" indent="0" algn="l" rtl="0">
              <a:spcBef>
                <a:spcPts val="1000"/>
              </a:spcBef>
              <a:spcAft>
                <a:spcPts val="0"/>
              </a:spcAft>
              <a:buNone/>
            </a:pPr>
            <a:endParaRPr sz="6260"/>
          </a:p>
          <a:p>
            <a:pPr marL="457200" lvl="0" indent="-322263" algn="l" rtl="0">
              <a:spcBef>
                <a:spcPts val="1000"/>
              </a:spcBef>
              <a:spcAft>
                <a:spcPts val="0"/>
              </a:spcAft>
              <a:buSzPct val="94249"/>
              <a:buAutoNum type="arabicPeriod"/>
            </a:pPr>
            <a:r>
              <a:rPr lang="en-GB" sz="6260"/>
              <a:t>Providing additional information that supports independent completion of tasks. For example, providing a brief glossary of key mathematical vocabulary or images linking concrete representations used by the teacher and the abstract or pictorial representations used on the task sheet. </a:t>
            </a:r>
            <a:endParaRPr sz="626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2"/>
          <p:cNvSpPr txBox="1">
            <a:spLocks noGrp="1"/>
          </p:cNvSpPr>
          <p:nvPr>
            <p:ph type="title"/>
          </p:nvPr>
        </p:nvSpPr>
        <p:spPr>
          <a:xfrm>
            <a:off x="677325" y="609600"/>
            <a:ext cx="8596800" cy="537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sz="2600"/>
              <a:t>How can we support staff? </a:t>
            </a:r>
            <a:endParaRPr sz="2600"/>
          </a:p>
        </p:txBody>
      </p:sp>
      <p:sp>
        <p:nvSpPr>
          <p:cNvPr id="316" name="Google Shape;316;p42"/>
          <p:cNvSpPr txBox="1">
            <a:spLocks noGrp="1"/>
          </p:cNvSpPr>
          <p:nvPr>
            <p:ph type="body" idx="1"/>
          </p:nvPr>
        </p:nvSpPr>
        <p:spPr>
          <a:xfrm>
            <a:off x="570509" y="1776014"/>
            <a:ext cx="8596800" cy="3880800"/>
          </a:xfrm>
          <a:prstGeom prst="rect">
            <a:avLst/>
          </a:prstGeom>
        </p:spPr>
        <p:txBody>
          <a:bodyPr spcFirstLastPara="1" wrap="square" lIns="91425" tIns="45700" rIns="91425" bIns="45700" anchor="t" anchorCtr="0">
            <a:normAutofit/>
          </a:bodyPr>
          <a:lstStyle/>
          <a:p>
            <a:pPr marL="457200" lvl="0" indent="-320040" algn="l" rtl="0">
              <a:spcBef>
                <a:spcPts val="1000"/>
              </a:spcBef>
              <a:spcAft>
                <a:spcPts val="0"/>
              </a:spcAft>
              <a:buSzPts val="1440"/>
              <a:buChar char="►"/>
            </a:pPr>
            <a:r>
              <a:rPr lang="en-GB"/>
              <a:t>Planning with year group teams</a:t>
            </a:r>
            <a:endParaRPr/>
          </a:p>
          <a:p>
            <a:pPr marL="457200" lvl="0" indent="-320040" algn="l" rtl="0">
              <a:spcBef>
                <a:spcPts val="0"/>
              </a:spcBef>
              <a:spcAft>
                <a:spcPts val="0"/>
              </a:spcAft>
              <a:buSzPts val="1440"/>
              <a:buChar char="►"/>
            </a:pPr>
            <a:r>
              <a:rPr lang="en-GB"/>
              <a:t>Team teaching lessons. Planning a lesson and delivering it together</a:t>
            </a:r>
            <a:endParaRPr/>
          </a:p>
          <a:p>
            <a:pPr marL="457200" lvl="0" indent="-320040" algn="l" rtl="0">
              <a:spcBef>
                <a:spcPts val="0"/>
              </a:spcBef>
              <a:spcAft>
                <a:spcPts val="0"/>
              </a:spcAft>
              <a:buSzPts val="1440"/>
              <a:buChar char="►"/>
            </a:pPr>
            <a:r>
              <a:rPr lang="en-GB"/>
              <a:t>Modelling lessons </a:t>
            </a:r>
            <a:endParaRPr/>
          </a:p>
          <a:p>
            <a:pPr marL="457200" lvl="0" indent="-320040" algn="l" rtl="0">
              <a:spcBef>
                <a:spcPts val="0"/>
              </a:spcBef>
              <a:spcAft>
                <a:spcPts val="0"/>
              </a:spcAft>
              <a:buSzPts val="1440"/>
              <a:buChar char="►"/>
            </a:pPr>
            <a:r>
              <a:rPr lang="en-GB"/>
              <a:t>ECTs observing more experienced teachers</a:t>
            </a:r>
            <a:endParaRPr/>
          </a:p>
          <a:p>
            <a:pPr marL="457200" lvl="0" indent="-320040" algn="l" rtl="0">
              <a:spcBef>
                <a:spcPts val="0"/>
              </a:spcBef>
              <a:spcAft>
                <a:spcPts val="0"/>
              </a:spcAft>
              <a:buSzPts val="1440"/>
              <a:buChar char="►"/>
            </a:pPr>
            <a:r>
              <a:rPr lang="en-GB"/>
              <a:t>Lesson study approach. Planning the same lesson together and observing each other. Focusing on particular pupils</a:t>
            </a:r>
            <a:endParaRPr/>
          </a:p>
          <a:p>
            <a:pPr marL="457200" lvl="0" indent="-320040" algn="l" rtl="0">
              <a:spcBef>
                <a:spcPts val="0"/>
              </a:spcBef>
              <a:spcAft>
                <a:spcPts val="0"/>
              </a:spcAft>
              <a:buSzPts val="1440"/>
              <a:buChar char="►"/>
            </a:pPr>
            <a:r>
              <a:rPr lang="en-GB"/>
              <a:t>Professional development for teaching assistants</a:t>
            </a:r>
            <a:endParaRPr/>
          </a:p>
          <a:p>
            <a:pPr marL="457200" lvl="0" indent="-320040" algn="l" rtl="0">
              <a:spcBef>
                <a:spcPts val="0"/>
              </a:spcBef>
              <a:spcAft>
                <a:spcPts val="0"/>
              </a:spcAft>
              <a:buSzPts val="1440"/>
              <a:buChar char="►"/>
            </a:pPr>
            <a:r>
              <a:rPr lang="en-GB"/>
              <a:t>Inset focused on scaffolding and constraints </a:t>
            </a:r>
            <a:endParaRPr/>
          </a:p>
          <a:p>
            <a:pPr marL="457200" lvl="0" indent="-320040" algn="l" rtl="0">
              <a:spcBef>
                <a:spcPts val="0"/>
              </a:spcBef>
              <a:spcAft>
                <a:spcPts val="0"/>
              </a:spcAft>
              <a:buSzPts val="1440"/>
              <a:buChar char="►"/>
            </a:pPr>
            <a:r>
              <a:rPr lang="en-GB"/>
              <a:t>Maths moderation </a:t>
            </a:r>
            <a:endParaRPr/>
          </a:p>
          <a:p>
            <a:pPr marL="457200" lvl="0" indent="0" algn="l" rtl="0">
              <a:spcBef>
                <a:spcPts val="10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3"/>
          <p:cNvSpPr txBox="1">
            <a:spLocks noGrp="1"/>
          </p:cNvSpPr>
          <p:nvPr>
            <p:ph type="title"/>
          </p:nvPr>
        </p:nvSpPr>
        <p:spPr>
          <a:xfrm>
            <a:off x="677325" y="609600"/>
            <a:ext cx="8596800" cy="6654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en-GB" u="sng"/>
              <a:t>Further support</a:t>
            </a:r>
            <a:endParaRPr u="sng"/>
          </a:p>
          <a:p>
            <a:pPr marL="0" lvl="0" indent="0" algn="l" rtl="0">
              <a:spcBef>
                <a:spcPts val="0"/>
              </a:spcBef>
              <a:spcAft>
                <a:spcPts val="0"/>
              </a:spcAft>
              <a:buClr>
                <a:schemeClr val="accent1"/>
              </a:buClr>
              <a:buSzPct val="100000"/>
              <a:buFont typeface="Trebuchet MS"/>
              <a:buNone/>
            </a:pPr>
            <a:endParaRPr u="sng"/>
          </a:p>
          <a:p>
            <a:pPr marL="0" lvl="0" indent="0" algn="l" rtl="0">
              <a:spcBef>
                <a:spcPts val="0"/>
              </a:spcBef>
              <a:spcAft>
                <a:spcPts val="0"/>
              </a:spcAft>
              <a:buClr>
                <a:schemeClr val="accent1"/>
              </a:buClr>
              <a:buSzPct val="100000"/>
              <a:buFont typeface="Trebuchet MS"/>
              <a:buNone/>
            </a:pPr>
            <a:endParaRPr u="sng"/>
          </a:p>
          <a:p>
            <a:pPr marL="0" lvl="0" indent="0" algn="l" rtl="0">
              <a:spcBef>
                <a:spcPts val="0"/>
              </a:spcBef>
              <a:spcAft>
                <a:spcPts val="0"/>
              </a:spcAft>
              <a:buClr>
                <a:schemeClr val="accent1"/>
              </a:buClr>
              <a:buSzPct val="100000"/>
              <a:buFont typeface="Trebuchet MS"/>
              <a:buNone/>
            </a:pPr>
            <a:r>
              <a:rPr lang="en-GB" u="sng"/>
              <a:t> </a:t>
            </a:r>
            <a:endParaRPr u="sng"/>
          </a:p>
        </p:txBody>
      </p:sp>
      <p:sp>
        <p:nvSpPr>
          <p:cNvPr id="322" name="Google Shape;322;p43"/>
          <p:cNvSpPr txBox="1"/>
          <p:nvPr/>
        </p:nvSpPr>
        <p:spPr>
          <a:xfrm>
            <a:off x="5904225" y="3176875"/>
            <a:ext cx="30000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2000">
              <a:solidFill>
                <a:schemeClr val="dk2"/>
              </a:solidFill>
            </a:endParaRPr>
          </a:p>
        </p:txBody>
      </p:sp>
      <p:sp>
        <p:nvSpPr>
          <p:cNvPr id="323" name="Google Shape;323;p43"/>
          <p:cNvSpPr txBox="1"/>
          <p:nvPr/>
        </p:nvSpPr>
        <p:spPr>
          <a:xfrm>
            <a:off x="852825" y="1595550"/>
            <a:ext cx="7890600" cy="349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700" u="sng">
                <a:solidFill>
                  <a:schemeClr val="hlink"/>
                </a:solidFill>
                <a:latin typeface="Trebuchet MS"/>
                <a:ea typeface="Trebuchet MS"/>
                <a:cs typeface="Trebuchet MS"/>
                <a:sym typeface="Trebuchet MS"/>
                <a:hlinkClick r:id="rId3"/>
              </a:rPr>
              <a:t>Nrich Framework </a:t>
            </a:r>
            <a:r>
              <a:rPr lang="en-GB" sz="2700">
                <a:latin typeface="Trebuchet MS"/>
                <a:ea typeface="Trebuchet MS"/>
                <a:cs typeface="Trebuchet MS"/>
                <a:sym typeface="Trebuchet MS"/>
              </a:rPr>
              <a:t> </a:t>
            </a:r>
            <a:r>
              <a:rPr lang="en-GB" sz="1300">
                <a:latin typeface="Trebuchet MS"/>
                <a:ea typeface="Trebuchet MS"/>
                <a:cs typeface="Trebuchet MS"/>
                <a:sym typeface="Trebuchet MS"/>
              </a:rPr>
              <a:t>‘low-threshold, high-ceiling’ tasks, meaning they are suitable for most pupils: pupils who struggle can be supported easily through inbuilt questioning and techniques, but for those who need it there is a high level of challenge</a:t>
            </a:r>
            <a:endParaRPr sz="1300">
              <a:latin typeface="Trebuchet MS"/>
              <a:ea typeface="Trebuchet MS"/>
              <a:cs typeface="Trebuchet MS"/>
              <a:sym typeface="Trebuchet MS"/>
            </a:endParaRPr>
          </a:p>
          <a:p>
            <a:pPr marL="0" lvl="0" indent="0" algn="l" rtl="0">
              <a:spcBef>
                <a:spcPts val="0"/>
              </a:spcBef>
              <a:spcAft>
                <a:spcPts val="0"/>
              </a:spcAft>
              <a:buNone/>
            </a:pPr>
            <a:endParaRPr sz="2700">
              <a:latin typeface="Trebuchet MS"/>
              <a:ea typeface="Trebuchet MS"/>
              <a:cs typeface="Trebuchet MS"/>
              <a:sym typeface="Trebuchet MS"/>
            </a:endParaRPr>
          </a:p>
          <a:p>
            <a:pPr marL="0" lvl="0" indent="0" algn="l" rtl="0">
              <a:spcBef>
                <a:spcPts val="0"/>
              </a:spcBef>
              <a:spcAft>
                <a:spcPts val="0"/>
              </a:spcAft>
              <a:buNone/>
            </a:pPr>
            <a:r>
              <a:rPr lang="en-GB" sz="2700" u="sng">
                <a:solidFill>
                  <a:schemeClr val="hlink"/>
                </a:solidFill>
                <a:latin typeface="Trebuchet MS"/>
                <a:ea typeface="Trebuchet MS"/>
                <a:cs typeface="Trebuchet MS"/>
                <a:sym typeface="Trebuchet MS"/>
                <a:hlinkClick r:id="rId4"/>
              </a:rPr>
              <a:t>NCETM Assessment materials </a:t>
            </a:r>
            <a:endParaRPr sz="2700">
              <a:latin typeface="Trebuchet MS"/>
              <a:ea typeface="Trebuchet MS"/>
              <a:cs typeface="Trebuchet MS"/>
              <a:sym typeface="Trebuchet MS"/>
            </a:endParaRPr>
          </a:p>
          <a:p>
            <a:pPr marL="0" lvl="0" indent="0" algn="l" rtl="0">
              <a:spcBef>
                <a:spcPts val="0"/>
              </a:spcBef>
              <a:spcAft>
                <a:spcPts val="0"/>
              </a:spcAft>
              <a:buNone/>
            </a:pPr>
            <a:endParaRPr sz="2700">
              <a:latin typeface="Trebuchet MS"/>
              <a:ea typeface="Trebuchet MS"/>
              <a:cs typeface="Trebuchet MS"/>
              <a:sym typeface="Trebuchet MS"/>
            </a:endParaRPr>
          </a:p>
          <a:p>
            <a:pPr marL="0" lvl="0" indent="0" algn="l" rtl="0">
              <a:spcBef>
                <a:spcPts val="0"/>
              </a:spcBef>
              <a:spcAft>
                <a:spcPts val="0"/>
              </a:spcAft>
              <a:buNone/>
            </a:pPr>
            <a:r>
              <a:rPr lang="en-GB" sz="2700" u="sng">
                <a:solidFill>
                  <a:schemeClr val="hlink"/>
                </a:solidFill>
                <a:latin typeface="Trebuchet MS"/>
                <a:ea typeface="Trebuchet MS"/>
                <a:cs typeface="Trebuchet MS"/>
                <a:sym typeface="Trebuchet MS"/>
                <a:hlinkClick r:id="rId5"/>
              </a:rPr>
              <a:t>The Shanghai Maths Project </a:t>
            </a:r>
            <a:endParaRPr sz="2700">
              <a:latin typeface="Trebuchet MS"/>
              <a:ea typeface="Trebuchet MS"/>
              <a:cs typeface="Trebuchet MS"/>
              <a:sym typeface="Trebuchet MS"/>
            </a:endParaRPr>
          </a:p>
          <a:p>
            <a:pPr marL="0" lvl="0" indent="0" algn="l" rtl="0">
              <a:spcBef>
                <a:spcPts val="0"/>
              </a:spcBef>
              <a:spcAft>
                <a:spcPts val="0"/>
              </a:spcAft>
              <a:buNone/>
            </a:pPr>
            <a:endParaRPr sz="2700">
              <a:latin typeface="Trebuchet MS"/>
              <a:ea typeface="Trebuchet MS"/>
              <a:cs typeface="Trebuchet MS"/>
              <a:sym typeface="Trebuchet MS"/>
            </a:endParaRPr>
          </a:p>
          <a:p>
            <a:pPr marL="0" lvl="0" indent="0" algn="l" rtl="0">
              <a:spcBef>
                <a:spcPts val="0"/>
              </a:spcBef>
              <a:spcAft>
                <a:spcPts val="0"/>
              </a:spcAft>
              <a:buNone/>
            </a:pPr>
            <a:endParaRPr sz="2700">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title"/>
          </p:nvPr>
        </p:nvSpPr>
        <p:spPr>
          <a:xfrm>
            <a:off x="626900" y="542350"/>
            <a:ext cx="8596800" cy="4287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u="sng">
                <a:solidFill>
                  <a:schemeClr val="dk1"/>
                </a:solidFill>
              </a:rPr>
              <a:t>Break out rooms</a:t>
            </a:r>
            <a:endParaRPr u="sng">
              <a:solidFill>
                <a:schemeClr val="dk1"/>
              </a:solidFill>
            </a:endParaRPr>
          </a:p>
          <a:p>
            <a:pPr marL="0" lvl="0" indent="0" algn="l" rtl="0">
              <a:spcBef>
                <a:spcPts val="0"/>
              </a:spcBef>
              <a:spcAft>
                <a:spcPts val="0"/>
              </a:spcAft>
              <a:buClr>
                <a:schemeClr val="accent1"/>
              </a:buClr>
              <a:buSzPts val="3600"/>
              <a:buFont typeface="Trebuchet MS"/>
              <a:buNone/>
            </a:pPr>
            <a:endParaRPr>
              <a:solidFill>
                <a:schemeClr val="dk1"/>
              </a:solidFill>
            </a:endParaRPr>
          </a:p>
          <a:p>
            <a:pPr marL="0" lvl="0" indent="0" algn="l" rtl="0">
              <a:spcBef>
                <a:spcPts val="0"/>
              </a:spcBef>
              <a:spcAft>
                <a:spcPts val="0"/>
              </a:spcAft>
              <a:buClr>
                <a:schemeClr val="accent1"/>
              </a:buClr>
              <a:buSzPts val="3600"/>
              <a:buFont typeface="Trebuchet MS"/>
              <a:buNone/>
            </a:pPr>
            <a:r>
              <a:rPr lang="en-GB" sz="2500">
                <a:solidFill>
                  <a:schemeClr val="dk1"/>
                </a:solidFill>
              </a:rPr>
              <a:t>How do you meet the needs of all learners in your setting?</a:t>
            </a:r>
            <a:endParaRPr sz="2500">
              <a:solidFill>
                <a:schemeClr val="dk1"/>
              </a:solidFill>
            </a:endParaRPr>
          </a:p>
          <a:p>
            <a:pPr marL="0" lvl="0" indent="0" algn="l" rtl="0">
              <a:spcBef>
                <a:spcPts val="0"/>
              </a:spcBef>
              <a:spcAft>
                <a:spcPts val="0"/>
              </a:spcAft>
              <a:buClr>
                <a:schemeClr val="accent1"/>
              </a:buClr>
              <a:buSzPts val="3600"/>
              <a:buFont typeface="Trebuchet MS"/>
              <a:buNone/>
            </a:pPr>
            <a:endParaRPr sz="2500">
              <a:solidFill>
                <a:schemeClr val="dk1"/>
              </a:solidFill>
            </a:endParaRPr>
          </a:p>
          <a:p>
            <a:pPr marL="0" lvl="0" indent="0" algn="l" rtl="0">
              <a:spcBef>
                <a:spcPts val="0"/>
              </a:spcBef>
              <a:spcAft>
                <a:spcPts val="0"/>
              </a:spcAft>
              <a:buClr>
                <a:schemeClr val="accent1"/>
              </a:buClr>
              <a:buSzPts val="3600"/>
              <a:buFont typeface="Trebuchet MS"/>
              <a:buNone/>
            </a:pPr>
            <a:r>
              <a:rPr lang="en-GB" sz="2500">
                <a:solidFill>
                  <a:schemeClr val="dk1"/>
                </a:solidFill>
              </a:rPr>
              <a:t>What is working well?  </a:t>
            </a:r>
            <a:endParaRPr sz="2500">
              <a:solidFill>
                <a:schemeClr val="dk1"/>
              </a:solidFill>
            </a:endParaRPr>
          </a:p>
          <a:p>
            <a:pPr marL="0" lvl="0" indent="0" algn="l" rtl="0">
              <a:spcBef>
                <a:spcPts val="0"/>
              </a:spcBef>
              <a:spcAft>
                <a:spcPts val="0"/>
              </a:spcAft>
              <a:buClr>
                <a:schemeClr val="accent1"/>
              </a:buClr>
              <a:buSzPts val="3600"/>
              <a:buFont typeface="Trebuchet MS"/>
              <a:buNone/>
            </a:pPr>
            <a:endParaRPr/>
          </a:p>
          <a:p>
            <a:pPr marL="0" lvl="0" indent="0" algn="l" rtl="0">
              <a:spcBef>
                <a:spcPts val="0"/>
              </a:spcBef>
              <a:spcAft>
                <a:spcPts val="0"/>
              </a:spcAft>
              <a:buClr>
                <a:schemeClr val="accent1"/>
              </a:buClr>
              <a:buSzPts val="3600"/>
              <a:buFont typeface="Trebuchet MS"/>
              <a:buNone/>
            </a:pPr>
            <a:endParaRPr/>
          </a:p>
          <a:p>
            <a:pPr marL="0" lvl="0" indent="0" algn="l" rtl="0">
              <a:spcBef>
                <a:spcPts val="0"/>
              </a:spcBef>
              <a:spcAft>
                <a:spcPts val="0"/>
              </a:spcAft>
              <a:buClr>
                <a:schemeClr val="accent1"/>
              </a:buClr>
              <a:buSzPts val="3600"/>
              <a:buFont typeface="Trebuchet MS"/>
              <a:buNone/>
            </a:pPr>
            <a:r>
              <a:rPr lang="en-GB"/>
              <a:t> </a:t>
            </a:r>
            <a:endParaRPr/>
          </a:p>
        </p:txBody>
      </p:sp>
      <p:sp>
        <p:nvSpPr>
          <p:cNvPr id="329" name="Google Shape;329;p44"/>
          <p:cNvSpPr txBox="1"/>
          <p:nvPr/>
        </p:nvSpPr>
        <p:spPr>
          <a:xfrm>
            <a:off x="548640" y="4603637"/>
            <a:ext cx="2343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330" name="Google Shape;330;p44"/>
          <p:cNvSpPr txBox="1"/>
          <p:nvPr/>
        </p:nvSpPr>
        <p:spPr>
          <a:xfrm>
            <a:off x="1778625" y="1467350"/>
            <a:ext cx="410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5"/>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u="sng"/>
              <a:t>Leading sustainable change </a:t>
            </a:r>
            <a:endParaRPr u="sng"/>
          </a:p>
        </p:txBody>
      </p:sp>
      <p:sp>
        <p:nvSpPr>
          <p:cNvPr id="337" name="Google Shape;337;p45"/>
          <p:cNvSpPr txBox="1">
            <a:spLocks noGrp="1"/>
          </p:cNvSpPr>
          <p:nvPr>
            <p:ph type="body" idx="1"/>
          </p:nvPr>
        </p:nvSpPr>
        <p:spPr>
          <a:xfrm>
            <a:off x="749075" y="1506800"/>
            <a:ext cx="8596800" cy="3989400"/>
          </a:xfrm>
          <a:prstGeom prst="rect">
            <a:avLst/>
          </a:prstGeom>
        </p:spPr>
        <p:txBody>
          <a:bodyPr spcFirstLastPara="1" wrap="square" lIns="91425" tIns="45700" rIns="91425" bIns="45700" anchor="t" anchorCtr="0">
            <a:normAutofit fontScale="40000" lnSpcReduction="20000"/>
          </a:bodyPr>
          <a:lstStyle/>
          <a:p>
            <a:pPr marL="0" lvl="0" indent="0" algn="l" rtl="0">
              <a:lnSpc>
                <a:spcPct val="115000"/>
              </a:lnSpc>
              <a:spcBef>
                <a:spcPts val="0"/>
              </a:spcBef>
              <a:spcAft>
                <a:spcPts val="0"/>
              </a:spcAft>
              <a:buNone/>
            </a:pPr>
            <a:r>
              <a:rPr lang="en-GB" sz="2800">
                <a:solidFill>
                  <a:srgbClr val="FFFFFF"/>
                </a:solidFill>
                <a:latin typeface="Lora"/>
                <a:ea typeface="Lora"/>
                <a:cs typeface="Lora"/>
                <a:sym typeface="Lora"/>
              </a:rPr>
              <a:t>Sch</a:t>
            </a:r>
            <a:r>
              <a:rPr lang="en-GB" sz="4350">
                <a:solidFill>
                  <a:schemeClr val="dk1"/>
                </a:solidFill>
                <a:latin typeface="Arial"/>
                <a:ea typeface="Arial"/>
                <a:cs typeface="Arial"/>
                <a:sym typeface="Arial"/>
              </a:rPr>
              <a:t>“Over the years, we have come to realise that teacher development does not come about through repeated attempts to persuade but through opportunities for individual teachers ‘to doubt, reflect and reconstruct’ in unhurried, 'safe' environments”.</a:t>
            </a:r>
            <a:endParaRPr sz="435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GB" sz="4350">
                <a:solidFill>
                  <a:schemeClr val="dk1"/>
                </a:solidFill>
                <a:latin typeface="Arial"/>
                <a:ea typeface="Arial"/>
                <a:cs typeface="Arial"/>
                <a:sym typeface="Arial"/>
              </a:rPr>
              <a:t>Malcolm (2011) </a:t>
            </a:r>
            <a:endParaRPr sz="435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435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GB" sz="4350">
                <a:solidFill>
                  <a:srgbClr val="00628C"/>
                </a:solidFill>
                <a:latin typeface="Arial"/>
                <a:ea typeface="Arial"/>
                <a:cs typeface="Arial"/>
                <a:sym typeface="Arial"/>
              </a:rPr>
              <a:t>“Constructing Knowledge for Teaching Secondary Mathematics: Tasks to enhance prospective and practicing teacher learning (Mathematics Teacher Education)” Ed. Orit Zaslavsky and Peter Sullivan (Springer 2011). </a:t>
            </a:r>
            <a:endParaRPr sz="4350">
              <a:solidFill>
                <a:srgbClr val="00628C"/>
              </a:solidFill>
              <a:latin typeface="Arial"/>
              <a:ea typeface="Arial"/>
              <a:cs typeface="Arial"/>
              <a:sym typeface="Arial"/>
            </a:endParaRPr>
          </a:p>
          <a:p>
            <a:pPr marL="0" lvl="0" indent="0" algn="l" rtl="0">
              <a:lnSpc>
                <a:spcPct val="115000"/>
              </a:lnSpc>
              <a:spcBef>
                <a:spcPts val="0"/>
              </a:spcBef>
              <a:spcAft>
                <a:spcPts val="0"/>
              </a:spcAft>
              <a:buNone/>
            </a:pPr>
            <a:endParaRPr sz="4350">
              <a:solidFill>
                <a:srgbClr val="00628C"/>
              </a:solidFill>
              <a:latin typeface="Arial"/>
              <a:ea typeface="Arial"/>
              <a:cs typeface="Arial"/>
              <a:sym typeface="Arial"/>
            </a:endParaRPr>
          </a:p>
          <a:p>
            <a:pPr marL="0" lvl="0" indent="0" algn="l" rtl="0">
              <a:lnSpc>
                <a:spcPct val="115000"/>
              </a:lnSpc>
              <a:spcBef>
                <a:spcPts val="0"/>
              </a:spcBef>
              <a:spcAft>
                <a:spcPts val="0"/>
              </a:spcAft>
              <a:buNone/>
            </a:pPr>
            <a:r>
              <a:rPr lang="en-GB" sz="4350">
                <a:solidFill>
                  <a:srgbClr val="00628C"/>
                </a:solidFill>
                <a:latin typeface="Arial"/>
                <a:ea typeface="Arial"/>
                <a:cs typeface="Arial"/>
                <a:sym typeface="Arial"/>
              </a:rPr>
              <a:t>“Teachers learn by taking risks, adopting new practices and reflecting on their experiences.” (Fullan, 1991).</a:t>
            </a:r>
            <a:endParaRPr sz="4350">
              <a:solidFill>
                <a:srgbClr val="00628C"/>
              </a:solidFill>
              <a:latin typeface="Arial"/>
              <a:ea typeface="Arial"/>
              <a:cs typeface="Arial"/>
              <a:sym typeface="Arial"/>
            </a:endParaRPr>
          </a:p>
          <a:p>
            <a:pPr marL="0" lvl="0" indent="0" algn="l" rtl="0">
              <a:lnSpc>
                <a:spcPct val="115000"/>
              </a:lnSpc>
              <a:spcBef>
                <a:spcPts val="0"/>
              </a:spcBef>
              <a:spcAft>
                <a:spcPts val="0"/>
              </a:spcAft>
              <a:buNone/>
            </a:pPr>
            <a:r>
              <a:rPr lang="en-GB" sz="2800">
                <a:solidFill>
                  <a:srgbClr val="FFFFFF"/>
                </a:solidFill>
                <a:latin typeface="Lora"/>
                <a:ea typeface="Lora"/>
                <a:cs typeface="Lora"/>
                <a:sym typeface="Lora"/>
              </a:rPr>
              <a:t>                                             </a:t>
            </a:r>
            <a:r>
              <a:rPr lang="en-GB" sz="1200">
                <a:solidFill>
                  <a:srgbClr val="FFFFFF"/>
                </a:solidFill>
                <a:latin typeface="Lora"/>
                <a:ea typeface="Lora"/>
                <a:cs typeface="Lora"/>
                <a:sym typeface="Lora"/>
              </a:rPr>
              <a:t>EEF Guide To Implementation 2</a:t>
            </a:r>
            <a:r>
              <a:rPr lang="en-GB" sz="2000" baseline="30000">
                <a:solidFill>
                  <a:srgbClr val="FFFFFF"/>
                </a:solidFill>
                <a:latin typeface="Lora"/>
                <a:ea typeface="Lora"/>
                <a:cs typeface="Lora"/>
                <a:sym typeface="Lora"/>
              </a:rPr>
              <a:t>nd</a:t>
            </a:r>
            <a:r>
              <a:rPr lang="en-GB" sz="1200">
                <a:solidFill>
                  <a:srgbClr val="FFFFFF"/>
                </a:solidFill>
                <a:latin typeface="Lora"/>
                <a:ea typeface="Lora"/>
                <a:cs typeface="Lora"/>
                <a:sym typeface="Lora"/>
              </a:rPr>
              <a:t> Ed 2019</a:t>
            </a:r>
            <a:endParaRPr sz="1200">
              <a:solidFill>
                <a:srgbClr val="FFFFFF"/>
              </a:solidFill>
              <a:latin typeface="Lora"/>
              <a:ea typeface="Lora"/>
              <a:cs typeface="Lora"/>
              <a:sym typeface="Lora"/>
            </a:endParaRPr>
          </a:p>
          <a:p>
            <a:pPr marL="0" lvl="0" indent="0" algn="l" rtl="0">
              <a:lnSpc>
                <a:spcPct val="115000"/>
              </a:lnSpc>
              <a:spcBef>
                <a:spcPts val="0"/>
              </a:spcBef>
              <a:spcAft>
                <a:spcPts val="0"/>
              </a:spcAft>
              <a:buClr>
                <a:schemeClr val="dk1"/>
              </a:buClr>
              <a:buSzPct val="39285"/>
              <a:buFont typeface="Arial"/>
              <a:buNone/>
            </a:pPr>
            <a:r>
              <a:rPr lang="en-GB" sz="2800">
                <a:solidFill>
                  <a:srgbClr val="FFFFFF"/>
                </a:solidFill>
                <a:latin typeface="Lora"/>
                <a:ea typeface="Lora"/>
                <a:cs typeface="Lora"/>
                <a:sym typeface="Lora"/>
              </a:rPr>
              <a:t>ols are learning organisations. They continuously strive to do better for the children and young people in their charge. In doing so, they try new things, seek to learn from those experiences, and work to adopt and embed the practices that work best.                                                               </a:t>
            </a:r>
            <a:r>
              <a:rPr lang="en-GB" sz="1200">
                <a:solidFill>
                  <a:srgbClr val="FFFFFF"/>
                </a:solidFill>
                <a:latin typeface="Lora"/>
                <a:ea typeface="Lora"/>
                <a:cs typeface="Lora"/>
                <a:sym typeface="Lora"/>
              </a:rPr>
              <a:t>EEF Guide To Implementation 2</a:t>
            </a:r>
            <a:r>
              <a:rPr lang="en-GB" sz="2000" baseline="30000">
                <a:solidFill>
                  <a:srgbClr val="FFFFFF"/>
                </a:solidFill>
                <a:latin typeface="Lora"/>
                <a:ea typeface="Lora"/>
                <a:cs typeface="Lora"/>
                <a:sym typeface="Lora"/>
              </a:rPr>
              <a:t>nd</a:t>
            </a:r>
            <a:r>
              <a:rPr lang="en-GB" sz="1200">
                <a:solidFill>
                  <a:srgbClr val="FFFFFF"/>
                </a:solidFill>
                <a:latin typeface="Lora"/>
                <a:ea typeface="Lora"/>
                <a:cs typeface="Lora"/>
                <a:sym typeface="Lora"/>
              </a:rPr>
              <a:t> Ed 2019</a:t>
            </a:r>
            <a:endParaRPr sz="1200">
              <a:solidFill>
                <a:srgbClr val="FFFFFF"/>
              </a:solidFill>
              <a:latin typeface="Lora"/>
              <a:ea typeface="Lora"/>
              <a:cs typeface="Lora"/>
              <a:sym typeface="Lora"/>
            </a:endParaRPr>
          </a:p>
          <a:p>
            <a:pPr marL="0" lvl="0" indent="0" algn="l" rtl="0">
              <a:spcBef>
                <a:spcPts val="10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6"/>
          <p:cNvSpPr txBox="1"/>
          <p:nvPr/>
        </p:nvSpPr>
        <p:spPr>
          <a:xfrm>
            <a:off x="5866275" y="5048100"/>
            <a:ext cx="30000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600">
                <a:solidFill>
                  <a:srgbClr val="7030A0"/>
                </a:solidFill>
              </a:rPr>
              <a:t>. </a:t>
            </a:r>
            <a:endParaRPr sz="1600">
              <a:solidFill>
                <a:srgbClr val="7030A0"/>
              </a:solidFill>
            </a:endParaRPr>
          </a:p>
        </p:txBody>
      </p:sp>
      <p:pic>
        <p:nvPicPr>
          <p:cNvPr id="344" name="Google Shape;344;p46"/>
          <p:cNvPicPr preferRelativeResize="0"/>
          <p:nvPr/>
        </p:nvPicPr>
        <p:blipFill>
          <a:blip r:embed="rId3">
            <a:alphaModFix/>
          </a:blip>
          <a:stretch>
            <a:fillRect/>
          </a:stretch>
        </p:blipFill>
        <p:spPr>
          <a:xfrm>
            <a:off x="1284500" y="-135426"/>
            <a:ext cx="8863617"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677334" y="634538"/>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u="sng"/>
              <a:t>Welcome and Introductions</a:t>
            </a:r>
            <a:endParaRPr u="sng"/>
          </a:p>
          <a:p>
            <a:pPr marL="0" lvl="0" indent="0" algn="l" rtl="0">
              <a:spcBef>
                <a:spcPts val="0"/>
              </a:spcBef>
              <a:spcAft>
                <a:spcPts val="0"/>
              </a:spcAft>
              <a:buClr>
                <a:schemeClr val="accent1"/>
              </a:buClr>
              <a:buSzPts val="3600"/>
              <a:buFont typeface="Trebuchet MS"/>
              <a:buNone/>
            </a:pPr>
            <a:endParaRPr u="sng"/>
          </a:p>
          <a:p>
            <a:pPr marL="0" lvl="0" indent="0" algn="l" rtl="0">
              <a:spcBef>
                <a:spcPts val="0"/>
              </a:spcBef>
              <a:spcAft>
                <a:spcPts val="0"/>
              </a:spcAft>
              <a:buClr>
                <a:schemeClr val="accent1"/>
              </a:buClr>
              <a:buSzPts val="3600"/>
              <a:buFont typeface="Trebuchet MS"/>
              <a:buNone/>
            </a:pPr>
            <a:endParaRPr u="sng"/>
          </a:p>
        </p:txBody>
      </p:sp>
      <p:sp>
        <p:nvSpPr>
          <p:cNvPr id="160" name="Google Shape;160;p20"/>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GB"/>
              <a:t>Name</a:t>
            </a:r>
            <a:endParaRPr/>
          </a:p>
          <a:p>
            <a:pPr marL="342900" lvl="0" indent="-342900" algn="l" rtl="0">
              <a:spcBef>
                <a:spcPts val="1000"/>
              </a:spcBef>
              <a:spcAft>
                <a:spcPts val="0"/>
              </a:spcAft>
              <a:buSzPts val="1440"/>
              <a:buChar char="►"/>
            </a:pPr>
            <a:r>
              <a:rPr lang="en-GB"/>
              <a:t>School</a:t>
            </a:r>
            <a:endParaRPr/>
          </a:p>
          <a:p>
            <a:pPr marL="342900" lvl="0" indent="-342900" algn="l" rtl="0">
              <a:spcBef>
                <a:spcPts val="1000"/>
              </a:spcBef>
              <a:spcAft>
                <a:spcPts val="0"/>
              </a:spcAft>
              <a:buSzPts val="1440"/>
              <a:buChar char="►"/>
            </a:pPr>
            <a:r>
              <a:rPr lang="en-GB"/>
              <a:t>Role and year group that you are working in </a:t>
            </a: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7"/>
          <p:cNvPicPr preferRelativeResize="0"/>
          <p:nvPr/>
        </p:nvPicPr>
        <p:blipFill>
          <a:blip r:embed="rId3">
            <a:alphaModFix/>
          </a:blip>
          <a:stretch>
            <a:fillRect/>
          </a:stretch>
        </p:blipFill>
        <p:spPr>
          <a:xfrm>
            <a:off x="152400" y="936175"/>
            <a:ext cx="11887201" cy="3774493"/>
          </a:xfrm>
          <a:prstGeom prst="rect">
            <a:avLst/>
          </a:prstGeom>
          <a:noFill/>
          <a:ln>
            <a:noFill/>
          </a:ln>
        </p:spPr>
      </p:pic>
      <p:sp>
        <p:nvSpPr>
          <p:cNvPr id="351" name="Google Shape;351;p47"/>
          <p:cNvSpPr txBox="1"/>
          <p:nvPr/>
        </p:nvSpPr>
        <p:spPr>
          <a:xfrm>
            <a:off x="526875" y="465900"/>
            <a:ext cx="1170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Trebuchet MS"/>
                <a:ea typeface="Trebuchet MS"/>
                <a:cs typeface="Trebuchet MS"/>
                <a:sym typeface="Trebuchet MS"/>
              </a:rPr>
              <a:t>Components of change </a:t>
            </a:r>
            <a:endParaRPr sz="1800">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48"/>
          <p:cNvPicPr preferRelativeResize="0"/>
          <p:nvPr/>
        </p:nvPicPr>
        <p:blipFill>
          <a:blip r:embed="rId3">
            <a:alphaModFix/>
          </a:blip>
          <a:stretch>
            <a:fillRect/>
          </a:stretch>
        </p:blipFill>
        <p:spPr>
          <a:xfrm>
            <a:off x="1458150" y="1098400"/>
            <a:ext cx="7068751" cy="5671301"/>
          </a:xfrm>
          <a:prstGeom prst="rect">
            <a:avLst/>
          </a:prstGeom>
          <a:noFill/>
          <a:ln>
            <a:noFill/>
          </a:ln>
        </p:spPr>
      </p:pic>
      <p:pic>
        <p:nvPicPr>
          <p:cNvPr id="358" name="Google Shape;358;p48"/>
          <p:cNvPicPr preferRelativeResize="0"/>
          <p:nvPr/>
        </p:nvPicPr>
        <p:blipFill>
          <a:blip r:embed="rId4">
            <a:alphaModFix/>
          </a:blip>
          <a:stretch>
            <a:fillRect/>
          </a:stretch>
        </p:blipFill>
        <p:spPr>
          <a:xfrm>
            <a:off x="152400" y="152400"/>
            <a:ext cx="10110866" cy="793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9"/>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a:t>Digging deeper </a:t>
            </a:r>
            <a:endParaRPr/>
          </a:p>
        </p:txBody>
      </p:sp>
      <p:pic>
        <p:nvPicPr>
          <p:cNvPr id="365" name="Google Shape;365;p49"/>
          <p:cNvPicPr preferRelativeResize="0"/>
          <p:nvPr/>
        </p:nvPicPr>
        <p:blipFill>
          <a:blip r:embed="rId3">
            <a:alphaModFix/>
          </a:blip>
          <a:stretch>
            <a:fillRect/>
          </a:stretch>
        </p:blipFill>
        <p:spPr>
          <a:xfrm>
            <a:off x="938275" y="1233375"/>
            <a:ext cx="8903498" cy="4850776"/>
          </a:xfrm>
          <a:prstGeom prst="rect">
            <a:avLst/>
          </a:prstGeom>
          <a:noFill/>
          <a:ln>
            <a:noFill/>
          </a:ln>
        </p:spPr>
      </p:pic>
      <p:pic>
        <p:nvPicPr>
          <p:cNvPr id="366" name="Google Shape;366;p49"/>
          <p:cNvPicPr preferRelativeResize="0"/>
          <p:nvPr/>
        </p:nvPicPr>
        <p:blipFill rotWithShape="1">
          <a:blip r:embed="rId4">
            <a:alphaModFix/>
          </a:blip>
          <a:srcRect r="3306" b="35026"/>
          <a:stretch/>
        </p:blipFill>
        <p:spPr>
          <a:xfrm>
            <a:off x="629675" y="5966475"/>
            <a:ext cx="8754699" cy="7405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a:t>Understanding change </a:t>
            </a:r>
            <a:endParaRPr/>
          </a:p>
        </p:txBody>
      </p:sp>
      <p:sp>
        <p:nvSpPr>
          <p:cNvPr id="373" name="Google Shape;373;p50"/>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lnSpc>
                <a:spcPct val="115000"/>
              </a:lnSpc>
              <a:spcBef>
                <a:spcPts val="600"/>
              </a:spcBef>
              <a:spcAft>
                <a:spcPts val="0"/>
              </a:spcAft>
              <a:buClr>
                <a:schemeClr val="dk1"/>
              </a:buClr>
              <a:buSzPts val="1100"/>
              <a:buFont typeface="Arial"/>
              <a:buNone/>
            </a:pPr>
            <a:r>
              <a:rPr lang="en-GB" sz="1400">
                <a:solidFill>
                  <a:schemeClr val="dk1"/>
                </a:solidFill>
                <a:latin typeface="Arial"/>
                <a:ea typeface="Arial"/>
                <a:cs typeface="Arial"/>
                <a:sym typeface="Arial"/>
              </a:rPr>
              <a:t>•</a:t>
            </a:r>
            <a:r>
              <a:rPr lang="en-GB" sz="3200">
                <a:solidFill>
                  <a:schemeClr val="dk1"/>
                </a:solidFill>
                <a:latin typeface="Arial"/>
                <a:ea typeface="Arial"/>
                <a:cs typeface="Arial"/>
                <a:sym typeface="Arial"/>
              </a:rPr>
              <a:t>There will be initial success.</a:t>
            </a:r>
            <a:endParaRPr sz="3200">
              <a:solidFill>
                <a:schemeClr val="dk1"/>
              </a:solidFill>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r>
              <a:rPr lang="en-GB" sz="1400">
                <a:solidFill>
                  <a:schemeClr val="dk1"/>
                </a:solidFill>
                <a:latin typeface="Arial"/>
                <a:ea typeface="Arial"/>
                <a:cs typeface="Arial"/>
                <a:sym typeface="Arial"/>
              </a:rPr>
              <a:t>•</a:t>
            </a:r>
            <a:r>
              <a:rPr lang="en-GB" sz="3200">
                <a:solidFill>
                  <a:schemeClr val="dk1"/>
                </a:solidFill>
                <a:latin typeface="Arial"/>
                <a:ea typeface="Arial"/>
                <a:cs typeface="Arial"/>
                <a:sym typeface="Arial"/>
              </a:rPr>
              <a:t>There will be a dip.</a:t>
            </a:r>
            <a:endParaRPr sz="3200">
              <a:solidFill>
                <a:schemeClr val="dk1"/>
              </a:solidFill>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r>
              <a:rPr lang="en-GB" sz="1400">
                <a:solidFill>
                  <a:schemeClr val="dk1"/>
                </a:solidFill>
                <a:latin typeface="Arial"/>
                <a:ea typeface="Arial"/>
                <a:cs typeface="Arial"/>
                <a:sym typeface="Arial"/>
              </a:rPr>
              <a:t>•</a:t>
            </a:r>
            <a:r>
              <a:rPr lang="en-GB" sz="3200">
                <a:solidFill>
                  <a:schemeClr val="dk1"/>
                </a:solidFill>
                <a:latin typeface="Arial"/>
                <a:ea typeface="Arial"/>
                <a:cs typeface="Arial"/>
                <a:sym typeface="Arial"/>
              </a:rPr>
              <a:t>There will be challenges.</a:t>
            </a:r>
            <a:endParaRPr sz="3200">
              <a:solidFill>
                <a:schemeClr val="dk1"/>
              </a:solidFill>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r>
              <a:rPr lang="en-GB" sz="1400">
                <a:solidFill>
                  <a:schemeClr val="dk1"/>
                </a:solidFill>
                <a:latin typeface="Arial"/>
                <a:ea typeface="Arial"/>
                <a:cs typeface="Arial"/>
                <a:sym typeface="Arial"/>
              </a:rPr>
              <a:t>•</a:t>
            </a:r>
            <a:r>
              <a:rPr lang="en-GB" sz="3200">
                <a:solidFill>
                  <a:schemeClr val="dk1"/>
                </a:solidFill>
                <a:latin typeface="Arial"/>
                <a:ea typeface="Arial"/>
                <a:cs typeface="Arial"/>
                <a:sym typeface="Arial"/>
              </a:rPr>
              <a:t>There will be the temptation to take a U-turn.</a:t>
            </a:r>
            <a:endParaRPr sz="3200">
              <a:solidFill>
                <a:schemeClr val="dk1"/>
              </a:solidFill>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1"/>
          <p:cNvSpPr txBox="1">
            <a:spLocks noGrp="1"/>
          </p:cNvSpPr>
          <p:nvPr>
            <p:ph type="body" idx="1"/>
          </p:nvPr>
        </p:nvSpPr>
        <p:spPr>
          <a:xfrm>
            <a:off x="657350" y="278780"/>
            <a:ext cx="8596800" cy="56757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en-GB" sz="2900" b="1">
                <a:solidFill>
                  <a:srgbClr val="585858"/>
                </a:solidFill>
                <a:latin typeface="Century Gothic"/>
                <a:ea typeface="Century Gothic"/>
                <a:cs typeface="Century Gothic"/>
                <a:sym typeface="Century Gothic"/>
              </a:rPr>
              <a:t>Systems which may need reviewing</a:t>
            </a:r>
            <a:endParaRPr sz="2900" b="1">
              <a:solidFill>
                <a:srgbClr val="585858"/>
              </a:solidFill>
              <a:latin typeface="Century Gothic"/>
              <a:ea typeface="Century Gothic"/>
              <a:cs typeface="Century Gothic"/>
              <a:sym typeface="Century Gothic"/>
            </a:endParaRPr>
          </a:p>
          <a:p>
            <a:pPr marL="0" lvl="0" indent="0" algn="l" rtl="0">
              <a:spcBef>
                <a:spcPts val="1000"/>
              </a:spcBef>
              <a:spcAft>
                <a:spcPts val="0"/>
              </a:spcAft>
              <a:buNone/>
            </a:pPr>
            <a:endParaRPr sz="2900" b="1">
              <a:solidFill>
                <a:srgbClr val="585858"/>
              </a:solidFill>
              <a:latin typeface="Century Gothic"/>
              <a:ea typeface="Century Gothic"/>
              <a:cs typeface="Century Gothic"/>
              <a:sym typeface="Century Gothic"/>
            </a:endParaRPr>
          </a:p>
          <a:p>
            <a:pPr marL="0" lvl="0" indent="0" algn="l" rtl="0">
              <a:spcBef>
                <a:spcPts val="1000"/>
              </a:spcBef>
              <a:spcAft>
                <a:spcPts val="0"/>
              </a:spcAft>
              <a:buNone/>
            </a:pPr>
            <a:r>
              <a:rPr lang="en-GB" sz="2200">
                <a:solidFill>
                  <a:schemeClr val="dk1"/>
                </a:solidFill>
                <a:latin typeface="Arial"/>
                <a:ea typeface="Arial"/>
                <a:cs typeface="Arial"/>
                <a:sym typeface="Arial"/>
              </a:rPr>
              <a:t>•</a:t>
            </a:r>
            <a:r>
              <a:rPr lang="en-GB" sz="2200">
                <a:solidFill>
                  <a:srgbClr val="666666"/>
                </a:solidFill>
                <a:latin typeface="Arial"/>
                <a:ea typeface="Arial"/>
                <a:cs typeface="Arial"/>
                <a:sym typeface="Arial"/>
              </a:rPr>
              <a:t>Lesson design including resourcing, meeting the needs of all learners and practice</a:t>
            </a:r>
            <a:endParaRPr sz="22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50000"/>
              <a:buFont typeface="Arial"/>
              <a:buNone/>
            </a:pPr>
            <a:r>
              <a:rPr lang="en-GB" sz="2200">
                <a:solidFill>
                  <a:schemeClr val="dk1"/>
                </a:solidFill>
                <a:latin typeface="Arial"/>
                <a:ea typeface="Arial"/>
                <a:cs typeface="Arial"/>
                <a:sym typeface="Arial"/>
              </a:rPr>
              <a:t>•</a:t>
            </a:r>
            <a:r>
              <a:rPr lang="en-GB" sz="2200">
                <a:solidFill>
                  <a:srgbClr val="666666"/>
                </a:solidFill>
                <a:latin typeface="Arial"/>
                <a:ea typeface="Arial"/>
                <a:cs typeface="Arial"/>
                <a:sym typeface="Arial"/>
              </a:rPr>
              <a:t>Curriculum design</a:t>
            </a:r>
            <a:endParaRPr sz="22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50000"/>
              <a:buFont typeface="Arial"/>
              <a:buNone/>
            </a:pPr>
            <a:r>
              <a:rPr lang="en-GB" sz="2200">
                <a:solidFill>
                  <a:schemeClr val="dk1"/>
                </a:solidFill>
                <a:latin typeface="Arial"/>
                <a:ea typeface="Arial"/>
                <a:cs typeface="Arial"/>
                <a:sym typeface="Arial"/>
              </a:rPr>
              <a:t>•</a:t>
            </a:r>
            <a:r>
              <a:rPr lang="en-GB" sz="2200">
                <a:solidFill>
                  <a:srgbClr val="666666"/>
                </a:solidFill>
                <a:latin typeface="Arial"/>
                <a:ea typeface="Arial"/>
                <a:cs typeface="Arial"/>
                <a:sym typeface="Arial"/>
              </a:rPr>
              <a:t>Intervention</a:t>
            </a:r>
            <a:endParaRPr sz="22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50000"/>
              <a:buFont typeface="Arial"/>
              <a:buNone/>
            </a:pPr>
            <a:r>
              <a:rPr lang="en-GB" sz="2200">
                <a:solidFill>
                  <a:schemeClr val="dk1"/>
                </a:solidFill>
                <a:latin typeface="Arial"/>
                <a:ea typeface="Arial"/>
                <a:cs typeface="Arial"/>
                <a:sym typeface="Arial"/>
              </a:rPr>
              <a:t>•</a:t>
            </a:r>
            <a:r>
              <a:rPr lang="en-GB" sz="2200">
                <a:solidFill>
                  <a:srgbClr val="666666"/>
                </a:solidFill>
                <a:latin typeface="Arial"/>
                <a:ea typeface="Arial"/>
                <a:cs typeface="Arial"/>
                <a:sym typeface="Arial"/>
              </a:rPr>
              <a:t>Assessment</a:t>
            </a:r>
            <a:endParaRPr sz="22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50000"/>
              <a:buFont typeface="Arial"/>
              <a:buNone/>
            </a:pPr>
            <a:r>
              <a:rPr lang="en-GB" sz="2200">
                <a:solidFill>
                  <a:schemeClr val="dk1"/>
                </a:solidFill>
                <a:latin typeface="Arial"/>
                <a:ea typeface="Arial"/>
                <a:cs typeface="Arial"/>
                <a:sym typeface="Arial"/>
              </a:rPr>
              <a:t>•</a:t>
            </a:r>
            <a:r>
              <a:rPr lang="en-GB" sz="2200">
                <a:solidFill>
                  <a:srgbClr val="666666"/>
                </a:solidFill>
                <a:latin typeface="Arial"/>
                <a:ea typeface="Arial"/>
                <a:cs typeface="Arial"/>
                <a:sym typeface="Arial"/>
              </a:rPr>
              <a:t>Tracking</a:t>
            </a:r>
            <a:endParaRPr sz="22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50000"/>
              <a:buFont typeface="Arial"/>
              <a:buNone/>
            </a:pPr>
            <a:r>
              <a:rPr lang="en-GB" sz="2200">
                <a:solidFill>
                  <a:schemeClr val="dk1"/>
                </a:solidFill>
                <a:latin typeface="Arial"/>
                <a:ea typeface="Arial"/>
                <a:cs typeface="Arial"/>
                <a:sym typeface="Arial"/>
              </a:rPr>
              <a:t>•</a:t>
            </a:r>
            <a:r>
              <a:rPr lang="en-GB" sz="2200">
                <a:solidFill>
                  <a:srgbClr val="666666"/>
                </a:solidFill>
                <a:latin typeface="Arial"/>
                <a:ea typeface="Arial"/>
                <a:cs typeface="Arial"/>
                <a:sym typeface="Arial"/>
              </a:rPr>
              <a:t>Monitoring</a:t>
            </a:r>
            <a:endParaRPr sz="22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50000"/>
              <a:buFont typeface="Arial"/>
              <a:buNone/>
            </a:pPr>
            <a:r>
              <a:rPr lang="en-GB" sz="2200">
                <a:solidFill>
                  <a:schemeClr val="dk1"/>
                </a:solidFill>
                <a:latin typeface="Arial"/>
                <a:ea typeface="Arial"/>
                <a:cs typeface="Arial"/>
                <a:sym typeface="Arial"/>
              </a:rPr>
              <a:t>•</a:t>
            </a:r>
            <a:r>
              <a:rPr lang="en-GB" sz="2200">
                <a:solidFill>
                  <a:srgbClr val="666666"/>
                </a:solidFill>
                <a:latin typeface="Arial"/>
                <a:ea typeface="Arial"/>
                <a:cs typeface="Arial"/>
                <a:sym typeface="Arial"/>
              </a:rPr>
              <a:t>Evaluation</a:t>
            </a:r>
            <a:endParaRPr sz="22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50000"/>
              <a:buFont typeface="Arial"/>
              <a:buNone/>
            </a:pPr>
            <a:r>
              <a:rPr lang="en-GB" sz="2200">
                <a:solidFill>
                  <a:schemeClr val="dk1"/>
                </a:solidFill>
                <a:latin typeface="Arial"/>
                <a:ea typeface="Arial"/>
                <a:cs typeface="Arial"/>
                <a:sym typeface="Arial"/>
              </a:rPr>
              <a:t>•</a:t>
            </a:r>
            <a:r>
              <a:rPr lang="en-GB" sz="2200">
                <a:solidFill>
                  <a:srgbClr val="666666"/>
                </a:solidFill>
                <a:latin typeface="Arial"/>
                <a:ea typeface="Arial"/>
                <a:cs typeface="Arial"/>
                <a:sym typeface="Arial"/>
              </a:rPr>
              <a:t>Marking or evidence in books</a:t>
            </a:r>
            <a:endParaRPr sz="22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50000"/>
              <a:buFont typeface="Arial"/>
              <a:buNone/>
            </a:pPr>
            <a:r>
              <a:rPr lang="en-GB" sz="2200">
                <a:solidFill>
                  <a:schemeClr val="dk1"/>
                </a:solidFill>
                <a:latin typeface="Arial"/>
                <a:ea typeface="Arial"/>
                <a:cs typeface="Arial"/>
                <a:sym typeface="Arial"/>
              </a:rPr>
              <a:t>•</a:t>
            </a:r>
            <a:r>
              <a:rPr lang="en-GB" sz="2200">
                <a:solidFill>
                  <a:srgbClr val="666666"/>
                </a:solidFill>
                <a:latin typeface="Arial"/>
                <a:ea typeface="Arial"/>
                <a:cs typeface="Arial"/>
                <a:sym typeface="Arial"/>
              </a:rPr>
              <a:t>Timetabling</a:t>
            </a:r>
            <a:endParaRPr sz="22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50000"/>
              <a:buFont typeface="Arial"/>
              <a:buNone/>
            </a:pPr>
            <a:r>
              <a:rPr lang="en-GB" sz="2200">
                <a:solidFill>
                  <a:schemeClr val="dk1"/>
                </a:solidFill>
                <a:latin typeface="Arial"/>
                <a:ea typeface="Arial"/>
                <a:cs typeface="Arial"/>
                <a:sym typeface="Arial"/>
              </a:rPr>
              <a:t>•</a:t>
            </a:r>
            <a:r>
              <a:rPr lang="en-GB" sz="2200">
                <a:solidFill>
                  <a:srgbClr val="666666"/>
                </a:solidFill>
                <a:latin typeface="Arial"/>
                <a:ea typeface="Arial"/>
                <a:cs typeface="Arial"/>
                <a:sym typeface="Arial"/>
              </a:rPr>
              <a:t>Working with parents</a:t>
            </a:r>
            <a:endParaRPr sz="22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50000"/>
              <a:buFont typeface="Arial"/>
              <a:buNone/>
            </a:pPr>
            <a:r>
              <a:rPr lang="en-GB" sz="2200">
                <a:solidFill>
                  <a:schemeClr val="dk1"/>
                </a:solidFill>
                <a:latin typeface="Arial"/>
                <a:ea typeface="Arial"/>
                <a:cs typeface="Arial"/>
                <a:sym typeface="Arial"/>
              </a:rPr>
              <a:t>•</a:t>
            </a:r>
            <a:r>
              <a:rPr lang="en-GB" sz="2200">
                <a:solidFill>
                  <a:srgbClr val="666666"/>
                </a:solidFill>
                <a:latin typeface="Arial"/>
                <a:ea typeface="Arial"/>
                <a:cs typeface="Arial"/>
                <a:sym typeface="Arial"/>
              </a:rPr>
              <a:t>Professional development of staff – ongoing CPD and induction of teaching/non-teaching staff</a:t>
            </a:r>
            <a:endParaRPr sz="22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50000"/>
              <a:buFont typeface="Arial"/>
              <a:buNone/>
            </a:pPr>
            <a:r>
              <a:rPr lang="en-GB" sz="2200">
                <a:solidFill>
                  <a:schemeClr val="dk1"/>
                </a:solidFill>
                <a:latin typeface="Arial"/>
                <a:ea typeface="Arial"/>
                <a:cs typeface="Arial"/>
                <a:sym typeface="Arial"/>
              </a:rPr>
              <a:t>•</a:t>
            </a:r>
            <a:r>
              <a:rPr lang="en-GB" sz="2200">
                <a:solidFill>
                  <a:srgbClr val="666666"/>
                </a:solidFill>
                <a:latin typeface="Arial"/>
                <a:ea typeface="Arial"/>
                <a:cs typeface="Arial"/>
                <a:sym typeface="Arial"/>
              </a:rPr>
              <a:t>Collaborative working practices, e.g. planning, observing learning and moderating</a:t>
            </a:r>
            <a:endParaRPr sz="2200">
              <a:solidFill>
                <a:srgbClr val="666666"/>
              </a:solidFill>
              <a:latin typeface="Arial"/>
              <a:ea typeface="Arial"/>
              <a:cs typeface="Arial"/>
              <a:sym typeface="Arial"/>
            </a:endParaRPr>
          </a:p>
          <a:p>
            <a:pPr marL="0" lvl="0" indent="0" algn="l" rtl="0">
              <a:spcBef>
                <a:spcPts val="1000"/>
              </a:spcBef>
              <a:spcAft>
                <a:spcPts val="0"/>
              </a:spcAft>
              <a:buNone/>
            </a:pPr>
            <a:endParaRPr sz="2900" b="1">
              <a:solidFill>
                <a:srgbClr val="585858"/>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sz="2700"/>
              <a:t>Systems which are conducive to TfM principles </a:t>
            </a:r>
            <a:endParaRPr sz="2700"/>
          </a:p>
        </p:txBody>
      </p:sp>
      <p:graphicFrame>
        <p:nvGraphicFramePr>
          <p:cNvPr id="2" name="Table 1"/>
          <p:cNvGraphicFramePr>
            <a:graphicFrameLocks noGrp="1"/>
          </p:cNvGraphicFramePr>
          <p:nvPr>
            <p:extLst>
              <p:ext uri="{D42A27DB-BD31-4B8C-83A1-F6EECF244321}">
                <p14:modId xmlns:p14="http://schemas.microsoft.com/office/powerpoint/2010/main" val="1273515812"/>
              </p:ext>
            </p:extLst>
          </p:nvPr>
        </p:nvGraphicFramePr>
        <p:xfrm>
          <a:off x="911734" y="1619779"/>
          <a:ext cx="8128001" cy="3464666"/>
        </p:xfrm>
        <a:graphic>
          <a:graphicData uri="http://schemas.openxmlformats.org/drawingml/2006/table">
            <a:tbl>
              <a:tblPr firstRow="1" bandRow="1">
                <a:tableStyleId>{5C22544A-7EE6-4342-B048-85BDC9FD1C3A}</a:tableStyleId>
              </a:tblPr>
              <a:tblGrid>
                <a:gridCol w="2302954">
                  <a:extLst>
                    <a:ext uri="{9D8B030D-6E8A-4147-A177-3AD203B41FA5}">
                      <a16:colId xmlns:a16="http://schemas.microsoft.com/office/drawing/2014/main" val="4119110963"/>
                    </a:ext>
                  </a:extLst>
                </a:gridCol>
                <a:gridCol w="5825047">
                  <a:extLst>
                    <a:ext uri="{9D8B030D-6E8A-4147-A177-3AD203B41FA5}">
                      <a16:colId xmlns:a16="http://schemas.microsoft.com/office/drawing/2014/main" val="2721319047"/>
                    </a:ext>
                  </a:extLst>
                </a:gridCol>
              </a:tblGrid>
              <a:tr h="751946">
                <a:tc>
                  <a:txBody>
                    <a:bodyPr/>
                    <a:lstStyle/>
                    <a:p>
                      <a:r>
                        <a:rPr lang="en-US" dirty="0" smtClean="0"/>
                        <a:t>System</a:t>
                      </a:r>
                      <a:endParaRPr lang="en-GB" dirty="0"/>
                    </a:p>
                  </a:txBody>
                  <a:tcPr/>
                </a:tc>
                <a:tc>
                  <a:txBody>
                    <a:bodyPr/>
                    <a:lstStyle/>
                    <a:p>
                      <a:r>
                        <a:rPr lang="en-US" dirty="0" smtClean="0"/>
                        <a:t>What could</a:t>
                      </a:r>
                      <a:r>
                        <a:rPr lang="en-US" baseline="0" dirty="0" smtClean="0"/>
                        <a:t> this look like in a school which has the fidelity to the principles of teaching for mastery? </a:t>
                      </a:r>
                      <a:endParaRPr lang="en-GB" dirty="0"/>
                    </a:p>
                  </a:txBody>
                  <a:tcPr/>
                </a:tc>
                <a:extLst>
                  <a:ext uri="{0D108BD9-81ED-4DB2-BD59-A6C34878D82A}">
                    <a16:rowId xmlns:a16="http://schemas.microsoft.com/office/drawing/2014/main" val="755449666"/>
                  </a:ext>
                </a:extLst>
              </a:tr>
              <a:tr h="370840">
                <a:tc rowSpan="4">
                  <a:txBody>
                    <a:bodyPr/>
                    <a:lstStyle/>
                    <a:p>
                      <a:r>
                        <a:rPr lang="en-US" dirty="0" smtClean="0"/>
                        <a:t>Timetabling</a:t>
                      </a:r>
                      <a:r>
                        <a:rPr lang="en-US" baseline="0" dirty="0" smtClean="0"/>
                        <a:t> of </a:t>
                      </a:r>
                      <a:r>
                        <a:rPr lang="en-US" baseline="0" dirty="0" err="1" smtClean="0"/>
                        <a:t>Maths</a:t>
                      </a:r>
                      <a:r>
                        <a:rPr lang="en-US" baseline="0" dirty="0" smtClean="0"/>
                        <a:t> </a:t>
                      </a:r>
                      <a:endParaRPr lang="en-GB" dirty="0"/>
                    </a:p>
                  </a:txBody>
                  <a:tcPr/>
                </a:tc>
                <a:tc>
                  <a:txBody>
                    <a:bodyPr/>
                    <a:lstStyle/>
                    <a:p>
                      <a:r>
                        <a:rPr lang="en-US" dirty="0" smtClean="0"/>
                        <a:t>Separate</a:t>
                      </a:r>
                      <a:r>
                        <a:rPr lang="en-US" baseline="0" dirty="0" smtClean="0"/>
                        <a:t> fluency sessions for all pupils such as the Mastering Number </a:t>
                      </a:r>
                      <a:r>
                        <a:rPr lang="en-US" baseline="0" dirty="0" err="1" smtClean="0"/>
                        <a:t>programme</a:t>
                      </a:r>
                      <a:r>
                        <a:rPr lang="en-US" baseline="0" smtClean="0"/>
                        <a:t>.</a:t>
                      </a:r>
                      <a:endParaRPr lang="en-US" baseline="0" dirty="0" smtClean="0"/>
                    </a:p>
                    <a:p>
                      <a:endParaRPr lang="en-US" dirty="0" smtClean="0"/>
                    </a:p>
                  </a:txBody>
                  <a:tcPr/>
                </a:tc>
                <a:extLst>
                  <a:ext uri="{0D108BD9-81ED-4DB2-BD59-A6C34878D82A}">
                    <a16:rowId xmlns:a16="http://schemas.microsoft.com/office/drawing/2014/main" val="4168863504"/>
                  </a:ext>
                </a:extLst>
              </a:tr>
              <a:tr h="370840">
                <a:tc vMerge="1">
                  <a:txBody>
                    <a:bodyPr/>
                    <a:lstStyle/>
                    <a:p>
                      <a:endParaRPr lang="en-GB" dirty="0"/>
                    </a:p>
                  </a:txBody>
                  <a:tcPr/>
                </a:tc>
                <a:tc>
                  <a:txBody>
                    <a:bodyPr/>
                    <a:lstStyle/>
                    <a:p>
                      <a:r>
                        <a:rPr lang="en-US" dirty="0" smtClean="0"/>
                        <a:t>Shorter</a:t>
                      </a:r>
                      <a:r>
                        <a:rPr lang="en-US" baseline="0" dirty="0" smtClean="0"/>
                        <a:t> main </a:t>
                      </a:r>
                      <a:r>
                        <a:rPr lang="en-US" baseline="0" dirty="0" err="1" smtClean="0"/>
                        <a:t>maths</a:t>
                      </a:r>
                      <a:r>
                        <a:rPr lang="en-US" baseline="0" dirty="0" smtClean="0"/>
                        <a:t> sessions with time for individual intelligent practice and identifying pupils who need intervention within the lesson.</a:t>
                      </a:r>
                    </a:p>
                    <a:p>
                      <a:endParaRPr lang="en-GB" dirty="0"/>
                    </a:p>
                  </a:txBody>
                  <a:tcPr/>
                </a:tc>
                <a:extLst>
                  <a:ext uri="{0D108BD9-81ED-4DB2-BD59-A6C34878D82A}">
                    <a16:rowId xmlns:a16="http://schemas.microsoft.com/office/drawing/2014/main" val="3780599626"/>
                  </a:ext>
                </a:extLst>
              </a:tr>
              <a:tr h="370840">
                <a:tc vMerge="1">
                  <a:txBody>
                    <a:bodyPr/>
                    <a:lstStyle/>
                    <a:p>
                      <a:endParaRPr lang="en-GB" dirty="0"/>
                    </a:p>
                  </a:txBody>
                  <a:tcPr/>
                </a:tc>
                <a:tc>
                  <a:txBody>
                    <a:bodyPr/>
                    <a:lstStyle/>
                    <a:p>
                      <a:r>
                        <a:rPr lang="en-US" dirty="0" smtClean="0"/>
                        <a:t>Pre-teaching slot with the teacher</a:t>
                      </a:r>
                      <a:r>
                        <a:rPr lang="en-US" baseline="0" dirty="0" smtClean="0"/>
                        <a:t> at the beginning of the week</a:t>
                      </a:r>
                    </a:p>
                    <a:p>
                      <a:endParaRPr lang="en-GB" dirty="0"/>
                    </a:p>
                  </a:txBody>
                  <a:tcPr/>
                </a:tc>
                <a:extLst>
                  <a:ext uri="{0D108BD9-81ED-4DB2-BD59-A6C34878D82A}">
                    <a16:rowId xmlns:a16="http://schemas.microsoft.com/office/drawing/2014/main" val="3789928825"/>
                  </a:ext>
                </a:extLst>
              </a:tr>
              <a:tr h="370840">
                <a:tc vMerge="1">
                  <a:txBody>
                    <a:bodyPr/>
                    <a:lstStyle/>
                    <a:p>
                      <a:endParaRPr lang="en-GB" dirty="0"/>
                    </a:p>
                  </a:txBody>
                  <a:tcPr/>
                </a:tc>
                <a:tc>
                  <a:txBody>
                    <a:bodyPr/>
                    <a:lstStyle/>
                    <a:p>
                      <a:r>
                        <a:rPr lang="en-US" dirty="0" smtClean="0"/>
                        <a:t>Any additional intervention</a:t>
                      </a:r>
                      <a:r>
                        <a:rPr lang="en-US" baseline="0" dirty="0" smtClean="0"/>
                        <a:t> is timely and brief. If it is not delivered by the teacher, there is time for discussion with the class teacher. </a:t>
                      </a:r>
                    </a:p>
                    <a:p>
                      <a:endParaRPr lang="en-GB" dirty="0"/>
                    </a:p>
                  </a:txBody>
                  <a:tcPr/>
                </a:tc>
                <a:extLst>
                  <a:ext uri="{0D108BD9-81ED-4DB2-BD59-A6C34878D82A}">
                    <a16:rowId xmlns:a16="http://schemas.microsoft.com/office/drawing/2014/main" val="156401983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3"/>
          <p:cNvSpPr txBox="1">
            <a:spLocks noGrp="1"/>
          </p:cNvSpPr>
          <p:nvPr>
            <p:ph type="title"/>
          </p:nvPr>
        </p:nvSpPr>
        <p:spPr>
          <a:xfrm>
            <a:off x="741425" y="410475"/>
            <a:ext cx="8596800" cy="4914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100000"/>
              <a:buFont typeface="Trebuchet MS"/>
              <a:buNone/>
            </a:pPr>
            <a:r>
              <a:rPr lang="en-GB" sz="3200" u="sng"/>
              <a:t>Break out rooms</a:t>
            </a:r>
            <a:endParaRPr sz="3200" u="sng"/>
          </a:p>
          <a:p>
            <a:pPr marL="0" lvl="0" indent="0" algn="l" rtl="0">
              <a:lnSpc>
                <a:spcPct val="90000"/>
              </a:lnSpc>
              <a:spcBef>
                <a:spcPts val="1000"/>
              </a:spcBef>
              <a:spcAft>
                <a:spcPts val="0"/>
              </a:spcAft>
              <a:buClr>
                <a:schemeClr val="dk1"/>
              </a:buClr>
              <a:buSzPct val="45833"/>
              <a:buFont typeface="Arial"/>
              <a:buNone/>
            </a:pPr>
            <a:endParaRPr sz="2400">
              <a:solidFill>
                <a:schemeClr val="dk1"/>
              </a:solidFill>
              <a:latin typeface="Arial"/>
              <a:ea typeface="Arial"/>
              <a:cs typeface="Arial"/>
              <a:sym typeface="Arial"/>
            </a:endParaRPr>
          </a:p>
          <a:p>
            <a:pPr marL="0" lvl="0" indent="0" algn="l" rtl="0">
              <a:lnSpc>
                <a:spcPct val="90000"/>
              </a:lnSpc>
              <a:spcBef>
                <a:spcPts val="1000"/>
              </a:spcBef>
              <a:spcAft>
                <a:spcPts val="0"/>
              </a:spcAft>
              <a:buClr>
                <a:schemeClr val="dk1"/>
              </a:buClr>
              <a:buSzPct val="45833"/>
              <a:buFont typeface="Arial"/>
              <a:buNone/>
            </a:pPr>
            <a:r>
              <a:rPr lang="en-GB" sz="2400">
                <a:solidFill>
                  <a:schemeClr val="dk1"/>
                </a:solidFill>
                <a:latin typeface="Arial"/>
                <a:ea typeface="Arial"/>
                <a:cs typeface="Arial"/>
                <a:sym typeface="Arial"/>
              </a:rPr>
              <a:t>•</a:t>
            </a:r>
            <a:r>
              <a:rPr lang="en-GB" sz="2400">
                <a:solidFill>
                  <a:srgbClr val="666666"/>
                </a:solidFill>
                <a:latin typeface="Arial"/>
                <a:ea typeface="Arial"/>
                <a:cs typeface="Arial"/>
                <a:sym typeface="Arial"/>
              </a:rPr>
              <a:t>What systems have changed in your setting as a result of adopting a teaching for mastery approach?</a:t>
            </a:r>
            <a:endParaRPr sz="24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45833"/>
              <a:buFont typeface="Arial"/>
              <a:buNone/>
            </a:pPr>
            <a:endParaRPr sz="24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45833"/>
              <a:buFont typeface="Arial"/>
              <a:buNone/>
            </a:pPr>
            <a:r>
              <a:rPr lang="en-GB" sz="2400">
                <a:solidFill>
                  <a:schemeClr val="dk1"/>
                </a:solidFill>
                <a:latin typeface="Arial"/>
                <a:ea typeface="Arial"/>
                <a:cs typeface="Arial"/>
                <a:sym typeface="Arial"/>
              </a:rPr>
              <a:t>•</a:t>
            </a:r>
            <a:r>
              <a:rPr lang="en-GB" sz="2400">
                <a:solidFill>
                  <a:srgbClr val="666666"/>
                </a:solidFill>
                <a:latin typeface="Arial"/>
                <a:ea typeface="Arial"/>
                <a:cs typeface="Arial"/>
                <a:sym typeface="Arial"/>
              </a:rPr>
              <a:t>Which of these, if any, did you need to refine after trying a new approach? </a:t>
            </a:r>
            <a:endParaRPr sz="24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45833"/>
              <a:buFont typeface="Arial"/>
              <a:buNone/>
            </a:pPr>
            <a:endParaRPr sz="2400">
              <a:solidFill>
                <a:srgbClr val="666666"/>
              </a:solidFill>
              <a:latin typeface="Arial"/>
              <a:ea typeface="Arial"/>
              <a:cs typeface="Arial"/>
              <a:sym typeface="Arial"/>
            </a:endParaRPr>
          </a:p>
          <a:p>
            <a:pPr marL="457200" lvl="0" indent="-365760" algn="l" rtl="0">
              <a:lnSpc>
                <a:spcPct val="90000"/>
              </a:lnSpc>
              <a:spcBef>
                <a:spcPts val="1000"/>
              </a:spcBef>
              <a:spcAft>
                <a:spcPts val="0"/>
              </a:spcAft>
              <a:buClr>
                <a:srgbClr val="7F7F7F"/>
              </a:buClr>
              <a:buSzPct val="100000"/>
              <a:buFont typeface="Arial"/>
              <a:buChar char="●"/>
            </a:pPr>
            <a:r>
              <a:rPr lang="en-GB" sz="2400">
                <a:solidFill>
                  <a:srgbClr val="434343"/>
                </a:solidFill>
                <a:latin typeface="Arial"/>
                <a:ea typeface="Arial"/>
                <a:cs typeface="Arial"/>
                <a:sym typeface="Arial"/>
              </a:rPr>
              <a:t>What is your focus going forward?</a:t>
            </a:r>
            <a:r>
              <a:rPr lang="en-GB" sz="2400">
                <a:solidFill>
                  <a:srgbClr val="7F7F7F"/>
                </a:solidFill>
                <a:latin typeface="Arial"/>
                <a:ea typeface="Arial"/>
                <a:cs typeface="Arial"/>
                <a:sym typeface="Arial"/>
              </a:rPr>
              <a:t> </a:t>
            </a:r>
            <a:endParaRPr sz="2400">
              <a:solidFill>
                <a:srgbClr val="7F7F7F"/>
              </a:solidFill>
              <a:latin typeface="Arial"/>
              <a:ea typeface="Arial"/>
              <a:cs typeface="Arial"/>
              <a:sym typeface="Arial"/>
            </a:endParaRPr>
          </a:p>
          <a:p>
            <a:pPr marL="0" lvl="0" indent="0" algn="l" rtl="0">
              <a:lnSpc>
                <a:spcPct val="90000"/>
              </a:lnSpc>
              <a:spcBef>
                <a:spcPts val="1000"/>
              </a:spcBef>
              <a:spcAft>
                <a:spcPts val="0"/>
              </a:spcAft>
              <a:buClr>
                <a:schemeClr val="dk1"/>
              </a:buClr>
              <a:buSzPct val="45833"/>
              <a:buFont typeface="Arial"/>
              <a:buNone/>
            </a:pPr>
            <a:endParaRPr sz="2400">
              <a:solidFill>
                <a:srgbClr val="666666"/>
              </a:solidFill>
              <a:latin typeface="Arial"/>
              <a:ea typeface="Arial"/>
              <a:cs typeface="Arial"/>
              <a:sym typeface="Arial"/>
            </a:endParaRPr>
          </a:p>
          <a:p>
            <a:pPr marL="457200" lvl="0" indent="0" algn="l" rtl="0">
              <a:lnSpc>
                <a:spcPct val="90000"/>
              </a:lnSpc>
              <a:spcBef>
                <a:spcPts val="1000"/>
              </a:spcBef>
              <a:spcAft>
                <a:spcPts val="0"/>
              </a:spcAft>
              <a:buNone/>
            </a:pPr>
            <a:endParaRPr sz="24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45833"/>
              <a:buFont typeface="Arial"/>
              <a:buNone/>
            </a:pPr>
            <a:endParaRPr sz="2400">
              <a:solidFill>
                <a:srgbClr val="666666"/>
              </a:solidFill>
              <a:latin typeface="Arial"/>
              <a:ea typeface="Arial"/>
              <a:cs typeface="Arial"/>
              <a:sym typeface="Arial"/>
            </a:endParaRPr>
          </a:p>
          <a:p>
            <a:pPr marL="0" lvl="0" indent="0" algn="l" rtl="0">
              <a:lnSpc>
                <a:spcPct val="90000"/>
              </a:lnSpc>
              <a:spcBef>
                <a:spcPts val="1000"/>
              </a:spcBef>
              <a:spcAft>
                <a:spcPts val="0"/>
              </a:spcAft>
              <a:buClr>
                <a:schemeClr val="dk1"/>
              </a:buClr>
              <a:buSzPct val="45833"/>
              <a:buFont typeface="Arial"/>
              <a:buNone/>
            </a:pPr>
            <a:endParaRPr sz="2400">
              <a:solidFill>
                <a:schemeClr val="dk1"/>
              </a:solidFill>
              <a:latin typeface="Arial"/>
              <a:ea typeface="Arial"/>
              <a:cs typeface="Arial"/>
              <a:sym typeface="Arial"/>
            </a:endParaRPr>
          </a:p>
          <a:p>
            <a:pPr marL="0" lvl="0" indent="0" algn="ctr" rtl="0">
              <a:lnSpc>
                <a:spcPct val="90000"/>
              </a:lnSpc>
              <a:spcBef>
                <a:spcPts val="1000"/>
              </a:spcBef>
              <a:spcAft>
                <a:spcPts val="0"/>
              </a:spcAft>
              <a:buClr>
                <a:schemeClr val="dk1"/>
              </a:buClr>
              <a:buSzPct val="45833"/>
              <a:buFont typeface="Arial"/>
              <a:buNone/>
            </a:pPr>
            <a:endParaRPr sz="2400" i="1">
              <a:solidFill>
                <a:srgbClr val="666666"/>
              </a:solidFill>
              <a:latin typeface="Arial"/>
              <a:ea typeface="Arial"/>
              <a:cs typeface="Arial"/>
              <a:sym typeface="Arial"/>
            </a:endParaRPr>
          </a:p>
          <a:p>
            <a:pPr marL="0" lvl="0" indent="0" algn="l" rtl="0">
              <a:spcBef>
                <a:spcPts val="0"/>
              </a:spcBef>
              <a:spcAft>
                <a:spcPts val="0"/>
              </a:spcAft>
              <a:buClr>
                <a:schemeClr val="accent1"/>
              </a:buClr>
              <a:buSzPct val="106666"/>
              <a:buFont typeface="Trebuchet MS"/>
              <a:buNone/>
            </a:pPr>
            <a:endParaRPr sz="3000" u="sng"/>
          </a:p>
          <a:p>
            <a:pPr marL="0" lvl="0" indent="0" algn="l" rtl="0">
              <a:spcBef>
                <a:spcPts val="0"/>
              </a:spcBef>
              <a:spcAft>
                <a:spcPts val="0"/>
              </a:spcAft>
              <a:buClr>
                <a:schemeClr val="accent1"/>
              </a:buClr>
              <a:buSzPct val="100000"/>
              <a:buFont typeface="Trebuchet MS"/>
              <a:buNone/>
            </a:pPr>
            <a:endParaRPr sz="3200" u="sng"/>
          </a:p>
          <a:p>
            <a:pPr marL="0" lvl="0" indent="0" algn="l" rtl="0">
              <a:spcBef>
                <a:spcPts val="0"/>
              </a:spcBef>
              <a:spcAft>
                <a:spcPts val="0"/>
              </a:spcAft>
              <a:buClr>
                <a:schemeClr val="accent1"/>
              </a:buClr>
              <a:buSzPct val="100000"/>
              <a:buFont typeface="Trebuchet MS"/>
              <a:buNone/>
            </a:pPr>
            <a:endParaRPr sz="3200" u="sng"/>
          </a:p>
          <a:p>
            <a:pPr marL="0" lvl="0" indent="0" algn="l" rtl="0">
              <a:spcBef>
                <a:spcPts val="0"/>
              </a:spcBef>
              <a:spcAft>
                <a:spcPts val="0"/>
              </a:spcAft>
              <a:buClr>
                <a:schemeClr val="accent1"/>
              </a:buClr>
              <a:buSzPct val="100000"/>
              <a:buFont typeface="Trebuchet MS"/>
              <a:buNone/>
            </a:pPr>
            <a:endParaRPr sz="3200" u="sng"/>
          </a:p>
          <a:p>
            <a:pPr marL="0" lvl="0" indent="0" algn="l" rtl="0">
              <a:spcBef>
                <a:spcPts val="0"/>
              </a:spcBef>
              <a:spcAft>
                <a:spcPts val="0"/>
              </a:spcAft>
              <a:buClr>
                <a:schemeClr val="accent1"/>
              </a:buClr>
              <a:buSzPct val="100000"/>
              <a:buFont typeface="Trebuchet MS"/>
              <a:buNone/>
            </a:pPr>
            <a:endParaRPr sz="3200" u="sng"/>
          </a:p>
          <a:p>
            <a:pPr marL="0" lvl="0" indent="0" algn="l" rtl="0">
              <a:spcBef>
                <a:spcPts val="0"/>
              </a:spcBef>
              <a:spcAft>
                <a:spcPts val="0"/>
              </a:spcAft>
              <a:buClr>
                <a:schemeClr val="accent1"/>
              </a:buClr>
              <a:buSzPct val="100000"/>
              <a:buFont typeface="Trebuchet MS"/>
              <a:buNone/>
            </a:pPr>
            <a:endParaRPr sz="3200" u="sng"/>
          </a:p>
          <a:p>
            <a:pPr marL="0" lvl="0" indent="0" algn="l" rtl="0">
              <a:spcBef>
                <a:spcPts val="0"/>
              </a:spcBef>
              <a:spcAft>
                <a:spcPts val="0"/>
              </a:spcAft>
              <a:buClr>
                <a:schemeClr val="accent1"/>
              </a:buClr>
              <a:buSzPct val="116128"/>
              <a:buFont typeface="Trebuchet MS"/>
              <a:buNone/>
            </a:pPr>
            <a:endParaRPr sz="2755" u="sng"/>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u="sng"/>
              <a:t>Evaluation </a:t>
            </a:r>
            <a:r>
              <a:rPr lang="en-GB"/>
              <a:t> </a:t>
            </a:r>
            <a:endParaRPr/>
          </a:p>
        </p:txBody>
      </p:sp>
      <p:sp>
        <p:nvSpPr>
          <p:cNvPr id="396" name="Google Shape;396;p54"/>
          <p:cNvSpPr txBox="1">
            <a:spLocks noGrp="1"/>
          </p:cNvSpPr>
          <p:nvPr>
            <p:ph type="body" idx="1"/>
          </p:nvPr>
        </p:nvSpPr>
        <p:spPr>
          <a:xfrm>
            <a:off x="638159" y="1278864"/>
            <a:ext cx="8596800" cy="3880800"/>
          </a:xfrm>
          <a:prstGeom prst="rect">
            <a:avLst/>
          </a:prstGeom>
          <a:noFill/>
          <a:ln>
            <a:noFill/>
          </a:ln>
        </p:spPr>
        <p:txBody>
          <a:bodyPr spcFirstLastPara="1" wrap="square" lIns="91425" tIns="45700" rIns="91425" bIns="45700" anchor="t" anchorCtr="0">
            <a:normAutofit/>
          </a:bodyPr>
          <a:lstStyle/>
          <a:p>
            <a:pPr marL="91440" lvl="0" indent="0" algn="l" rtl="0">
              <a:spcBef>
                <a:spcPts val="1000"/>
              </a:spcBef>
              <a:spcAft>
                <a:spcPts val="0"/>
              </a:spcAft>
              <a:buSzPts val="1440"/>
              <a:buNone/>
            </a:pPr>
            <a:endParaRPr/>
          </a:p>
          <a:p>
            <a:pPr marL="342900" lvl="0" indent="-251459" algn="l" rtl="0">
              <a:spcBef>
                <a:spcPts val="1000"/>
              </a:spcBef>
              <a:spcAft>
                <a:spcPts val="0"/>
              </a:spcAft>
              <a:buSzPts val="1440"/>
              <a:buNone/>
            </a:pPr>
            <a:r>
              <a:rPr lang="en-GB"/>
              <a:t>What would you like to focus on next time? </a:t>
            </a: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en-GB"/>
              <a:t>Thank-you for all your contributions. </a:t>
            </a: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r>
              <a:rPr lang="en-GB" u="sng">
                <a:solidFill>
                  <a:schemeClr val="hlink"/>
                </a:solidFill>
                <a:hlinkClick r:id="rId3"/>
              </a:rPr>
              <a:t>https://www.hounsloweducationpartnership.co.uk/survey/primary-subject-network-evaluation-3-2/</a:t>
            </a:r>
            <a:endParaRPr/>
          </a:p>
          <a:p>
            <a:pPr marL="342900" lvl="0" indent="-251459" algn="l" rtl="0">
              <a:spcBef>
                <a:spcPts val="1000"/>
              </a:spcBef>
              <a:spcAft>
                <a:spcPts val="0"/>
              </a:spcAft>
              <a:buSzPts val="144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a:t>Etiquette for virtual meetings</a:t>
            </a:r>
            <a:endParaRPr/>
          </a:p>
        </p:txBody>
      </p:sp>
      <p:sp>
        <p:nvSpPr>
          <p:cNvPr id="166" name="Google Shape;166;p21"/>
          <p:cNvSpPr txBox="1">
            <a:spLocks noGrp="1"/>
          </p:cNvSpPr>
          <p:nvPr>
            <p:ph type="body" idx="1"/>
          </p:nvPr>
        </p:nvSpPr>
        <p:spPr>
          <a:xfrm>
            <a:off x="654896" y="1901430"/>
            <a:ext cx="8596551" cy="388060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GB"/>
              <a:t>Please ensure you are muted when the speaker/another participant is speaking.</a:t>
            </a:r>
            <a:endParaRPr/>
          </a:p>
          <a:p>
            <a:pPr marL="342900" lvl="0" indent="-342900" algn="l" rtl="0">
              <a:spcBef>
                <a:spcPts val="1000"/>
              </a:spcBef>
              <a:spcAft>
                <a:spcPts val="0"/>
              </a:spcAft>
              <a:buSzPts val="1440"/>
              <a:buChar char="►"/>
            </a:pPr>
            <a:r>
              <a:rPr lang="en-GB"/>
              <a:t>Please keep cameras on.</a:t>
            </a:r>
            <a:endParaRPr/>
          </a:p>
          <a:p>
            <a:pPr marL="342900" lvl="0" indent="-342900" algn="l" rtl="0">
              <a:spcBef>
                <a:spcPts val="1000"/>
              </a:spcBef>
              <a:spcAft>
                <a:spcPts val="0"/>
              </a:spcAft>
              <a:buSzPts val="1440"/>
              <a:buChar char="►"/>
            </a:pPr>
            <a:r>
              <a:rPr lang="en-GB"/>
              <a:t>Please use the chat function for questions or un-mute yourself to ask questions.</a:t>
            </a:r>
            <a:endParaRPr/>
          </a:p>
          <a:p>
            <a:pPr marL="342900" lvl="0" indent="-342900" algn="l" rtl="0">
              <a:spcBef>
                <a:spcPts val="1000"/>
              </a:spcBef>
              <a:spcAft>
                <a:spcPts val="0"/>
              </a:spcAft>
              <a:buSzPts val="1440"/>
              <a:buChar char="►"/>
            </a:pPr>
            <a:r>
              <a:rPr lang="en-GB"/>
              <a:t>Please be as active as possible to make this worthwhile.</a:t>
            </a: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612775" y="465150"/>
            <a:ext cx="8596800" cy="5231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sz="3000" u="sng"/>
              <a:t>Subject Resources update</a:t>
            </a:r>
            <a:endParaRPr sz="3000" u="sng"/>
          </a:p>
          <a:p>
            <a:pPr marL="0" lvl="0" indent="0" algn="l" rtl="0">
              <a:spcBef>
                <a:spcPts val="0"/>
              </a:spcBef>
              <a:spcAft>
                <a:spcPts val="0"/>
              </a:spcAft>
              <a:buClr>
                <a:schemeClr val="accent1"/>
              </a:buClr>
              <a:buSzPts val="3600"/>
              <a:buFont typeface="Trebuchet MS"/>
              <a:buNone/>
            </a:pPr>
            <a:endParaRPr sz="3000" u="sng"/>
          </a:p>
          <a:p>
            <a:pPr marL="0" lvl="0" indent="0" algn="l" rtl="0">
              <a:spcBef>
                <a:spcPts val="0"/>
              </a:spcBef>
              <a:spcAft>
                <a:spcPts val="0"/>
              </a:spcAft>
              <a:buClr>
                <a:schemeClr val="accent1"/>
              </a:buClr>
              <a:buSzPts val="3600"/>
              <a:buFont typeface="Trebuchet MS"/>
              <a:buNone/>
            </a:pPr>
            <a:r>
              <a:rPr lang="en-GB" sz="3000" u="sng"/>
              <a:t> </a:t>
            </a:r>
            <a:endParaRPr sz="3000" u="sng"/>
          </a:p>
          <a:p>
            <a:pPr marL="0" lvl="0" indent="0" algn="l" rtl="0">
              <a:spcBef>
                <a:spcPts val="0"/>
              </a:spcBef>
              <a:spcAft>
                <a:spcPts val="0"/>
              </a:spcAft>
              <a:buClr>
                <a:schemeClr val="accent1"/>
              </a:buClr>
              <a:buSzPts val="3600"/>
              <a:buFont typeface="Trebuchet MS"/>
              <a:buNone/>
            </a:pPr>
            <a:endParaRPr sz="3000" u="sng"/>
          </a:p>
          <a:p>
            <a:pPr marL="0" lvl="0" indent="0" algn="l" rtl="0">
              <a:spcBef>
                <a:spcPts val="0"/>
              </a:spcBef>
              <a:spcAft>
                <a:spcPts val="0"/>
              </a:spcAft>
              <a:buClr>
                <a:schemeClr val="accent1"/>
              </a:buClr>
              <a:buSzPts val="3600"/>
              <a:buFont typeface="Trebuchet MS"/>
              <a:buNone/>
            </a:pPr>
            <a:endParaRPr sz="3000" u="sng"/>
          </a:p>
        </p:txBody>
      </p:sp>
      <p:sp>
        <p:nvSpPr>
          <p:cNvPr id="172" name="Google Shape;172;p22" descr="https://mail.google.com/mail/u/0?ui=2&amp;ik=f160ff46ed&amp;attid=0.1&amp;permmsgid=msg-f:1748867319181442205&amp;th=1845398f97197c9d&amp;view=fimg&amp;fur=ip&amp;sz=s0-l75-ft&amp;attbid=ANGjdJ8LtJv4eDScCDgx6hiPLRqrUdnmUJEhU4-Bw21vDES9Y4ZGlvWsq90R-XpZ36XRJCSOi3HYIstucNRA6XUviUTpo3pROAXpsf3zUjDLkRRPd2pfkMhoo3_JsiE&amp;disp=emb"/>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3" name="Google Shape;173;p22" descr="https://mail.google.com/mail/u/0?ui=2&amp;ik=f160ff46ed&amp;attid=0.1&amp;permmsgid=msg-f:1748867319181442205&amp;th=1845398f97197c9d&amp;view=fimg&amp;fur=ip&amp;sz=s0-l75-ft&amp;attbid=ANGjdJ8LtJv4eDScCDgx6hiPLRqrUdnmUJEhU4-Bw21vDES9Y4ZGlvWsq90R-XpZ36XRJCSOi3HYIstucNRA6XUviUTpo3pROAXpsf3zUjDLkRRPd2pfkMhoo3_JsiE&amp;disp=emb"/>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4" name="Google Shape;174;p22" descr="https://mail.google.com/mail/u/0?ui=2&amp;ik=f160ff46ed&amp;attid=0.1&amp;permmsgid=msg-f:1748867319181442205&amp;th=1845398f97197c9d&amp;view=fimg&amp;fur=ip&amp;sz=s0-l75-ft&amp;attbid=ANGjdJ8LtJv4eDScCDgx6hiPLRqrUdnmUJEhU4-Bw21vDES9Y4ZGlvWsq90R-XpZ36XRJCSOi3HYIstucNRA6XUviUTpo3pROAXpsf3zUjDLkRRPd2pfkMhoo3_JsiE&amp;disp=emb"/>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5" name="Google Shape;175;p22"/>
          <p:cNvSpPr txBox="1"/>
          <p:nvPr/>
        </p:nvSpPr>
        <p:spPr>
          <a:xfrm>
            <a:off x="460375" y="2997975"/>
            <a:ext cx="9760200" cy="237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sz="2400" u="sng">
                <a:solidFill>
                  <a:schemeClr val="hlink"/>
                </a:solidFill>
                <a:hlinkClick r:id="rId3"/>
              </a:rPr>
              <a:t>Number Sense Maths</a:t>
            </a:r>
            <a:r>
              <a:rPr lang="en-GB" sz="2400"/>
              <a:t>   Early Years Number Sense, Number Facts Fluency, Times Table fluency.</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u="sng">
                <a:solidFill>
                  <a:schemeClr val="hlink"/>
                </a:solidFill>
                <a:hlinkClick r:id="rId4"/>
              </a:rPr>
              <a:t>Mastering Number Programme </a:t>
            </a:r>
            <a:r>
              <a:rPr lang="en-GB" sz="2400"/>
              <a:t>Reception and KS1. Supporting pupils to develop good number sense.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u="sng">
                <a:solidFill>
                  <a:schemeClr val="hlink"/>
                </a:solidFill>
                <a:hlinkClick r:id="rId5"/>
              </a:rPr>
              <a:t>Evidence Snacks by Peps McCrea</a:t>
            </a:r>
            <a:r>
              <a:rPr lang="en-GB" sz="2400"/>
              <a:t> Bitesize pieces of research to support evidence informed work. </a:t>
            </a: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u="sng">
                <a:solidFill>
                  <a:schemeClr val="hlink"/>
                </a:solidFill>
                <a:hlinkClick r:id="rId6"/>
              </a:rPr>
              <a:t>Counting Collections</a:t>
            </a:r>
            <a:r>
              <a:rPr lang="en-GB" sz="2400"/>
              <a:t> Supports subitising among other number skills </a:t>
            </a:r>
            <a:endParaRPr sz="2400"/>
          </a:p>
          <a:p>
            <a:pPr marL="0" lvl="0" indent="0" algn="l" rtl="0">
              <a:spcBef>
                <a:spcPts val="0"/>
              </a:spcBef>
              <a:spcAft>
                <a:spcPts val="0"/>
              </a:spcAft>
              <a:buNone/>
            </a:pPr>
            <a:r>
              <a:rPr lang="en-GB" sz="2400" u="sng">
                <a:solidFill>
                  <a:schemeClr val="hlink"/>
                </a:solidFill>
                <a:hlinkClick r:id="rId7"/>
              </a:rPr>
              <a:t>Counting Collections website </a:t>
            </a:r>
            <a:r>
              <a:rPr lang="en-GB" sz="2400"/>
              <a:t>Full of ideas </a:t>
            </a: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677325" y="616725"/>
            <a:ext cx="8596800" cy="793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u="sng"/>
              <a:t>Further resources </a:t>
            </a:r>
            <a:endParaRPr u="sng"/>
          </a:p>
        </p:txBody>
      </p:sp>
      <p:sp>
        <p:nvSpPr>
          <p:cNvPr id="182" name="Google Shape;182;p23"/>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en-GB" sz="2800" u="sng" dirty="0" smtClean="0">
                <a:solidFill>
                  <a:schemeClr val="hlink"/>
                </a:solidFill>
                <a:latin typeface="Century Gothic"/>
                <a:ea typeface="Century Gothic"/>
                <a:cs typeface="Century Gothic"/>
                <a:sym typeface="Century Gothic"/>
                <a:hlinkClick r:id="rId3"/>
              </a:rPr>
              <a:t>Early Childhood Maths Group </a:t>
            </a:r>
            <a:endParaRPr sz="2800" u="sng" dirty="0">
              <a:solidFill>
                <a:schemeClr val="hlink"/>
              </a:solidFill>
              <a:latin typeface="Century Gothic"/>
              <a:ea typeface="Century Gothic"/>
              <a:cs typeface="Century Gothic"/>
              <a:sym typeface="Century Gothic"/>
            </a:endParaRPr>
          </a:p>
          <a:p>
            <a:pPr marL="0" lvl="0" indent="0" algn="l" rtl="0">
              <a:lnSpc>
                <a:spcPct val="90000"/>
              </a:lnSpc>
              <a:spcBef>
                <a:spcPts val="1000"/>
              </a:spcBef>
              <a:spcAft>
                <a:spcPts val="0"/>
              </a:spcAft>
              <a:buNone/>
            </a:pPr>
            <a:endParaRPr sz="2800" u="sng" dirty="0">
              <a:solidFill>
                <a:schemeClr val="hlink"/>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r>
              <a:rPr lang="en-GB" sz="2800" u="sng" dirty="0">
                <a:solidFill>
                  <a:schemeClr val="hlink"/>
                </a:solidFill>
                <a:latin typeface="Century Gothic"/>
                <a:ea typeface="Century Gothic"/>
                <a:cs typeface="Century Gothic"/>
                <a:sym typeface="Century Gothic"/>
                <a:hlinkClick r:id="rId4"/>
              </a:rPr>
              <a:t>Useful tips for tackling multiplicative thinking</a:t>
            </a:r>
            <a:endParaRPr sz="2800" u="sng" dirty="0">
              <a:solidFill>
                <a:schemeClr val="hlink"/>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endParaRPr sz="2800" u="sng" dirty="0">
              <a:solidFill>
                <a:schemeClr val="hlink"/>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endParaRPr sz="2800" u="sng" dirty="0">
              <a:solidFill>
                <a:schemeClr val="hlink"/>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r>
              <a:rPr lang="en-GB" sz="2800" u="sng" dirty="0">
                <a:solidFill>
                  <a:schemeClr val="hlink"/>
                </a:solidFill>
                <a:latin typeface="Century Gothic"/>
                <a:ea typeface="Century Gothic"/>
                <a:cs typeface="Century Gothic"/>
                <a:sym typeface="Century Gothic"/>
                <a:hlinkClick r:id="rId5"/>
              </a:rPr>
              <a:t>EEF blog: purposeful, playful practice </a:t>
            </a:r>
            <a:endParaRPr sz="2800" u="sng" dirty="0">
              <a:solidFill>
                <a:schemeClr val="hlink"/>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endParaRPr sz="2800" u="sng" dirty="0">
              <a:solidFill>
                <a:schemeClr val="hlink"/>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endParaRPr sz="2800" u="sng" dirty="0">
              <a:solidFill>
                <a:schemeClr val="hlink"/>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endParaRPr sz="2800" u="sng" dirty="0">
              <a:solidFill>
                <a:schemeClr val="hlink"/>
              </a:solidFill>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ct val="39285"/>
              <a:buFont typeface="Arial"/>
              <a:buNone/>
            </a:pPr>
            <a:endParaRPr sz="2800" u="sng" dirty="0">
              <a:solidFill>
                <a:schemeClr val="hlink"/>
              </a:solidFill>
              <a:latin typeface="Century Gothic"/>
              <a:ea typeface="Century Gothic"/>
              <a:cs typeface="Century Gothic"/>
              <a:sym typeface="Century Gothic"/>
            </a:endParaRPr>
          </a:p>
          <a:p>
            <a:pPr marL="0" lvl="0" indent="0" algn="l" rtl="0">
              <a:spcBef>
                <a:spcPts val="100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677396" y="553550"/>
            <a:ext cx="8596800" cy="778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u="sng"/>
              <a:t>Break out rooms</a:t>
            </a:r>
            <a:endParaRPr u="sng"/>
          </a:p>
        </p:txBody>
      </p:sp>
      <p:sp>
        <p:nvSpPr>
          <p:cNvPr id="188" name="Google Shape;188;p24"/>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sp>
        <p:nvSpPr>
          <p:cNvPr id="189" name="Google Shape;189;p24"/>
          <p:cNvSpPr txBox="1"/>
          <p:nvPr/>
        </p:nvSpPr>
        <p:spPr>
          <a:xfrm>
            <a:off x="860550" y="1783175"/>
            <a:ext cx="73134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a:latin typeface="Trebuchet MS"/>
                <a:ea typeface="Trebuchet MS"/>
                <a:cs typeface="Trebuchet MS"/>
                <a:sym typeface="Trebuchet MS"/>
              </a:rPr>
              <a:t>An opportunity to share subject resources and what has been working well in your setting. </a:t>
            </a:r>
            <a:endParaRPr sz="2200">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655550" y="435425"/>
            <a:ext cx="10495800" cy="61047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GB" u="sng"/>
              <a:t>Assessment</a:t>
            </a:r>
            <a:endParaRPr u="sng"/>
          </a:p>
          <a:p>
            <a:pPr marL="0" lvl="0" indent="0" algn="l" rtl="0">
              <a:spcBef>
                <a:spcPts val="0"/>
              </a:spcBef>
              <a:spcAft>
                <a:spcPts val="0"/>
              </a:spcAft>
              <a:buNone/>
            </a:pPr>
            <a:endParaRPr u="sng"/>
          </a:p>
          <a:p>
            <a:pPr marL="0" lvl="0" indent="0" algn="l" rtl="0">
              <a:spcBef>
                <a:spcPts val="0"/>
              </a:spcBef>
              <a:spcAft>
                <a:spcPts val="0"/>
              </a:spcAft>
              <a:buNone/>
            </a:pPr>
            <a:r>
              <a:rPr lang="en-GB" sz="2700">
                <a:solidFill>
                  <a:schemeClr val="dk1"/>
                </a:solidFill>
              </a:rPr>
              <a:t>Assessment should involve teachers explaining how well their pupils are able to demonstrate that they have: </a:t>
            </a:r>
            <a:endParaRPr sz="2700">
              <a:solidFill>
                <a:schemeClr val="dk1"/>
              </a:solidFill>
            </a:endParaRPr>
          </a:p>
          <a:p>
            <a:pPr marL="0" lvl="0" indent="0" algn="l" rtl="0">
              <a:spcBef>
                <a:spcPts val="0"/>
              </a:spcBef>
              <a:spcAft>
                <a:spcPts val="0"/>
              </a:spcAft>
              <a:buNone/>
            </a:pPr>
            <a:endParaRPr sz="2700">
              <a:solidFill>
                <a:schemeClr val="dk1"/>
              </a:solidFill>
            </a:endParaRPr>
          </a:p>
          <a:p>
            <a:pPr marL="457200" lvl="0" indent="-382905" algn="l" rtl="0">
              <a:spcBef>
                <a:spcPts val="0"/>
              </a:spcBef>
              <a:spcAft>
                <a:spcPts val="0"/>
              </a:spcAft>
              <a:buClr>
                <a:schemeClr val="dk1"/>
              </a:buClr>
              <a:buSzPct val="100000"/>
              <a:buChar char="●"/>
            </a:pPr>
            <a:r>
              <a:rPr lang="en-GB" sz="2700">
                <a:solidFill>
                  <a:schemeClr val="dk1"/>
                </a:solidFill>
              </a:rPr>
              <a:t>become fluent in the fundamentals of mathematics</a:t>
            </a:r>
            <a:endParaRPr sz="2700">
              <a:solidFill>
                <a:schemeClr val="dk1"/>
              </a:solidFill>
            </a:endParaRPr>
          </a:p>
          <a:p>
            <a:pPr marL="457200" lvl="0" indent="-382905" algn="l" rtl="0">
              <a:spcBef>
                <a:spcPts val="0"/>
              </a:spcBef>
              <a:spcAft>
                <a:spcPts val="0"/>
              </a:spcAft>
              <a:buClr>
                <a:schemeClr val="dk1"/>
              </a:buClr>
              <a:buSzPct val="100000"/>
              <a:buChar char="●"/>
            </a:pPr>
            <a:r>
              <a:rPr lang="en-GB" sz="2700">
                <a:solidFill>
                  <a:schemeClr val="dk1"/>
                </a:solidFill>
              </a:rPr>
              <a:t>can reason mathematically by following a line of enquiry, conjecturing relationships and generalisations, and developing an argument, justification or proof using mathematical language</a:t>
            </a:r>
            <a:endParaRPr sz="2700">
              <a:solidFill>
                <a:schemeClr val="dk1"/>
              </a:solidFill>
            </a:endParaRPr>
          </a:p>
          <a:p>
            <a:pPr marL="457200" lvl="0" indent="-382905" algn="l" rtl="0">
              <a:spcBef>
                <a:spcPts val="0"/>
              </a:spcBef>
              <a:spcAft>
                <a:spcPts val="0"/>
              </a:spcAft>
              <a:buClr>
                <a:schemeClr val="dk1"/>
              </a:buClr>
              <a:buSzPct val="100000"/>
              <a:buChar char="●"/>
            </a:pPr>
            <a:r>
              <a:rPr lang="en-GB" sz="2700">
                <a:solidFill>
                  <a:schemeClr val="dk1"/>
                </a:solidFill>
              </a:rPr>
              <a:t>can solve problems by applying their mathematics to a variety of routine and non-routine problems with increasing sophistication, including breaking down problems into a series of simpler steps and preserving in seeking solutions. </a:t>
            </a:r>
            <a:endParaRPr sz="27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2" name="Google Shape;202;p26"/>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03" name="Google Shape;203;p26"/>
          <p:cNvPicPr preferRelativeResize="0"/>
          <p:nvPr/>
        </p:nvPicPr>
        <p:blipFill>
          <a:blip r:embed="rId3">
            <a:alphaModFix/>
          </a:blip>
          <a:stretch>
            <a:fillRect/>
          </a:stretch>
        </p:blipFill>
        <p:spPr>
          <a:xfrm>
            <a:off x="70863" y="80175"/>
            <a:ext cx="12050274" cy="6697650"/>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1974</Words>
  <Application>Microsoft Office PowerPoint</Application>
  <PresentationFormat>Widescreen</PresentationFormat>
  <Paragraphs>274</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Lora</vt:lpstr>
      <vt:lpstr>Century Gothic</vt:lpstr>
      <vt:lpstr>Trebuchet MS</vt:lpstr>
      <vt:lpstr>Noto Sans Symbols</vt:lpstr>
      <vt:lpstr>Calibri</vt:lpstr>
      <vt:lpstr>Facet</vt:lpstr>
      <vt:lpstr>Maths Subject Leadership meeting  </vt:lpstr>
      <vt:lpstr>Agenda</vt:lpstr>
      <vt:lpstr>Welcome and Introductions  </vt:lpstr>
      <vt:lpstr>Etiquette for virtual meetings</vt:lpstr>
      <vt:lpstr>Subject Resources update     </vt:lpstr>
      <vt:lpstr>Further resources </vt:lpstr>
      <vt:lpstr>Break out rooms</vt:lpstr>
      <vt:lpstr>Assessment  Assessment should involve teachers explaining how well their pupils are able to demonstrate that they have:   become fluent in the fundamentals of mathematics can reason mathematically by following a line of enquiry, conjecturing relationships and generalisations, and developing an argument, justification or proof using mathematical language can solve problems by applying their mathematics to a variety of routine and non-routine problems with increasing sophistication, including breaking down problems into a series of simpler steps and preserving in seeking solutions. </vt:lpstr>
      <vt:lpstr>PowerPoint Presentation</vt:lpstr>
      <vt:lpstr>PowerPoint Presentation</vt:lpstr>
      <vt:lpstr>Mason (1998) </vt:lpstr>
      <vt:lpstr>Coherence, anchor point and depth of learning  </vt:lpstr>
      <vt:lpstr>Identifying where children are at</vt:lpstr>
      <vt:lpstr>Break out rooms  Reflecting on our practice  How are assessments completed in your school?  Do processes allow for depth of understanding to be shown/captured?   </vt:lpstr>
      <vt:lpstr>Meeting the needs of all learners</vt:lpstr>
      <vt:lpstr>PowerPoint Presentation</vt:lpstr>
      <vt:lpstr>Questioning:</vt:lpstr>
      <vt:lpstr>NCETM - Five Big Ideas</vt:lpstr>
      <vt:lpstr>Planning questioning </vt:lpstr>
      <vt:lpstr>Questions </vt:lpstr>
      <vt:lpstr>   </vt:lpstr>
      <vt:lpstr>Deep learning </vt:lpstr>
      <vt:lpstr>Deeper learning </vt:lpstr>
      <vt:lpstr>Scaffolding  </vt:lpstr>
      <vt:lpstr>How can we support staff? </vt:lpstr>
      <vt:lpstr>Further support    </vt:lpstr>
      <vt:lpstr>Break out rooms  How do you meet the needs of all learners in your setting?  What is working well?      </vt:lpstr>
      <vt:lpstr>Leading sustainable change </vt:lpstr>
      <vt:lpstr>PowerPoint Presentation</vt:lpstr>
      <vt:lpstr>PowerPoint Presentation</vt:lpstr>
      <vt:lpstr>PowerPoint Presentation</vt:lpstr>
      <vt:lpstr>Digging deeper </vt:lpstr>
      <vt:lpstr>Understanding change </vt:lpstr>
      <vt:lpstr>PowerPoint Presentation</vt:lpstr>
      <vt:lpstr>Systems which are conducive to TfM principles </vt:lpstr>
      <vt:lpstr>Break out rooms  •What systems have changed in your setting as a result of adopting a teaching for mastery approach?  •Which of these, if any, did you need to refine after trying a new approach?   What is your focus going forward?             </vt:lpstr>
      <vt:lpstr>Evaluation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Subject Leadership meeting  </dc:title>
  <dc:creator>Laura Gallagher</dc:creator>
  <cp:lastModifiedBy>Laura Gallagher</cp:lastModifiedBy>
  <cp:revision>1</cp:revision>
  <dcterms:modified xsi:type="dcterms:W3CDTF">2023-05-24T22:07:37Z</dcterms:modified>
</cp:coreProperties>
</file>