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1783" r:id="rId3"/>
    <p:sldId id="1730" r:id="rId4"/>
    <p:sldId id="376" r:id="rId5"/>
    <p:sldId id="1729" r:id="rId6"/>
    <p:sldId id="1796" r:id="rId7"/>
    <p:sldId id="639" r:id="rId8"/>
    <p:sldId id="642" r:id="rId9"/>
    <p:sldId id="649" r:id="rId10"/>
    <p:sldId id="650" r:id="rId11"/>
    <p:sldId id="651" r:id="rId12"/>
    <p:sldId id="1567" r:id="rId13"/>
    <p:sldId id="1562" r:id="rId14"/>
    <p:sldId id="1598" r:id="rId15"/>
    <p:sldId id="315" r:id="rId16"/>
    <p:sldId id="316" r:id="rId17"/>
    <p:sldId id="1599" r:id="rId18"/>
    <p:sldId id="1530" r:id="rId19"/>
    <p:sldId id="1600" r:id="rId20"/>
    <p:sldId id="1537" r:id="rId21"/>
    <p:sldId id="1603" r:id="rId22"/>
    <p:sldId id="1538" r:id="rId23"/>
    <p:sldId id="1539" r:id="rId24"/>
    <p:sldId id="325" r:id="rId25"/>
    <p:sldId id="330" r:id="rId26"/>
    <p:sldId id="1604" r:id="rId27"/>
    <p:sldId id="648" r:id="rId28"/>
    <p:sldId id="647" r:id="rId2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19891-553B-49A6-B406-BFAD54514F6A}" type="doc">
      <dgm:prSet loTypeId="urn:microsoft.com/office/officeart/2005/8/layout/venn1" loCatId="relationship" qsTypeId="urn:microsoft.com/office/officeart/2005/8/quickstyle/simple1" qsCatId="simple" csTypeId="urn:microsoft.com/office/officeart/2005/8/colors/accent1_2" csCatId="accent1" phldr="1"/>
      <dgm:spPr/>
    </dgm:pt>
    <dgm:pt modelId="{F486D41E-0FD5-4496-B085-3296092CDC8F}">
      <dgm:prSet phldrT="[Text]" phldr="1"/>
      <dgm:spPr>
        <a:solidFill>
          <a:srgbClr val="FFCCCC">
            <a:alpha val="50000"/>
          </a:srgbClr>
        </a:solidFill>
      </dgm:spPr>
      <dgm:t>
        <a:bodyPr/>
        <a:lstStyle/>
        <a:p>
          <a:endParaRPr lang="en-GB"/>
        </a:p>
      </dgm:t>
    </dgm:pt>
    <dgm:pt modelId="{DAF8DEAB-97E8-4756-A570-946A82167D5E}" type="parTrans" cxnId="{B44E069C-CDA8-4CEB-B8B7-EEECA93F63BA}">
      <dgm:prSet/>
      <dgm:spPr/>
      <dgm:t>
        <a:bodyPr/>
        <a:lstStyle/>
        <a:p>
          <a:endParaRPr lang="en-GB"/>
        </a:p>
      </dgm:t>
    </dgm:pt>
    <dgm:pt modelId="{4B9C5FC9-A231-4A16-88E1-A068AF7C7BB8}" type="sibTrans" cxnId="{B44E069C-CDA8-4CEB-B8B7-EEECA93F63BA}">
      <dgm:prSet/>
      <dgm:spPr/>
      <dgm:t>
        <a:bodyPr/>
        <a:lstStyle/>
        <a:p>
          <a:endParaRPr lang="en-GB"/>
        </a:p>
      </dgm:t>
    </dgm:pt>
    <dgm:pt modelId="{DB4E54A1-A4B2-4344-B4F5-7000F39D5198}">
      <dgm:prSet phldrT="[Text]" phldr="1"/>
      <dgm:spPr>
        <a:solidFill>
          <a:schemeClr val="accent6">
            <a:lumMod val="40000"/>
            <a:lumOff val="60000"/>
            <a:alpha val="50000"/>
          </a:schemeClr>
        </a:solidFill>
      </dgm:spPr>
      <dgm:t>
        <a:bodyPr/>
        <a:lstStyle/>
        <a:p>
          <a:endParaRPr lang="en-GB"/>
        </a:p>
      </dgm:t>
    </dgm:pt>
    <dgm:pt modelId="{7FCCE79B-7C55-4C3E-8508-96E9A6ADB35E}" type="parTrans" cxnId="{B88ACAE3-6D98-4E70-813E-09FBDAE17A6B}">
      <dgm:prSet/>
      <dgm:spPr/>
      <dgm:t>
        <a:bodyPr/>
        <a:lstStyle/>
        <a:p>
          <a:endParaRPr lang="en-GB"/>
        </a:p>
      </dgm:t>
    </dgm:pt>
    <dgm:pt modelId="{AEFDF058-AE96-4BC2-913C-F7E41D842661}" type="sibTrans" cxnId="{B88ACAE3-6D98-4E70-813E-09FBDAE17A6B}">
      <dgm:prSet/>
      <dgm:spPr/>
      <dgm:t>
        <a:bodyPr/>
        <a:lstStyle/>
        <a:p>
          <a:endParaRPr lang="en-GB"/>
        </a:p>
      </dgm:t>
    </dgm:pt>
    <dgm:pt modelId="{88DA31D9-FBC5-4519-B010-7A17520EB8C1}" type="pres">
      <dgm:prSet presAssocID="{A5B19891-553B-49A6-B406-BFAD54514F6A}" presName="compositeShape" presStyleCnt="0">
        <dgm:presLayoutVars>
          <dgm:chMax val="7"/>
          <dgm:dir/>
          <dgm:resizeHandles val="exact"/>
        </dgm:presLayoutVars>
      </dgm:prSet>
      <dgm:spPr/>
    </dgm:pt>
    <dgm:pt modelId="{F3860258-46C3-4416-8BCF-BA5F700CA3B8}" type="pres">
      <dgm:prSet presAssocID="{F486D41E-0FD5-4496-B085-3296092CDC8F}" presName="circ1" presStyleLbl="vennNode1" presStyleIdx="0" presStyleCnt="2" custLinFactNeighborX="-72" custLinFactNeighborY="0"/>
      <dgm:spPr/>
    </dgm:pt>
    <dgm:pt modelId="{25235018-0531-494F-A983-DF4C7A4F0B98}" type="pres">
      <dgm:prSet presAssocID="{F486D41E-0FD5-4496-B085-3296092CDC8F}" presName="circ1Tx" presStyleLbl="revTx" presStyleIdx="0" presStyleCnt="0">
        <dgm:presLayoutVars>
          <dgm:chMax val="0"/>
          <dgm:chPref val="0"/>
          <dgm:bulletEnabled val="1"/>
        </dgm:presLayoutVars>
      </dgm:prSet>
      <dgm:spPr/>
    </dgm:pt>
    <dgm:pt modelId="{FDD19C4D-7E28-4891-A8AE-C876A3387F72}" type="pres">
      <dgm:prSet presAssocID="{DB4E54A1-A4B2-4344-B4F5-7000F39D5198}" presName="circ2" presStyleLbl="vennNode1" presStyleIdx="1" presStyleCnt="2"/>
      <dgm:spPr/>
    </dgm:pt>
    <dgm:pt modelId="{5F66DC29-93A5-4588-8E19-435E14063829}" type="pres">
      <dgm:prSet presAssocID="{DB4E54A1-A4B2-4344-B4F5-7000F39D5198}" presName="circ2Tx" presStyleLbl="revTx" presStyleIdx="0" presStyleCnt="0">
        <dgm:presLayoutVars>
          <dgm:chMax val="0"/>
          <dgm:chPref val="0"/>
          <dgm:bulletEnabled val="1"/>
        </dgm:presLayoutVars>
      </dgm:prSet>
      <dgm:spPr/>
    </dgm:pt>
  </dgm:ptLst>
  <dgm:cxnLst>
    <dgm:cxn modelId="{BD220C08-2A72-4AE8-9B28-ACCB3FEFB3CD}" type="presOf" srcId="{DB4E54A1-A4B2-4344-B4F5-7000F39D5198}" destId="{FDD19C4D-7E28-4891-A8AE-C876A3387F72}" srcOrd="0" destOrd="0" presId="urn:microsoft.com/office/officeart/2005/8/layout/venn1"/>
    <dgm:cxn modelId="{AB9CC353-30D7-49F7-AC5B-C19FB3890D75}" type="presOf" srcId="{DB4E54A1-A4B2-4344-B4F5-7000F39D5198}" destId="{5F66DC29-93A5-4588-8E19-435E14063829}" srcOrd="1" destOrd="0" presId="urn:microsoft.com/office/officeart/2005/8/layout/venn1"/>
    <dgm:cxn modelId="{B44E069C-CDA8-4CEB-B8B7-EEECA93F63BA}" srcId="{A5B19891-553B-49A6-B406-BFAD54514F6A}" destId="{F486D41E-0FD5-4496-B085-3296092CDC8F}" srcOrd="0" destOrd="0" parTransId="{DAF8DEAB-97E8-4756-A570-946A82167D5E}" sibTransId="{4B9C5FC9-A231-4A16-88E1-A068AF7C7BB8}"/>
    <dgm:cxn modelId="{E788FCA1-D569-40E0-89FF-44E08D0A033B}" type="presOf" srcId="{F486D41E-0FD5-4496-B085-3296092CDC8F}" destId="{F3860258-46C3-4416-8BCF-BA5F700CA3B8}" srcOrd="0" destOrd="0" presId="urn:microsoft.com/office/officeart/2005/8/layout/venn1"/>
    <dgm:cxn modelId="{023563C9-8611-46DD-A70B-04A9D243E76E}" type="presOf" srcId="{A5B19891-553B-49A6-B406-BFAD54514F6A}" destId="{88DA31D9-FBC5-4519-B010-7A17520EB8C1}" srcOrd="0" destOrd="0" presId="urn:microsoft.com/office/officeart/2005/8/layout/venn1"/>
    <dgm:cxn modelId="{B88ACAE3-6D98-4E70-813E-09FBDAE17A6B}" srcId="{A5B19891-553B-49A6-B406-BFAD54514F6A}" destId="{DB4E54A1-A4B2-4344-B4F5-7000F39D5198}" srcOrd="1" destOrd="0" parTransId="{7FCCE79B-7C55-4C3E-8508-96E9A6ADB35E}" sibTransId="{AEFDF058-AE96-4BC2-913C-F7E41D842661}"/>
    <dgm:cxn modelId="{670A05FE-9965-49D7-8184-1AE0B804F10E}" type="presOf" srcId="{F486D41E-0FD5-4496-B085-3296092CDC8F}" destId="{25235018-0531-494F-A983-DF4C7A4F0B98}" srcOrd="1" destOrd="0" presId="urn:microsoft.com/office/officeart/2005/8/layout/venn1"/>
    <dgm:cxn modelId="{9ABFD5B5-7B71-4409-98B1-FBFE086D33F2}" type="presParOf" srcId="{88DA31D9-FBC5-4519-B010-7A17520EB8C1}" destId="{F3860258-46C3-4416-8BCF-BA5F700CA3B8}" srcOrd="0" destOrd="0" presId="urn:microsoft.com/office/officeart/2005/8/layout/venn1"/>
    <dgm:cxn modelId="{4196FE21-79AE-472E-A5DF-E406824849D8}" type="presParOf" srcId="{88DA31D9-FBC5-4519-B010-7A17520EB8C1}" destId="{25235018-0531-494F-A983-DF4C7A4F0B98}" srcOrd="1" destOrd="0" presId="urn:microsoft.com/office/officeart/2005/8/layout/venn1"/>
    <dgm:cxn modelId="{973713A4-C893-44CA-8214-F48BB711FA22}" type="presParOf" srcId="{88DA31D9-FBC5-4519-B010-7A17520EB8C1}" destId="{FDD19C4D-7E28-4891-A8AE-C876A3387F72}" srcOrd="2" destOrd="0" presId="urn:microsoft.com/office/officeart/2005/8/layout/venn1"/>
    <dgm:cxn modelId="{234013CA-D43D-45F9-B4F0-0B01FB226CA4}" type="presParOf" srcId="{88DA31D9-FBC5-4519-B010-7A17520EB8C1}" destId="{5F66DC29-93A5-4588-8E19-435E14063829}"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0258-46C3-4416-8BCF-BA5F700CA3B8}">
      <dsp:nvSpPr>
        <dsp:cNvPr id="0" name=""/>
        <dsp:cNvSpPr/>
      </dsp:nvSpPr>
      <dsp:spPr>
        <a:xfrm>
          <a:off x="134724" y="340360"/>
          <a:ext cx="3383280" cy="3383279"/>
        </a:xfrm>
        <a:prstGeom prst="ellipse">
          <a:avLst/>
        </a:prstGeom>
        <a:solidFill>
          <a:srgbClr val="FFCCC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607164" y="739321"/>
        <a:ext cx="1950720" cy="2585357"/>
      </dsp:txXfrm>
    </dsp:sp>
    <dsp:sp modelId="{FDD19C4D-7E28-4891-A8AE-C876A3387F72}">
      <dsp:nvSpPr>
        <dsp:cNvPr id="0" name=""/>
        <dsp:cNvSpPr/>
      </dsp:nvSpPr>
      <dsp:spPr>
        <a:xfrm>
          <a:off x="2575559" y="340360"/>
          <a:ext cx="3383280" cy="3383279"/>
        </a:xfrm>
        <a:prstGeom prst="ellipse">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3535680"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EE31F23-D03E-4342-A301-CA30458C208D}" type="datetimeFigureOut">
              <a:rPr lang="en-US" smtClean="0"/>
              <a:t>6/21/2023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F17B7FC-1433-3847-A3DC-03BFA2AF3ED3}" type="slidenum">
              <a:rPr lang="en-US" smtClean="0"/>
              <a:t>‹#›</a:t>
            </a:fld>
            <a:endParaRPr lang="en-US"/>
          </a:p>
        </p:txBody>
      </p:sp>
    </p:spTree>
    <p:extLst>
      <p:ext uri="{BB962C8B-B14F-4D97-AF65-F5344CB8AC3E}">
        <p14:creationId xmlns:p14="http://schemas.microsoft.com/office/powerpoint/2010/main" val="33300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ounsloweducationpartnership.co.uk/survey/primary-subject-network-evaluation-3-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7B7FC-1433-3847-A3DC-03BFA2AF3ED3}" type="slidenum">
              <a:rPr lang="en-US" smtClean="0"/>
              <a:t>1</a:t>
            </a:fld>
            <a:endParaRPr lang="en-US"/>
          </a:p>
        </p:txBody>
      </p:sp>
    </p:spTree>
    <p:extLst>
      <p:ext uri="{BB962C8B-B14F-4D97-AF65-F5344CB8AC3E}">
        <p14:creationId xmlns:p14="http://schemas.microsoft.com/office/powerpoint/2010/main" val="359858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17B7FC-1433-3847-A3DC-03BFA2AF3ED3}" type="slidenum">
              <a:rPr lang="en-US" smtClean="0"/>
              <a:t>11</a:t>
            </a:fld>
            <a:endParaRPr lang="en-US"/>
          </a:p>
        </p:txBody>
      </p:sp>
    </p:spTree>
    <p:extLst>
      <p:ext uri="{BB962C8B-B14F-4D97-AF65-F5344CB8AC3E}">
        <p14:creationId xmlns:p14="http://schemas.microsoft.com/office/powerpoint/2010/main" val="416053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mj-lt"/>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86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81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51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95D722-FE3F-4AE1-B5D9-851674B1A4E8}" type="slidenum">
              <a:rPr lang="en-GB" smtClean="0"/>
              <a:pPr>
                <a:defRPr/>
              </a:pPr>
              <a:t>15</a:t>
            </a:fld>
            <a:endParaRPr lang="en-GB"/>
          </a:p>
        </p:txBody>
      </p:sp>
    </p:spTree>
    <p:extLst>
      <p:ext uri="{BB962C8B-B14F-4D97-AF65-F5344CB8AC3E}">
        <p14:creationId xmlns:p14="http://schemas.microsoft.com/office/powerpoint/2010/main" val="400913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95D722-FE3F-4AE1-B5D9-851674B1A4E8}" type="slidenum">
              <a:rPr lang="en-GB" smtClean="0"/>
              <a:pPr>
                <a:defRPr/>
              </a:pPr>
              <a:t>16</a:t>
            </a:fld>
            <a:endParaRPr lang="en-GB"/>
          </a:p>
        </p:txBody>
      </p:sp>
    </p:spTree>
    <p:extLst>
      <p:ext uri="{BB962C8B-B14F-4D97-AF65-F5344CB8AC3E}">
        <p14:creationId xmlns:p14="http://schemas.microsoft.com/office/powerpoint/2010/main" val="88371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81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0" u="none" strike="noStrike" baseline="0" dirty="0">
                <a:latin typeface="Akhand Soft Bold"/>
              </a:rPr>
              <a:t>Activity </a:t>
            </a:r>
            <a:endParaRPr lang="en-GB" sz="1200" b="0" i="0" u="none" strike="noStrike" baseline="0" dirty="0">
              <a:latin typeface="Akhand Soft Bold"/>
            </a:endParaRPr>
          </a:p>
          <a:p>
            <a:pPr algn="ctr"/>
            <a:r>
              <a:rPr lang="en-GB" sz="1200" b="1" i="0" u="none" strike="noStrike" baseline="0" dirty="0">
                <a:latin typeface="Akhand Soft Bold"/>
              </a:rPr>
              <a:t>3 </a:t>
            </a:r>
            <a:endParaRPr lang="en-GB" sz="1200" b="0" i="0" u="none" strike="noStrike" baseline="0" dirty="0">
              <a:latin typeface="Akhand Soft Bold"/>
            </a:endParaRPr>
          </a:p>
          <a:p>
            <a:r>
              <a:rPr lang="en-US" sz="1200" b="0" i="0" u="none" strike="noStrike" baseline="0" dirty="0">
                <a:latin typeface="Sassoon Primary Rg"/>
              </a:rPr>
              <a:t>Set pupils the task of being detectives who need to find the answer to the question ‘Why do Jewish people have this day of rest each week?’ To do this, give each team of four two major clues, explaining that original versions of these clues are found in the Torah, the holy book of Jewish people. The clues are printed on p. 19. </a:t>
            </a:r>
          </a:p>
          <a:p>
            <a:r>
              <a:rPr lang="en-US" sz="1200" b="0" i="0" u="none" strike="noStrike" baseline="0" dirty="0">
                <a:latin typeface="Sassoon Primary Rg"/>
              </a:rPr>
              <a:t>The teams of detectives should report back with their answer to the question in written or oral form. The best answers will refer to both the creation story and the Ten Commandments. </a:t>
            </a:r>
          </a:p>
          <a:p>
            <a:pPr algn="ct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60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3522D-9C25-4124-8919-88075AEDE4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8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4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7B7FC-1433-3847-A3DC-03BFA2AF3ED3}" type="slidenum">
              <a:rPr lang="en-US" smtClean="0"/>
              <a:t>2</a:t>
            </a:fld>
            <a:endParaRPr lang="en-US"/>
          </a:p>
        </p:txBody>
      </p:sp>
    </p:spTree>
    <p:extLst>
      <p:ext uri="{BB962C8B-B14F-4D97-AF65-F5344CB8AC3E}">
        <p14:creationId xmlns:p14="http://schemas.microsoft.com/office/powerpoint/2010/main" val="334363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3522D-9C25-4124-8919-88075AEDE4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90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011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87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latin typeface="SassoonPrimaryRg"/>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DBD72-EC37-4A96-90E9-FAE8DFEB27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7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latin typeface="SassoonPrimaryRg"/>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DBD72-EC37-4A96-90E9-FAE8DFEB27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83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3BB0-0C71-4C42-B282-84E12E8DAB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45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17B7FC-1433-3847-A3DC-03BFA2AF3ED3}" type="slidenum">
              <a:rPr lang="en-US" smtClean="0"/>
              <a:t>27</a:t>
            </a:fld>
            <a:endParaRPr lang="en-US"/>
          </a:p>
        </p:txBody>
      </p:sp>
    </p:spTree>
    <p:extLst>
      <p:ext uri="{BB962C8B-B14F-4D97-AF65-F5344CB8AC3E}">
        <p14:creationId xmlns:p14="http://schemas.microsoft.com/office/powerpoint/2010/main" val="939833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Calibri" panose="020F0502020204030204" pitchFamily="34" charset="0"/>
                <a:ea typeface="Times New Roman" panose="02020603050405020304" pitchFamily="18" charset="0"/>
                <a:hlinkClick r:id="rId3"/>
              </a:rPr>
              <a:t>https://www.hounsloweducationpartnership.co.uk/survey/primary-subject-network-evaluation-3-2/</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F17B7FC-1433-3847-A3DC-03BFA2AF3ED3}" type="slidenum">
              <a:rPr lang="en-US" smtClean="0"/>
              <a:t>28</a:t>
            </a:fld>
            <a:endParaRPr lang="en-US"/>
          </a:p>
        </p:txBody>
      </p:sp>
    </p:spTree>
    <p:extLst>
      <p:ext uri="{BB962C8B-B14F-4D97-AF65-F5344CB8AC3E}">
        <p14:creationId xmlns:p14="http://schemas.microsoft.com/office/powerpoint/2010/main" val="27664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7B7FC-1433-3847-A3DC-03BFA2AF3E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4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7B7FC-1433-3847-A3DC-03BFA2AF3E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6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A9832-2C17-4117-A1F3-415916F040F2}" type="slidenum">
              <a:rPr lang="en-GB" smtClean="0"/>
              <a:t>6</a:t>
            </a:fld>
            <a:endParaRPr lang="en-GB"/>
          </a:p>
        </p:txBody>
      </p:sp>
    </p:spTree>
    <p:extLst>
      <p:ext uri="{BB962C8B-B14F-4D97-AF65-F5344CB8AC3E}">
        <p14:creationId xmlns:p14="http://schemas.microsoft.com/office/powerpoint/2010/main" val="377306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7B7FC-1433-3847-A3DC-03BFA2AF3ED3}" type="slidenum">
              <a:rPr lang="en-US" smtClean="0"/>
              <a:t>7</a:t>
            </a:fld>
            <a:endParaRPr lang="en-US"/>
          </a:p>
        </p:txBody>
      </p:sp>
    </p:spTree>
    <p:extLst>
      <p:ext uri="{BB962C8B-B14F-4D97-AF65-F5344CB8AC3E}">
        <p14:creationId xmlns:p14="http://schemas.microsoft.com/office/powerpoint/2010/main" val="269691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7B7FC-1433-3847-A3DC-03BFA2AF3ED3}" type="slidenum">
              <a:rPr lang="en-US" smtClean="0"/>
              <a:t>8</a:t>
            </a:fld>
            <a:endParaRPr lang="en-US"/>
          </a:p>
        </p:txBody>
      </p:sp>
    </p:spTree>
    <p:extLst>
      <p:ext uri="{BB962C8B-B14F-4D97-AF65-F5344CB8AC3E}">
        <p14:creationId xmlns:p14="http://schemas.microsoft.com/office/powerpoint/2010/main" val="171797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17B7FC-1433-3847-A3DC-03BFA2AF3ED3}" type="slidenum">
              <a:rPr lang="en-US" smtClean="0"/>
              <a:t>9</a:t>
            </a:fld>
            <a:endParaRPr lang="en-US"/>
          </a:p>
        </p:txBody>
      </p:sp>
    </p:spTree>
    <p:extLst>
      <p:ext uri="{BB962C8B-B14F-4D97-AF65-F5344CB8AC3E}">
        <p14:creationId xmlns:p14="http://schemas.microsoft.com/office/powerpoint/2010/main" val="178212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17B7FC-1433-3847-A3DC-03BFA2AF3ED3}" type="slidenum">
              <a:rPr lang="en-US" smtClean="0"/>
              <a:t>10</a:t>
            </a:fld>
            <a:endParaRPr lang="en-US"/>
          </a:p>
        </p:txBody>
      </p:sp>
    </p:spTree>
    <p:extLst>
      <p:ext uri="{BB962C8B-B14F-4D97-AF65-F5344CB8AC3E}">
        <p14:creationId xmlns:p14="http://schemas.microsoft.com/office/powerpoint/2010/main" val="31913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picture containing text, businesscard, stationary, envelope&#10;&#10;Description automatically generated">
            <a:extLst>
              <a:ext uri="{FF2B5EF4-FFF2-40B4-BE49-F238E27FC236}">
                <a16:creationId xmlns:a16="http://schemas.microsoft.com/office/drawing/2014/main" id="{A6026A5A-D281-1F47-A490-085BA6F0D7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42573609-82CA-3F4F-9B6C-3B0557FBC54F}"/>
              </a:ext>
            </a:extLst>
          </p:cNvPr>
          <p:cNvSpPr>
            <a:spLocks noGrp="1"/>
          </p:cNvSpPr>
          <p:nvPr>
            <p:ph type="title" hasCustomPrompt="1"/>
          </p:nvPr>
        </p:nvSpPr>
        <p:spPr>
          <a:xfrm>
            <a:off x="907774" y="1875873"/>
            <a:ext cx="10515600" cy="1325563"/>
          </a:xfrm>
          <a:prstGeom prst="rect">
            <a:avLst/>
          </a:prstGeom>
        </p:spPr>
        <p:txBody>
          <a:bodyPr vert="horz" lIns="91440" tIns="45720" rIns="91440" bIns="45720" rtlCol="0" anchor="ctr">
            <a:normAutofit/>
          </a:bodyPr>
          <a:lstStyle>
            <a:lvl1pPr>
              <a:defRPr>
                <a:solidFill>
                  <a:schemeClr val="bg1"/>
                </a:solidFill>
              </a:defRPr>
            </a:lvl1pPr>
          </a:lstStyle>
          <a:p>
            <a:r>
              <a:rPr lang="en-GB" dirty="0"/>
              <a:t>Title</a:t>
            </a:r>
            <a:endParaRPr lang="en-US" dirty="0"/>
          </a:p>
        </p:txBody>
      </p:sp>
      <p:sp>
        <p:nvSpPr>
          <p:cNvPr id="5" name="Text Placeholder 10">
            <a:extLst>
              <a:ext uri="{FF2B5EF4-FFF2-40B4-BE49-F238E27FC236}">
                <a16:creationId xmlns:a16="http://schemas.microsoft.com/office/drawing/2014/main" id="{EAB32CAD-6E1D-E84E-B519-019EF7618DE4}"/>
              </a:ext>
            </a:extLst>
          </p:cNvPr>
          <p:cNvSpPr>
            <a:spLocks noGrp="1"/>
          </p:cNvSpPr>
          <p:nvPr>
            <p:ph type="body" sz="quarter" idx="10" hasCustomPrompt="1"/>
          </p:nvPr>
        </p:nvSpPr>
        <p:spPr>
          <a:xfrm>
            <a:off x="907774" y="3260037"/>
            <a:ext cx="8407400" cy="974034"/>
          </a:xfrm>
        </p:spPr>
        <p:txBody>
          <a:bodyPr/>
          <a:lstStyle>
            <a:lvl1pPr marL="0" indent="0">
              <a:buNone/>
              <a:defRPr sz="2400">
                <a:solidFill>
                  <a:schemeClr val="bg1"/>
                </a:solidFill>
              </a:defRPr>
            </a:lvl1pPr>
          </a:lstStyle>
          <a:p>
            <a:pPr lvl="0"/>
            <a:r>
              <a:rPr lang="en-GB" dirty="0"/>
              <a:t>Subtitle</a:t>
            </a:r>
            <a:endParaRPr lang="en-US" dirty="0"/>
          </a:p>
        </p:txBody>
      </p:sp>
    </p:spTree>
    <p:extLst>
      <p:ext uri="{BB962C8B-B14F-4D97-AF65-F5344CB8AC3E}">
        <p14:creationId xmlns:p14="http://schemas.microsoft.com/office/powerpoint/2010/main" val="320149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A picture containing text, businesscard, stationary, envelope&#10;&#10;Description automatically generated">
            <a:extLst>
              <a:ext uri="{FF2B5EF4-FFF2-40B4-BE49-F238E27FC236}">
                <a16:creationId xmlns:a16="http://schemas.microsoft.com/office/drawing/2014/main" id="{0A3717D9-28B6-9C4A-8D0D-B0F6536FD4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4F9809C9-8BAF-D840-9D3C-D260B071588E}"/>
              </a:ext>
            </a:extLst>
          </p:cNvPr>
          <p:cNvSpPr>
            <a:spLocks noGrp="1"/>
          </p:cNvSpPr>
          <p:nvPr>
            <p:ph type="title" hasCustomPrompt="1"/>
          </p:nvPr>
        </p:nvSpPr>
        <p:spPr>
          <a:xfrm>
            <a:off x="907774" y="1875873"/>
            <a:ext cx="10515600" cy="1325563"/>
          </a:xfrm>
          <a:prstGeom prst="rect">
            <a:avLst/>
          </a:prstGeom>
        </p:spPr>
        <p:txBody>
          <a:bodyPr vert="horz" lIns="91440" tIns="45720" rIns="91440" bIns="45720" rtlCol="0" anchor="ctr">
            <a:normAutofit/>
          </a:bodyPr>
          <a:lstStyle>
            <a:lvl1pPr>
              <a:defRPr>
                <a:solidFill>
                  <a:schemeClr val="tx2"/>
                </a:solidFill>
              </a:defRPr>
            </a:lvl1pPr>
          </a:lstStyle>
          <a:p>
            <a:r>
              <a:rPr lang="en-GB" dirty="0"/>
              <a:t>Title</a:t>
            </a:r>
            <a:endParaRPr lang="en-US" dirty="0"/>
          </a:p>
        </p:txBody>
      </p:sp>
      <p:sp>
        <p:nvSpPr>
          <p:cNvPr id="5" name="Text Placeholder 10">
            <a:extLst>
              <a:ext uri="{FF2B5EF4-FFF2-40B4-BE49-F238E27FC236}">
                <a16:creationId xmlns:a16="http://schemas.microsoft.com/office/drawing/2014/main" id="{C5BE59CE-570F-534D-89E9-7382EAE6D13F}"/>
              </a:ext>
            </a:extLst>
          </p:cNvPr>
          <p:cNvSpPr>
            <a:spLocks noGrp="1"/>
          </p:cNvSpPr>
          <p:nvPr>
            <p:ph type="body" sz="quarter" idx="10" hasCustomPrompt="1"/>
          </p:nvPr>
        </p:nvSpPr>
        <p:spPr>
          <a:xfrm>
            <a:off x="907774" y="3260037"/>
            <a:ext cx="8407400" cy="974034"/>
          </a:xfrm>
        </p:spPr>
        <p:txBody>
          <a:bodyPr/>
          <a:lstStyle>
            <a:lvl1pPr marL="0" indent="0">
              <a:buNone/>
              <a:defRPr sz="2400">
                <a:solidFill>
                  <a:schemeClr val="tx2"/>
                </a:solidFill>
              </a:defRPr>
            </a:lvl1pPr>
          </a:lstStyle>
          <a:p>
            <a:pPr lvl="0"/>
            <a:r>
              <a:rPr lang="en-GB" dirty="0"/>
              <a:t>Subtitle</a:t>
            </a:r>
            <a:endParaRPr lang="en-US" dirty="0"/>
          </a:p>
        </p:txBody>
      </p:sp>
    </p:spTree>
    <p:extLst>
      <p:ext uri="{BB962C8B-B14F-4D97-AF65-F5344CB8AC3E}">
        <p14:creationId xmlns:p14="http://schemas.microsoft.com/office/powerpoint/2010/main" val="402216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7E975B92-CB22-1148-90B4-9E4AF91879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F6550D8-1E7D-FE4C-B867-43B395610BD1}"/>
              </a:ext>
            </a:extLst>
          </p:cNvPr>
          <p:cNvSpPr>
            <a:spLocks noGrp="1"/>
          </p:cNvSpPr>
          <p:nvPr>
            <p:ph type="title"/>
          </p:nvPr>
        </p:nvSpPr>
        <p:spPr/>
        <p:txBody>
          <a:bodyPr/>
          <a:lstStyle>
            <a:lvl1pPr>
              <a:defRPr>
                <a:solidFill>
                  <a:schemeClr val="tx2"/>
                </a:solidFill>
              </a:defRPr>
            </a:lvl1pPr>
          </a:lstStyle>
          <a:p>
            <a:r>
              <a:rPr lang="en-GB" dirty="0"/>
              <a:t>Click to edit Master title style</a:t>
            </a:r>
            <a:endParaRPr lang="en-US" dirty="0"/>
          </a:p>
        </p:txBody>
      </p:sp>
      <p:sp>
        <p:nvSpPr>
          <p:cNvPr id="7" name="Content Placeholder 6">
            <a:extLst>
              <a:ext uri="{FF2B5EF4-FFF2-40B4-BE49-F238E27FC236}">
                <a16:creationId xmlns:a16="http://schemas.microsoft.com/office/drawing/2014/main" id="{777CE291-5858-FB41-BB1D-9D2A7538DFAD}"/>
              </a:ext>
            </a:extLst>
          </p:cNvPr>
          <p:cNvSpPr>
            <a:spLocks noGrp="1"/>
          </p:cNvSpPr>
          <p:nvPr>
            <p:ph sz="quarter" idx="11"/>
          </p:nvPr>
        </p:nvSpPr>
        <p:spPr>
          <a:xfrm>
            <a:off x="838200" y="1858617"/>
            <a:ext cx="5145158" cy="32799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6">
            <a:extLst>
              <a:ext uri="{FF2B5EF4-FFF2-40B4-BE49-F238E27FC236}">
                <a16:creationId xmlns:a16="http://schemas.microsoft.com/office/drawing/2014/main" id="{12C2AFDD-C5DE-A245-B745-67B522103CAA}"/>
              </a:ext>
            </a:extLst>
          </p:cNvPr>
          <p:cNvSpPr>
            <a:spLocks noGrp="1"/>
          </p:cNvSpPr>
          <p:nvPr>
            <p:ph sz="quarter" idx="12"/>
          </p:nvPr>
        </p:nvSpPr>
        <p:spPr>
          <a:xfrm>
            <a:off x="6202016" y="1858617"/>
            <a:ext cx="5145158" cy="32799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1954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15E2055C-DAF3-9349-8652-F239B34868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4">
            <a:extLst>
              <a:ext uri="{FF2B5EF4-FFF2-40B4-BE49-F238E27FC236}">
                <a16:creationId xmlns:a16="http://schemas.microsoft.com/office/drawing/2014/main" id="{BEDA10CF-A82B-9A49-A1E1-2D323B080A76}"/>
              </a:ext>
            </a:extLst>
          </p:cNvPr>
          <p:cNvSpPr>
            <a:spLocks noGrp="1"/>
          </p:cNvSpPr>
          <p:nvPr>
            <p:ph type="title"/>
          </p:nvPr>
        </p:nvSpPr>
        <p:spPr>
          <a:xfrm>
            <a:off x="1961322" y="365125"/>
            <a:ext cx="9776791" cy="1325563"/>
          </a:xfrm>
        </p:spPr>
        <p:txBody>
          <a:bodyPr/>
          <a:lstStyle>
            <a:lvl1pPr>
              <a:defRPr>
                <a:solidFill>
                  <a:schemeClr val="tx2"/>
                </a:solidFill>
              </a:defRPr>
            </a:lvl1pPr>
          </a:lstStyle>
          <a:p>
            <a:r>
              <a:rPr lang="en-GB" dirty="0"/>
              <a:t>Click to edit Master title style</a:t>
            </a:r>
            <a:endParaRPr lang="en-US" dirty="0"/>
          </a:p>
        </p:txBody>
      </p:sp>
      <p:sp>
        <p:nvSpPr>
          <p:cNvPr id="5" name="Content Placeholder 6">
            <a:extLst>
              <a:ext uri="{FF2B5EF4-FFF2-40B4-BE49-F238E27FC236}">
                <a16:creationId xmlns:a16="http://schemas.microsoft.com/office/drawing/2014/main" id="{ED44A4DC-AD41-AF45-A975-8C18B8C987BC}"/>
              </a:ext>
            </a:extLst>
          </p:cNvPr>
          <p:cNvSpPr>
            <a:spLocks noGrp="1"/>
          </p:cNvSpPr>
          <p:nvPr>
            <p:ph sz="quarter" idx="11"/>
          </p:nvPr>
        </p:nvSpPr>
        <p:spPr>
          <a:xfrm>
            <a:off x="1961322" y="1858617"/>
            <a:ext cx="9776790" cy="32799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763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6FD52E0-719A-2F4C-B448-ED4738BE79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4">
            <a:extLst>
              <a:ext uri="{FF2B5EF4-FFF2-40B4-BE49-F238E27FC236}">
                <a16:creationId xmlns:a16="http://schemas.microsoft.com/office/drawing/2014/main" id="{58B01B38-3DEA-D14B-9FCF-14C9E5816A5B}"/>
              </a:ext>
            </a:extLst>
          </p:cNvPr>
          <p:cNvSpPr>
            <a:spLocks noGrp="1"/>
          </p:cNvSpPr>
          <p:nvPr>
            <p:ph type="title"/>
          </p:nvPr>
        </p:nvSpPr>
        <p:spPr>
          <a:xfrm>
            <a:off x="1961322" y="365125"/>
            <a:ext cx="9776791" cy="1325563"/>
          </a:xfrm>
        </p:spPr>
        <p:txBody>
          <a:bodyPr/>
          <a:lstStyle>
            <a:lvl1pPr>
              <a:defRPr>
                <a:solidFill>
                  <a:schemeClr val="tx2"/>
                </a:solidFill>
              </a:defRPr>
            </a:lvl1pPr>
          </a:lstStyle>
          <a:p>
            <a:r>
              <a:rPr lang="en-GB" dirty="0"/>
              <a:t>Click to edit Master title style</a:t>
            </a:r>
            <a:endParaRPr lang="en-US" dirty="0"/>
          </a:p>
        </p:txBody>
      </p:sp>
      <p:sp>
        <p:nvSpPr>
          <p:cNvPr id="5" name="Content Placeholder 6">
            <a:extLst>
              <a:ext uri="{FF2B5EF4-FFF2-40B4-BE49-F238E27FC236}">
                <a16:creationId xmlns:a16="http://schemas.microsoft.com/office/drawing/2014/main" id="{28B9986C-840A-5B4F-BEF9-D7C6A7EE9CA2}"/>
              </a:ext>
            </a:extLst>
          </p:cNvPr>
          <p:cNvSpPr>
            <a:spLocks noGrp="1"/>
          </p:cNvSpPr>
          <p:nvPr>
            <p:ph sz="quarter" idx="11"/>
          </p:nvPr>
        </p:nvSpPr>
        <p:spPr>
          <a:xfrm>
            <a:off x="1961322" y="1858617"/>
            <a:ext cx="9776790" cy="32799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0314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71A58-D9ED-4633-ADD6-38EB2EE916F8}" type="datetimeFigureOut">
              <a:rPr lang="en-GB" smtClean="0"/>
              <a:t>21/06/2023</a:t>
            </a:fld>
            <a:endParaRPr lang="en-GB"/>
          </a:p>
        </p:txBody>
      </p:sp>
      <p:sp>
        <p:nvSpPr>
          <p:cNvPr id="6" name="Slide Number Placeholder 5"/>
          <p:cNvSpPr>
            <a:spLocks noGrp="1"/>
          </p:cNvSpPr>
          <p:nvPr>
            <p:ph type="sldNum" sz="quarter" idx="12"/>
          </p:nvPr>
        </p:nvSpPr>
        <p:spPr/>
        <p:txBody>
          <a:bodyPr/>
          <a:lstStyle/>
          <a:p>
            <a:fld id="{2A011997-2C6B-4060-B26D-EF69101B106A}" type="slidenum">
              <a:rPr lang="en-GB" smtClean="0"/>
              <a:t>‹#›</a:t>
            </a:fld>
            <a:endParaRPr lang="en-GB"/>
          </a:p>
        </p:txBody>
      </p:sp>
    </p:spTree>
    <p:extLst>
      <p:ext uri="{BB962C8B-B14F-4D97-AF65-F5344CB8AC3E}">
        <p14:creationId xmlns:p14="http://schemas.microsoft.com/office/powerpoint/2010/main" val="5666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Picture 9" descr="A picture containing table, drawing&#10;&#10;Description automatically generated">
            <a:extLst>
              <a:ext uri="{FF2B5EF4-FFF2-40B4-BE49-F238E27FC236}">
                <a16:creationId xmlns:a16="http://schemas.microsoft.com/office/drawing/2014/main" id="{43FE9048-C122-B044-AEAA-248C3089C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096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1085" y="-150294"/>
            <a:ext cx="8738648" cy="1508760"/>
          </a:xfrm>
        </p:spPr>
        <p:txBody>
          <a:bodyPr/>
          <a:lstStyle/>
          <a:p>
            <a:r>
              <a:rPr lang="en-US"/>
              <a:t>Heading</a:t>
            </a:r>
            <a:endParaRPr lang="en-GB"/>
          </a:p>
        </p:txBody>
      </p:sp>
      <p:sp>
        <p:nvSpPr>
          <p:cNvPr id="3" name="Date Placeholder 2"/>
          <p:cNvSpPr>
            <a:spLocks noGrp="1"/>
          </p:cNvSpPr>
          <p:nvPr>
            <p:ph type="dt" sz="half" idx="10"/>
          </p:nvPr>
        </p:nvSpPr>
        <p:spPr/>
        <p:txBody>
          <a:bodyPr/>
          <a:lstStyle/>
          <a:p>
            <a:fld id="{9F920969-C8AD-4849-968C-A43670C527E6}" type="datetime1">
              <a:rPr lang="en-US" smtClean="0"/>
              <a:t>6/21/2023</a:t>
            </a:fld>
            <a:endParaRPr lang="en-GB"/>
          </a:p>
        </p:txBody>
      </p:sp>
      <p:sp>
        <p:nvSpPr>
          <p:cNvPr id="4" name="Footer Placeholder 3"/>
          <p:cNvSpPr>
            <a:spLocks noGrp="1"/>
          </p:cNvSpPr>
          <p:nvPr>
            <p:ph type="ftr" sz="quarter" idx="11"/>
          </p:nvPr>
        </p:nvSpPr>
        <p:spPr/>
        <p:txBody>
          <a:bodyPr/>
          <a:lstStyle/>
          <a:p>
            <a:r>
              <a:rPr lang="en-GB"/>
              <a:t>www.retoday.org.uk</a:t>
            </a:r>
          </a:p>
        </p:txBody>
      </p:sp>
      <p:sp>
        <p:nvSpPr>
          <p:cNvPr id="8" name="Content Placeholder 7"/>
          <p:cNvSpPr>
            <a:spLocks noGrp="1"/>
          </p:cNvSpPr>
          <p:nvPr>
            <p:ph sz="quarter" idx="12"/>
          </p:nvPr>
        </p:nvSpPr>
        <p:spPr>
          <a:xfrm>
            <a:off x="474135" y="1574802"/>
            <a:ext cx="11243733" cy="4614333"/>
          </a:xfrm>
          <a:prstGeom prst="rect">
            <a:avLst/>
          </a:prstGeom>
        </p:spPr>
        <p:txBody>
          <a:bodyPr/>
          <a:lstStyle/>
          <a:p>
            <a:pPr lvl="0"/>
            <a:r>
              <a:rPr lang="en-US"/>
              <a:t>Click to edit</a:t>
            </a:r>
            <a:endParaRPr lang="en-GB"/>
          </a:p>
        </p:txBody>
      </p:sp>
    </p:spTree>
    <p:extLst>
      <p:ext uri="{BB962C8B-B14F-4D97-AF65-F5344CB8AC3E}">
        <p14:creationId xmlns:p14="http://schemas.microsoft.com/office/powerpoint/2010/main" val="25732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849AD-3216-404D-8DB1-2D2D54512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93BB2AB-E60A-6848-93CA-AE1F73562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C7E236-55BA-9746-AFC9-6A06EB966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F1429-343F-D740-8B83-D9B5B0F1A10E}" type="datetimeFigureOut">
              <a:rPr lang="en-US" smtClean="0"/>
              <a:t>6/21/2023</a:t>
            </a:fld>
            <a:endParaRPr lang="en-US"/>
          </a:p>
        </p:txBody>
      </p:sp>
      <p:sp>
        <p:nvSpPr>
          <p:cNvPr id="5" name="Footer Placeholder 4">
            <a:extLst>
              <a:ext uri="{FF2B5EF4-FFF2-40B4-BE49-F238E27FC236}">
                <a16:creationId xmlns:a16="http://schemas.microsoft.com/office/drawing/2014/main" id="{EEF983AA-670A-1E45-BB68-3E087F083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9530-A49B-F549-8C37-078373D6B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5338-45CC-304A-9A91-EF624C276ED2}" type="slidenum">
              <a:rPr lang="en-US" smtClean="0"/>
              <a:t>‹#›</a:t>
            </a:fld>
            <a:endParaRPr lang="en-US"/>
          </a:p>
        </p:txBody>
      </p:sp>
    </p:spTree>
    <p:extLst>
      <p:ext uri="{BB962C8B-B14F-4D97-AF65-F5344CB8AC3E}">
        <p14:creationId xmlns:p14="http://schemas.microsoft.com/office/powerpoint/2010/main" val="23179314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3" r:id="rId4"/>
    <p:sldLayoutId id="2147483666" r:id="rId5"/>
    <p:sldLayoutId id="2147483667" r:id="rId6"/>
    <p:sldLayoutId id="2147483669"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www.bbc.co.uk/bitesize/clips/zd9jxnb"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programmes/p02mx9m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jewishmuseum.org.uk/schools/asset/a-familys-shabbat/"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birmingham-faith-visits.theartssociety.org/jewish"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hounsloweducationpartnership.co.uk/survey/primary-subject-network-evaluation-2-2/"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natre.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www.natre.org.uk/membership"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3AB2-DA97-BDC8-5919-CDA02C0DB9C2}"/>
              </a:ext>
            </a:extLst>
          </p:cNvPr>
          <p:cNvSpPr>
            <a:spLocks noGrp="1"/>
          </p:cNvSpPr>
          <p:nvPr>
            <p:ph type="title"/>
          </p:nvPr>
        </p:nvSpPr>
        <p:spPr/>
        <p:txBody>
          <a:bodyPr/>
          <a:lstStyle/>
          <a:p>
            <a:pPr algn="ctr"/>
            <a:r>
              <a:rPr lang="en-GB" dirty="0"/>
              <a:t>Hounslow Education Partnership</a:t>
            </a:r>
          </a:p>
        </p:txBody>
      </p:sp>
      <p:sp>
        <p:nvSpPr>
          <p:cNvPr id="3" name="Text Placeholder 2">
            <a:extLst>
              <a:ext uri="{FF2B5EF4-FFF2-40B4-BE49-F238E27FC236}">
                <a16:creationId xmlns:a16="http://schemas.microsoft.com/office/drawing/2014/main" id="{AB1AB1D7-685B-D4A3-BACF-1B373FE1A1A9}"/>
              </a:ext>
            </a:extLst>
          </p:cNvPr>
          <p:cNvSpPr>
            <a:spLocks noGrp="1"/>
          </p:cNvSpPr>
          <p:nvPr>
            <p:ph type="body" sz="quarter" idx="10"/>
          </p:nvPr>
        </p:nvSpPr>
        <p:spPr>
          <a:xfrm>
            <a:off x="2785730" y="3260037"/>
            <a:ext cx="6529444" cy="974034"/>
          </a:xfrm>
        </p:spPr>
        <p:txBody>
          <a:bodyPr>
            <a:normAutofit/>
          </a:bodyPr>
          <a:lstStyle/>
          <a:p>
            <a:pPr algn="ctr"/>
            <a:r>
              <a:rPr lang="en-GB" sz="3200" dirty="0"/>
              <a:t>RE Network Meeting</a:t>
            </a:r>
          </a:p>
        </p:txBody>
      </p:sp>
      <p:pic>
        <p:nvPicPr>
          <p:cNvPr id="4" name="Picture 3">
            <a:extLst>
              <a:ext uri="{FF2B5EF4-FFF2-40B4-BE49-F238E27FC236}">
                <a16:creationId xmlns:a16="http://schemas.microsoft.com/office/drawing/2014/main" id="{1019FB50-0F56-88F9-7828-13E50F166006}"/>
              </a:ext>
            </a:extLst>
          </p:cNvPr>
          <p:cNvPicPr/>
          <p:nvPr/>
        </p:nvPicPr>
        <p:blipFill>
          <a:blip r:embed="rId3"/>
          <a:stretch>
            <a:fillRect/>
          </a:stretch>
        </p:blipFill>
        <p:spPr>
          <a:xfrm>
            <a:off x="5037206" y="4234071"/>
            <a:ext cx="2287270" cy="1076325"/>
          </a:xfrm>
          <a:prstGeom prst="rect">
            <a:avLst/>
          </a:prstGeom>
          <a:ln>
            <a:solidFill>
              <a:schemeClr val="accent1"/>
            </a:solidFill>
          </a:ln>
        </p:spPr>
      </p:pic>
    </p:spTree>
    <p:extLst>
      <p:ext uri="{BB962C8B-B14F-4D97-AF65-F5344CB8AC3E}">
        <p14:creationId xmlns:p14="http://schemas.microsoft.com/office/powerpoint/2010/main" val="181614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61D4-FF05-94CD-949A-01FCD9BC8BF9}"/>
              </a:ext>
            </a:extLst>
          </p:cNvPr>
          <p:cNvSpPr>
            <a:spLocks noGrp="1"/>
          </p:cNvSpPr>
          <p:nvPr>
            <p:ph type="title"/>
          </p:nvPr>
        </p:nvSpPr>
        <p:spPr/>
        <p:txBody>
          <a:bodyPr/>
          <a:lstStyle/>
          <a:p>
            <a:r>
              <a:rPr lang="en-US" dirty="0"/>
              <a:t>Image of Widening Horizons page showing Judaism (KS1) was on this slide</a:t>
            </a:r>
            <a:endParaRPr lang="en-GB" dirty="0"/>
          </a:p>
        </p:txBody>
      </p:sp>
      <p:sp>
        <p:nvSpPr>
          <p:cNvPr id="3" name="Content Placeholder 2">
            <a:extLst>
              <a:ext uri="{FF2B5EF4-FFF2-40B4-BE49-F238E27FC236}">
                <a16:creationId xmlns:a16="http://schemas.microsoft.com/office/drawing/2014/main" id="{10D87B4A-8839-BC1A-33A5-233B2235C9DC}"/>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34636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53BD-F663-B34D-0FB8-68A333E6118E}"/>
              </a:ext>
            </a:extLst>
          </p:cNvPr>
          <p:cNvSpPr>
            <a:spLocks noGrp="1"/>
          </p:cNvSpPr>
          <p:nvPr>
            <p:ph type="title"/>
          </p:nvPr>
        </p:nvSpPr>
        <p:spPr/>
        <p:txBody>
          <a:bodyPr/>
          <a:lstStyle/>
          <a:p>
            <a:r>
              <a:rPr lang="en-US" dirty="0"/>
              <a:t>Image of Widening Horizons page showing Judaism (KS2) was on this slide</a:t>
            </a:r>
            <a:endParaRPr lang="en-GB" dirty="0"/>
          </a:p>
        </p:txBody>
      </p:sp>
      <p:sp>
        <p:nvSpPr>
          <p:cNvPr id="3" name="Content Placeholder 2">
            <a:extLst>
              <a:ext uri="{FF2B5EF4-FFF2-40B4-BE49-F238E27FC236}">
                <a16:creationId xmlns:a16="http://schemas.microsoft.com/office/drawing/2014/main" id="{7EA5B4A8-477A-C289-5956-BA1785A4038F}"/>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7994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a:xfrm>
            <a:off x="1946023" y="168250"/>
            <a:ext cx="9776791" cy="608779"/>
          </a:xfrm>
        </p:spPr>
        <p:txBody>
          <a:bodyPr>
            <a:noAutofit/>
          </a:bodyPr>
          <a:lstStyle/>
          <a:p>
            <a:pPr>
              <a:defRPr/>
            </a:pPr>
            <a:r>
              <a:rPr lang="en-US" sz="3300" b="1" dirty="0">
                <a:latin typeface="+mn-lt"/>
                <a:ea typeface="+mn-ea"/>
                <a:cs typeface="+mn-cs"/>
              </a:rPr>
              <a:t>A way in:  A Jewish home </a:t>
            </a:r>
            <a:endParaRPr lang="en-GB" sz="3300" b="1" dirty="0">
              <a:latin typeface="+mn-lt"/>
              <a:ea typeface="+mn-ea"/>
              <a:cs typeface="+mn-cs"/>
            </a:endParaRPr>
          </a:p>
        </p:txBody>
      </p:sp>
      <p:sp>
        <p:nvSpPr>
          <p:cNvPr id="2" name="Content Placeholder 1">
            <a:extLst>
              <a:ext uri="{FF2B5EF4-FFF2-40B4-BE49-F238E27FC236}">
                <a16:creationId xmlns:a16="http://schemas.microsoft.com/office/drawing/2014/main" id="{929E13F6-5D22-8BA0-0E71-A56459B0DA90}"/>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510338"/>
            <a:ext cx="1600200" cy="273050"/>
          </a:xfrm>
        </p:spPr>
        <p:txBody>
          <a:bodyPr/>
          <a:lstStyle/>
          <a:p>
            <a:pPr defTabSz="514350">
              <a:defRPr/>
            </a:pPr>
            <a:fld id="{2699613C-4F44-4FA5-9E85-03F3B8C561E5}" type="datetime1">
              <a:rPr lang="en-GB">
                <a:solidFill>
                  <a:prstClr val="black">
                    <a:tint val="75000"/>
                  </a:prstClr>
                </a:solidFill>
                <a:latin typeface="Calibri"/>
              </a:rPr>
              <a:pPr defTabSz="514350">
                <a:defRPr/>
              </a:pPr>
              <a:t>21/06/2023</a:t>
            </a:fld>
            <a:endParaRPr lang="en-GB">
              <a:solidFill>
                <a:prstClr val="black">
                  <a:tint val="75000"/>
                </a:prstClr>
              </a:solidFill>
              <a:latin typeface="Calibri"/>
            </a:endParaRPr>
          </a:p>
        </p:txBody>
      </p:sp>
      <p:pic>
        <p:nvPicPr>
          <p:cNvPr id="7" name="Picture 6">
            <a:extLst>
              <a:ext uri="{FF2B5EF4-FFF2-40B4-BE49-F238E27FC236}">
                <a16:creationId xmlns:a16="http://schemas.microsoft.com/office/drawing/2014/main" id="{8273112C-0282-494E-AEE6-548DFF1AFDE5}"/>
              </a:ext>
            </a:extLst>
          </p:cNvPr>
          <p:cNvPicPr>
            <a:picLocks noChangeAspect="1"/>
          </p:cNvPicPr>
          <p:nvPr/>
        </p:nvPicPr>
        <p:blipFill>
          <a:blip r:embed="rId3"/>
          <a:stretch>
            <a:fillRect/>
          </a:stretch>
        </p:blipFill>
        <p:spPr>
          <a:xfrm>
            <a:off x="1653619" y="954690"/>
            <a:ext cx="2271446" cy="1470854"/>
          </a:xfrm>
          <a:prstGeom prst="rect">
            <a:avLst/>
          </a:prstGeom>
        </p:spPr>
      </p:pic>
      <p:pic>
        <p:nvPicPr>
          <p:cNvPr id="10" name="Picture 9">
            <a:extLst>
              <a:ext uri="{FF2B5EF4-FFF2-40B4-BE49-F238E27FC236}">
                <a16:creationId xmlns:a16="http://schemas.microsoft.com/office/drawing/2014/main" id="{381D06AC-9B26-4D4A-95AB-CCCFE846F514}"/>
              </a:ext>
            </a:extLst>
          </p:cNvPr>
          <p:cNvPicPr>
            <a:picLocks noChangeAspect="1"/>
          </p:cNvPicPr>
          <p:nvPr/>
        </p:nvPicPr>
        <p:blipFill>
          <a:blip r:embed="rId4"/>
          <a:stretch>
            <a:fillRect/>
          </a:stretch>
        </p:blipFill>
        <p:spPr>
          <a:xfrm>
            <a:off x="4495525" y="798724"/>
            <a:ext cx="2022198" cy="2272951"/>
          </a:xfrm>
          <a:prstGeom prst="rect">
            <a:avLst/>
          </a:prstGeom>
        </p:spPr>
      </p:pic>
      <p:pic>
        <p:nvPicPr>
          <p:cNvPr id="16" name="Picture 15">
            <a:extLst>
              <a:ext uri="{FF2B5EF4-FFF2-40B4-BE49-F238E27FC236}">
                <a16:creationId xmlns:a16="http://schemas.microsoft.com/office/drawing/2014/main" id="{265B91EA-2022-4891-8E8E-204E1F6AEC5D}"/>
              </a:ext>
            </a:extLst>
          </p:cNvPr>
          <p:cNvPicPr>
            <a:picLocks noChangeAspect="1"/>
          </p:cNvPicPr>
          <p:nvPr/>
        </p:nvPicPr>
        <p:blipFill>
          <a:blip r:embed="rId5"/>
          <a:stretch>
            <a:fillRect/>
          </a:stretch>
        </p:blipFill>
        <p:spPr>
          <a:xfrm>
            <a:off x="1488818" y="2572920"/>
            <a:ext cx="2410403" cy="1533894"/>
          </a:xfrm>
          <a:prstGeom prst="rect">
            <a:avLst/>
          </a:prstGeom>
        </p:spPr>
      </p:pic>
      <p:pic>
        <p:nvPicPr>
          <p:cNvPr id="18" name="Picture 17">
            <a:extLst>
              <a:ext uri="{FF2B5EF4-FFF2-40B4-BE49-F238E27FC236}">
                <a16:creationId xmlns:a16="http://schemas.microsoft.com/office/drawing/2014/main" id="{9BCAE6F2-95CB-4A4C-A603-BB93187AE2C1}"/>
              </a:ext>
            </a:extLst>
          </p:cNvPr>
          <p:cNvPicPr>
            <a:picLocks noChangeAspect="1"/>
          </p:cNvPicPr>
          <p:nvPr/>
        </p:nvPicPr>
        <p:blipFill>
          <a:blip r:embed="rId6"/>
          <a:stretch>
            <a:fillRect/>
          </a:stretch>
        </p:blipFill>
        <p:spPr>
          <a:xfrm>
            <a:off x="1276221" y="4254191"/>
            <a:ext cx="2408537" cy="1768675"/>
          </a:xfrm>
          <a:prstGeom prst="rect">
            <a:avLst/>
          </a:prstGeom>
        </p:spPr>
      </p:pic>
      <p:sp>
        <p:nvSpPr>
          <p:cNvPr id="23" name="TextBox 22">
            <a:extLst>
              <a:ext uri="{FF2B5EF4-FFF2-40B4-BE49-F238E27FC236}">
                <a16:creationId xmlns:a16="http://schemas.microsoft.com/office/drawing/2014/main" id="{94C55A04-1BF0-43E5-8790-127A51E78A7A}"/>
              </a:ext>
            </a:extLst>
          </p:cNvPr>
          <p:cNvSpPr txBox="1"/>
          <p:nvPr/>
        </p:nvSpPr>
        <p:spPr>
          <a:xfrm>
            <a:off x="7952406" y="6345654"/>
            <a:ext cx="2571750" cy="404085"/>
          </a:xfrm>
          <a:prstGeom prst="rect">
            <a:avLst/>
          </a:prstGeom>
          <a:noFill/>
        </p:spPr>
        <p:txBody>
          <a:bodyPr wrap="square">
            <a:spAutoFit/>
          </a:bodyPr>
          <a:lstStyle/>
          <a:p>
            <a:pPr defTabSz="514350">
              <a:defRPr/>
            </a:pPr>
            <a:r>
              <a:rPr lang="en-US" sz="1013">
                <a:solidFill>
                  <a:prstClr val="black"/>
                </a:solidFill>
                <a:latin typeface="Calibri"/>
                <a:hlinkClick r:id="rId7"/>
              </a:rPr>
              <a:t>Meet a Jewish family - KS1 Religious Education - BBC Bitesize</a:t>
            </a:r>
            <a:endParaRPr lang="en-GB" sz="1013">
              <a:solidFill>
                <a:prstClr val="black"/>
              </a:solidFill>
              <a:latin typeface="Calibri"/>
            </a:endParaRPr>
          </a:p>
        </p:txBody>
      </p:sp>
      <p:pic>
        <p:nvPicPr>
          <p:cNvPr id="21" name="Picture 20">
            <a:extLst>
              <a:ext uri="{FF2B5EF4-FFF2-40B4-BE49-F238E27FC236}">
                <a16:creationId xmlns:a16="http://schemas.microsoft.com/office/drawing/2014/main" id="{3634021B-F7F6-469A-A6B1-7C1C4F270B15}"/>
              </a:ext>
            </a:extLst>
          </p:cNvPr>
          <p:cNvPicPr>
            <a:picLocks noChangeAspect="1"/>
          </p:cNvPicPr>
          <p:nvPr/>
        </p:nvPicPr>
        <p:blipFill>
          <a:blip r:embed="rId8"/>
          <a:stretch>
            <a:fillRect/>
          </a:stretch>
        </p:blipFill>
        <p:spPr>
          <a:xfrm>
            <a:off x="9621494" y="1797800"/>
            <a:ext cx="1938344" cy="3882371"/>
          </a:xfrm>
          <a:prstGeom prst="rect">
            <a:avLst/>
          </a:prstGeom>
        </p:spPr>
      </p:pic>
      <p:pic>
        <p:nvPicPr>
          <p:cNvPr id="19" name="Picture 2">
            <a:extLst>
              <a:ext uri="{FF2B5EF4-FFF2-40B4-BE49-F238E27FC236}">
                <a16:creationId xmlns:a16="http://schemas.microsoft.com/office/drawing/2014/main" id="{B268C9A5-F0E3-4AE2-8A1A-3C1023AB05C2}"/>
              </a:ext>
            </a:extLst>
          </p:cNvPr>
          <p:cNvPicPr>
            <a:picLocks noChangeAspect="1"/>
          </p:cNvPicPr>
          <p:nvPr/>
        </p:nvPicPr>
        <p:blipFill>
          <a:blip r:embed="rId9"/>
          <a:stretch>
            <a:fillRect/>
          </a:stretch>
        </p:blipFill>
        <p:spPr>
          <a:xfrm>
            <a:off x="4877366" y="3608889"/>
            <a:ext cx="1073835" cy="3072360"/>
          </a:xfrm>
          <a:prstGeom prst="rect">
            <a:avLst/>
          </a:prstGeom>
        </p:spPr>
      </p:pic>
      <p:sp>
        <p:nvSpPr>
          <p:cNvPr id="3" name="Speech Bubble: Oval 2">
            <a:extLst>
              <a:ext uri="{FF2B5EF4-FFF2-40B4-BE49-F238E27FC236}">
                <a16:creationId xmlns:a16="http://schemas.microsoft.com/office/drawing/2014/main" id="{CC94E22B-A772-44CB-BD15-C0E4C61E30F8}"/>
              </a:ext>
            </a:extLst>
          </p:cNvPr>
          <p:cNvSpPr/>
          <p:nvPr/>
        </p:nvSpPr>
        <p:spPr>
          <a:xfrm>
            <a:off x="6014520" y="3429001"/>
            <a:ext cx="2348698" cy="1252799"/>
          </a:xfrm>
          <a:prstGeom prst="wedgeEllipseCallout">
            <a:avLst>
              <a:gd name="adj1" fmla="val -63056"/>
              <a:gd name="adj2" fmla="val 15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solidFill>
                  <a:prstClr val="white"/>
                </a:solidFill>
                <a:latin typeface="Calibri"/>
              </a:rPr>
              <a:t>Hi, I’m Ellie and I’m Jewish. My family are Orthodox.</a:t>
            </a:r>
            <a:endParaRPr lang="en-GB">
              <a:solidFill>
                <a:prstClr val="white"/>
              </a:solidFill>
              <a:latin typeface="Calibri"/>
            </a:endParaRPr>
          </a:p>
        </p:txBody>
      </p:sp>
      <p:sp>
        <p:nvSpPr>
          <p:cNvPr id="20" name="Speech Bubble: Oval 19">
            <a:extLst>
              <a:ext uri="{FF2B5EF4-FFF2-40B4-BE49-F238E27FC236}">
                <a16:creationId xmlns:a16="http://schemas.microsoft.com/office/drawing/2014/main" id="{F48D6425-3682-48ED-9591-EE2DA3D1C9C7}"/>
              </a:ext>
            </a:extLst>
          </p:cNvPr>
          <p:cNvSpPr/>
          <p:nvPr/>
        </p:nvSpPr>
        <p:spPr>
          <a:xfrm>
            <a:off x="6188857" y="4745754"/>
            <a:ext cx="2348698" cy="1420759"/>
          </a:xfrm>
          <a:prstGeom prst="wedgeEllipseCallout">
            <a:avLst>
              <a:gd name="adj1" fmla="val -68466"/>
              <a:gd name="adj2" fmla="val -70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b="1">
                <a:solidFill>
                  <a:prstClr val="white"/>
                </a:solidFill>
                <a:latin typeface="Calibri"/>
              </a:rPr>
              <a:t>What can you see in my home?</a:t>
            </a:r>
            <a:endParaRPr lang="en-GB" sz="2000" b="1">
              <a:solidFill>
                <a:prstClr val="white"/>
              </a:solidFill>
              <a:latin typeface="Calibri"/>
            </a:endParaRPr>
          </a:p>
        </p:txBody>
      </p:sp>
      <p:pic>
        <p:nvPicPr>
          <p:cNvPr id="6" name="Picture 5">
            <a:extLst>
              <a:ext uri="{FF2B5EF4-FFF2-40B4-BE49-F238E27FC236}">
                <a16:creationId xmlns:a16="http://schemas.microsoft.com/office/drawing/2014/main" id="{DC9D627B-2975-4656-A22E-687E94C77BCD}"/>
              </a:ext>
            </a:extLst>
          </p:cNvPr>
          <p:cNvPicPr>
            <a:picLocks noChangeAspect="1"/>
          </p:cNvPicPr>
          <p:nvPr/>
        </p:nvPicPr>
        <p:blipFill>
          <a:blip r:embed="rId10"/>
          <a:stretch>
            <a:fillRect/>
          </a:stretch>
        </p:blipFill>
        <p:spPr>
          <a:xfrm>
            <a:off x="6705553" y="1153045"/>
            <a:ext cx="2139731" cy="1940396"/>
          </a:xfrm>
          <a:prstGeom prst="rect">
            <a:avLst/>
          </a:prstGeom>
        </p:spPr>
      </p:pic>
      <p:pic>
        <p:nvPicPr>
          <p:cNvPr id="17" name="Picture 16">
            <a:extLst>
              <a:ext uri="{FF2B5EF4-FFF2-40B4-BE49-F238E27FC236}">
                <a16:creationId xmlns:a16="http://schemas.microsoft.com/office/drawing/2014/main" id="{B37BE631-B9B2-42F8-BD4B-A3DF3A2D2686}"/>
              </a:ext>
            </a:extLst>
          </p:cNvPr>
          <p:cNvPicPr>
            <a:picLocks noChangeAspect="1"/>
          </p:cNvPicPr>
          <p:nvPr/>
        </p:nvPicPr>
        <p:blipFill>
          <a:blip r:embed="rId10"/>
          <a:stretch>
            <a:fillRect/>
          </a:stretch>
        </p:blipFill>
        <p:spPr>
          <a:xfrm>
            <a:off x="6705553" y="1142049"/>
            <a:ext cx="2139731" cy="1940396"/>
          </a:xfrm>
          <a:prstGeom prst="rect">
            <a:avLst/>
          </a:prstGeom>
        </p:spPr>
      </p:pic>
    </p:spTree>
    <p:extLst>
      <p:ext uri="{BB962C8B-B14F-4D97-AF65-F5344CB8AC3E}">
        <p14:creationId xmlns:p14="http://schemas.microsoft.com/office/powerpoint/2010/main" val="414225006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p:txBody>
          <a:bodyPr>
            <a:noAutofit/>
          </a:bodyPr>
          <a:lstStyle/>
          <a:p>
            <a:pPr>
              <a:defRPr/>
            </a:pPr>
            <a:r>
              <a:rPr lang="en-US" sz="3600" b="1" dirty="0">
                <a:latin typeface="+mn-lt"/>
                <a:ea typeface="+mn-ea"/>
                <a:cs typeface="+mn-cs"/>
              </a:rPr>
              <a:t>A way in:  A Jewish home </a:t>
            </a:r>
            <a:endParaRPr lang="en-GB" sz="3600" b="1" dirty="0">
              <a:latin typeface="+mn-lt"/>
              <a:ea typeface="+mn-ea"/>
              <a:cs typeface="+mn-cs"/>
            </a:endParaRPr>
          </a:p>
        </p:txBody>
      </p:sp>
      <p:sp>
        <p:nvSpPr>
          <p:cNvPr id="2" name="Content Placeholder 1">
            <a:extLst>
              <a:ext uri="{FF2B5EF4-FFF2-40B4-BE49-F238E27FC236}">
                <a16:creationId xmlns:a16="http://schemas.microsoft.com/office/drawing/2014/main" id="{7B16BEC6-BB16-E653-3286-78272B0C76DC}"/>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402388"/>
            <a:ext cx="2133600" cy="365125"/>
          </a:xfrm>
        </p:spPr>
        <p:txBody>
          <a:bodyPr/>
          <a:lstStyle/>
          <a:p>
            <a:pPr defTabSz="685800">
              <a:defRPr/>
            </a:pPr>
            <a:fld id="{2699613C-4F44-4FA5-9E85-03F3B8C561E5}" type="datetime1">
              <a:rPr lang="en-GB" sz="900">
                <a:solidFill>
                  <a:prstClr val="black">
                    <a:tint val="75000"/>
                  </a:prstClr>
                </a:solidFill>
                <a:latin typeface="Calibri"/>
              </a:rPr>
              <a:pPr defTabSz="685800">
                <a:defRPr/>
              </a:pPr>
              <a:t>21/06/2023</a:t>
            </a:fld>
            <a:endParaRPr lang="en-GB" sz="900">
              <a:solidFill>
                <a:prstClr val="black">
                  <a:tint val="75000"/>
                </a:prstClr>
              </a:solidFill>
              <a:latin typeface="Calibri"/>
            </a:endParaRPr>
          </a:p>
        </p:txBody>
      </p:sp>
      <p:pic>
        <p:nvPicPr>
          <p:cNvPr id="11" name="Picture 2">
            <a:extLst>
              <a:ext uri="{FF2B5EF4-FFF2-40B4-BE49-F238E27FC236}">
                <a16:creationId xmlns:a16="http://schemas.microsoft.com/office/drawing/2014/main" id="{17CF7818-85EF-43E6-89BF-479734E74C61}"/>
              </a:ext>
            </a:extLst>
          </p:cNvPr>
          <p:cNvPicPr>
            <a:picLocks noChangeAspect="1"/>
          </p:cNvPicPr>
          <p:nvPr/>
        </p:nvPicPr>
        <p:blipFill>
          <a:blip r:embed="rId3"/>
          <a:stretch>
            <a:fillRect/>
          </a:stretch>
        </p:blipFill>
        <p:spPr>
          <a:xfrm>
            <a:off x="5645296" y="1553990"/>
            <a:ext cx="1758394" cy="5030960"/>
          </a:xfrm>
          <a:prstGeom prst="rect">
            <a:avLst/>
          </a:prstGeom>
        </p:spPr>
      </p:pic>
      <p:sp>
        <p:nvSpPr>
          <p:cNvPr id="12" name="Speech Bubble: Oval 11">
            <a:extLst>
              <a:ext uri="{FF2B5EF4-FFF2-40B4-BE49-F238E27FC236}">
                <a16:creationId xmlns:a16="http://schemas.microsoft.com/office/drawing/2014/main" id="{8DC9F06E-F18C-4A42-92A9-646DCAD37317}"/>
              </a:ext>
            </a:extLst>
          </p:cNvPr>
          <p:cNvSpPr/>
          <p:nvPr/>
        </p:nvSpPr>
        <p:spPr>
          <a:xfrm>
            <a:off x="1360834" y="2514890"/>
            <a:ext cx="2703772" cy="1578631"/>
          </a:xfrm>
          <a:prstGeom prst="wedgeEllipseCallout">
            <a:avLst>
              <a:gd name="adj1" fmla="val 117414"/>
              <a:gd name="adj2" fmla="val -41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latin typeface="Calibri"/>
              </a:rPr>
              <a:t>What can you say about the photo?</a:t>
            </a:r>
            <a:endParaRPr lang="en-GB" sz="2000" dirty="0">
              <a:solidFill>
                <a:prstClr val="white"/>
              </a:solidFill>
              <a:latin typeface="Calibri"/>
            </a:endParaRPr>
          </a:p>
        </p:txBody>
      </p:sp>
      <p:sp>
        <p:nvSpPr>
          <p:cNvPr id="14" name="Speech Bubble: Oval 13">
            <a:extLst>
              <a:ext uri="{FF2B5EF4-FFF2-40B4-BE49-F238E27FC236}">
                <a16:creationId xmlns:a16="http://schemas.microsoft.com/office/drawing/2014/main" id="{5FAC8735-C2D7-40FD-9DA3-A119C4221A9B}"/>
              </a:ext>
            </a:extLst>
          </p:cNvPr>
          <p:cNvSpPr/>
          <p:nvPr/>
        </p:nvSpPr>
        <p:spPr>
          <a:xfrm>
            <a:off x="1066800" y="4474369"/>
            <a:ext cx="2791672" cy="1578631"/>
          </a:xfrm>
          <a:prstGeom prst="wedgeEllipseCallout">
            <a:avLst>
              <a:gd name="adj1" fmla="val 129619"/>
              <a:gd name="adj2" fmla="val -154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latin typeface="Calibri"/>
              </a:rPr>
              <a:t>Why might the objects in the photo be important?</a:t>
            </a:r>
            <a:endParaRPr lang="en-GB" sz="2000" dirty="0">
              <a:solidFill>
                <a:prstClr val="white"/>
              </a:solidFill>
              <a:latin typeface="Calibri"/>
            </a:endParaRPr>
          </a:p>
        </p:txBody>
      </p:sp>
      <p:pic>
        <p:nvPicPr>
          <p:cNvPr id="3" name="Picture 2">
            <a:extLst>
              <a:ext uri="{FF2B5EF4-FFF2-40B4-BE49-F238E27FC236}">
                <a16:creationId xmlns:a16="http://schemas.microsoft.com/office/drawing/2014/main" id="{D76E3842-B280-1FC3-447A-0747B8168111}"/>
              </a:ext>
            </a:extLst>
          </p:cNvPr>
          <p:cNvPicPr>
            <a:picLocks noChangeAspect="1"/>
          </p:cNvPicPr>
          <p:nvPr/>
        </p:nvPicPr>
        <p:blipFill>
          <a:blip r:embed="rId4"/>
          <a:stretch>
            <a:fillRect/>
          </a:stretch>
        </p:blipFill>
        <p:spPr>
          <a:xfrm>
            <a:off x="8234985" y="3667432"/>
            <a:ext cx="3247713" cy="2103027"/>
          </a:xfrm>
          <a:prstGeom prst="rect">
            <a:avLst/>
          </a:prstGeom>
        </p:spPr>
      </p:pic>
    </p:spTree>
    <p:extLst>
      <p:ext uri="{BB962C8B-B14F-4D97-AF65-F5344CB8AC3E}">
        <p14:creationId xmlns:p14="http://schemas.microsoft.com/office/powerpoint/2010/main" val="230338393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6CB6EC-F8B8-9192-31EB-13869EE66130}"/>
              </a:ext>
            </a:extLst>
          </p:cNvPr>
          <p:cNvSpPr>
            <a:spLocks noGrp="1"/>
          </p:cNvSpPr>
          <p:nvPr>
            <p:ph type="title"/>
          </p:nvPr>
        </p:nvSpPr>
        <p:spPr/>
        <p:txBody>
          <a:bodyPr/>
          <a:lstStyle/>
          <a:p>
            <a:endParaRPr lang="en-GB"/>
          </a:p>
        </p:txBody>
      </p:sp>
      <p:sp>
        <p:nvSpPr>
          <p:cNvPr id="9" name="Content Placeholder 8">
            <a:extLst>
              <a:ext uri="{FF2B5EF4-FFF2-40B4-BE49-F238E27FC236}">
                <a16:creationId xmlns:a16="http://schemas.microsoft.com/office/drawing/2014/main" id="{57E90FA6-F91F-3119-821D-6DD90DB1EBA1}"/>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356350"/>
            <a:ext cx="2743200" cy="365125"/>
          </a:xfrm>
        </p:spPr>
        <p:txBody>
          <a:bodyPr/>
          <a:lstStyle/>
          <a:p>
            <a:pPr defTabSz="514350">
              <a:defRPr/>
            </a:pPr>
            <a:fld id="{2699613C-4F44-4FA5-9E85-03F3B8C561E5}" type="datetime1">
              <a:rPr lang="en-GB">
                <a:solidFill>
                  <a:prstClr val="black">
                    <a:tint val="75000"/>
                  </a:prstClr>
                </a:solidFill>
                <a:latin typeface="Calibri" panose="020F0502020204030204"/>
              </a:rPr>
              <a:pPr defTabSz="514350">
                <a:defRPr/>
              </a:pPr>
              <a:t>21/06/2023</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4294967295"/>
          </p:nvPr>
        </p:nvSpPr>
        <p:spPr>
          <a:xfrm>
            <a:off x="0" y="6356350"/>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r>
              <a:rPr lang="en-GB"/>
              <a:t>Copyright: RE Today Services</a:t>
            </a:r>
            <a:endParaRPr lang="en-GB">
              <a:solidFill>
                <a:prstClr val="black">
                  <a:tint val="75000"/>
                </a:prstClr>
              </a:solidFill>
              <a:latin typeface="Calibri" panose="020F0502020204030204"/>
            </a:endParaRPr>
          </a:p>
        </p:txBody>
      </p:sp>
      <p:sp>
        <p:nvSpPr>
          <p:cNvPr id="27" name="Content Placeholder 2">
            <a:extLst>
              <a:ext uri="{FF2B5EF4-FFF2-40B4-BE49-F238E27FC236}">
                <a16:creationId xmlns:a16="http://schemas.microsoft.com/office/drawing/2014/main" id="{632330EE-AEF5-40C3-9F8D-1A3BD7E2A0EF}"/>
              </a:ext>
            </a:extLst>
          </p:cNvPr>
          <p:cNvSpPr txBox="1">
            <a:spLocks/>
          </p:cNvSpPr>
          <p:nvPr/>
        </p:nvSpPr>
        <p:spPr>
          <a:xfrm>
            <a:off x="2855641" y="1217757"/>
            <a:ext cx="5912538" cy="158186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defRPr/>
            </a:pPr>
            <a:r>
              <a:rPr lang="en-US" sz="2100">
                <a:solidFill>
                  <a:prstClr val="black"/>
                </a:solidFill>
                <a:latin typeface="Calibri" panose="020F0502020204030204"/>
              </a:rPr>
              <a:t>Why is Shabbat called ‘the day of delight?’</a:t>
            </a:r>
          </a:p>
          <a:p>
            <a:pPr marL="0" indent="0" defTabSz="514350">
              <a:spcBef>
                <a:spcPts val="563"/>
              </a:spcBef>
              <a:buNone/>
              <a:defRPr/>
            </a:pPr>
            <a:r>
              <a:rPr lang="en-US" sz="2100" b="1">
                <a:solidFill>
                  <a:prstClr val="black"/>
                </a:solidFill>
                <a:latin typeface="Calibri" panose="020F0502020204030204"/>
              </a:rPr>
              <a:t>What do Jewish people do, or not do?</a:t>
            </a:r>
            <a:endParaRPr lang="en-GB" sz="2100" b="1">
              <a:solidFill>
                <a:srgbClr val="0070C0"/>
              </a:solidFill>
              <a:latin typeface="Calibri" panose="020F0502020204030204"/>
            </a:endParaRPr>
          </a:p>
        </p:txBody>
      </p:sp>
      <p:sp>
        <p:nvSpPr>
          <p:cNvPr id="16" name="TextBox 15">
            <a:extLst>
              <a:ext uri="{FF2B5EF4-FFF2-40B4-BE49-F238E27FC236}">
                <a16:creationId xmlns:a16="http://schemas.microsoft.com/office/drawing/2014/main" id="{181672D3-FD78-4A8E-904B-4A738CB4D4F3}"/>
              </a:ext>
            </a:extLst>
          </p:cNvPr>
          <p:cNvSpPr txBox="1"/>
          <p:nvPr/>
        </p:nvSpPr>
        <p:spPr>
          <a:xfrm>
            <a:off x="2855642" y="5113204"/>
            <a:ext cx="3428143" cy="248209"/>
          </a:xfrm>
          <a:prstGeom prst="rect">
            <a:avLst/>
          </a:prstGeom>
          <a:noFill/>
        </p:spPr>
        <p:txBody>
          <a:bodyPr wrap="square">
            <a:spAutoFit/>
          </a:bodyPr>
          <a:lstStyle/>
          <a:p>
            <a:pPr defTabSz="514350"/>
            <a:r>
              <a:rPr lang="en-US" sz="1013">
                <a:solidFill>
                  <a:prstClr val="black"/>
                </a:solidFill>
                <a:latin typeface="Calibri" panose="020F0502020204030204"/>
                <a:hlinkClick r:id="rId3"/>
              </a:rPr>
              <a:t>BBC Two - My Life, My Religion, Judaism, Shabbat</a:t>
            </a:r>
            <a:endParaRPr lang="en-GB" sz="1013">
              <a:solidFill>
                <a:prstClr val="black"/>
              </a:solidFill>
              <a:latin typeface="Calibri" panose="020F0502020204030204"/>
            </a:endParaRPr>
          </a:p>
        </p:txBody>
      </p:sp>
      <p:pic>
        <p:nvPicPr>
          <p:cNvPr id="3" name="Picture 2">
            <a:extLst>
              <a:ext uri="{FF2B5EF4-FFF2-40B4-BE49-F238E27FC236}">
                <a16:creationId xmlns:a16="http://schemas.microsoft.com/office/drawing/2014/main" id="{1CEFDA87-E2AB-4B86-8EAC-B67BB873FAAB}"/>
              </a:ext>
            </a:extLst>
          </p:cNvPr>
          <p:cNvPicPr>
            <a:picLocks noChangeAspect="1"/>
          </p:cNvPicPr>
          <p:nvPr/>
        </p:nvPicPr>
        <p:blipFill>
          <a:blip r:embed="rId4"/>
          <a:stretch>
            <a:fillRect/>
          </a:stretch>
        </p:blipFill>
        <p:spPr>
          <a:xfrm>
            <a:off x="4557874" y="2402888"/>
            <a:ext cx="2393156" cy="2250281"/>
          </a:xfrm>
          <a:prstGeom prst="rect">
            <a:avLst/>
          </a:prstGeom>
        </p:spPr>
      </p:pic>
      <p:sp>
        <p:nvSpPr>
          <p:cNvPr id="13" name="Thought Bubble: Cloud 12">
            <a:extLst>
              <a:ext uri="{FF2B5EF4-FFF2-40B4-BE49-F238E27FC236}">
                <a16:creationId xmlns:a16="http://schemas.microsoft.com/office/drawing/2014/main" id="{72AE97C3-65A2-4016-9356-2CCC775D1154}"/>
              </a:ext>
            </a:extLst>
          </p:cNvPr>
          <p:cNvSpPr/>
          <p:nvPr/>
        </p:nvSpPr>
        <p:spPr>
          <a:xfrm>
            <a:off x="1307690" y="2938103"/>
            <a:ext cx="3078993" cy="1981654"/>
          </a:xfrm>
          <a:prstGeom prst="cloudCallout">
            <a:avLst>
              <a:gd name="adj1" fmla="val 64967"/>
              <a:gd name="adj2" fmla="val -97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What would go inside the bubble of Shabbat?</a:t>
            </a:r>
            <a:endParaRPr lang="en-GB" sz="2000" dirty="0">
              <a:solidFill>
                <a:prstClr val="white"/>
              </a:solidFill>
              <a:latin typeface="Calibri" panose="020F0502020204030204"/>
            </a:endParaRPr>
          </a:p>
        </p:txBody>
      </p:sp>
      <p:sp>
        <p:nvSpPr>
          <p:cNvPr id="14" name="Thought Bubble: Cloud 13">
            <a:extLst>
              <a:ext uri="{FF2B5EF4-FFF2-40B4-BE49-F238E27FC236}">
                <a16:creationId xmlns:a16="http://schemas.microsoft.com/office/drawing/2014/main" id="{F62EB9EB-3942-476E-9519-CB0492146104}"/>
              </a:ext>
            </a:extLst>
          </p:cNvPr>
          <p:cNvSpPr/>
          <p:nvPr/>
        </p:nvSpPr>
        <p:spPr>
          <a:xfrm>
            <a:off x="7616039" y="2819746"/>
            <a:ext cx="3632063" cy="2100010"/>
          </a:xfrm>
          <a:prstGeom prst="cloudCallout">
            <a:avLst>
              <a:gd name="adj1" fmla="val -77658"/>
              <a:gd name="adj2" fmla="val -60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If we peeked in a house, what would we see?</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228577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Friday Night Meal</a:t>
            </a:r>
          </a:p>
        </p:txBody>
      </p:sp>
      <p:sp>
        <p:nvSpPr>
          <p:cNvPr id="7" name="Content Placeholder 6"/>
          <p:cNvSpPr>
            <a:spLocks noGrp="1"/>
          </p:cNvSpPr>
          <p:nvPr>
            <p:ph sz="quarter" idx="11"/>
          </p:nvPr>
        </p:nvSpPr>
        <p:spPr/>
        <p:txBody>
          <a:bodyPr/>
          <a:lstStyle/>
          <a:p>
            <a:r>
              <a:rPr lang="en-GB" dirty="0"/>
              <a:t>Candles</a:t>
            </a:r>
          </a:p>
          <a:p>
            <a:r>
              <a:rPr lang="en-GB" dirty="0"/>
              <a:t>Candle sticks</a:t>
            </a:r>
          </a:p>
          <a:p>
            <a:r>
              <a:rPr lang="en-GB" dirty="0"/>
              <a:t>2 loaves of challah</a:t>
            </a:r>
          </a:p>
          <a:p>
            <a:r>
              <a:rPr lang="en-GB" dirty="0"/>
              <a:t>Grape juice to represent wine</a:t>
            </a:r>
          </a:p>
          <a:p>
            <a:r>
              <a:rPr lang="en-GB" dirty="0"/>
              <a:t>Goblet</a:t>
            </a:r>
          </a:p>
          <a:p>
            <a:r>
              <a:rPr lang="en-GB" dirty="0"/>
              <a:t>Salt</a:t>
            </a:r>
          </a:p>
        </p:txBody>
      </p:sp>
      <p:sp>
        <p:nvSpPr>
          <p:cNvPr id="4" name="Date Placeholder 3"/>
          <p:cNvSpPr>
            <a:spLocks noGrp="1"/>
          </p:cNvSpPr>
          <p:nvPr>
            <p:ph type="dt" sz="half" idx="4294967295"/>
          </p:nvPr>
        </p:nvSpPr>
        <p:spPr>
          <a:xfrm>
            <a:off x="0" y="6356350"/>
            <a:ext cx="2057400" cy="365125"/>
          </a:xfrm>
        </p:spPr>
        <p:txBody>
          <a:bodyPr/>
          <a:lstStyle/>
          <a:p>
            <a:pPr>
              <a:defRPr/>
            </a:pPr>
            <a:fld id="{5F09F3E0-D5F3-4775-BF7F-650BEB882298}" type="datetime1">
              <a:rPr lang="en-GB" smtClean="0"/>
              <a:t>21/06/2023</a:t>
            </a:fld>
            <a:endParaRPr lang="en-GB"/>
          </a:p>
        </p:txBody>
      </p:sp>
      <p:sp>
        <p:nvSpPr>
          <p:cNvPr id="5" name="Footer Placeholder 4"/>
          <p:cNvSpPr>
            <a:spLocks noGrp="1"/>
          </p:cNvSpPr>
          <p:nvPr>
            <p:ph type="ftr" sz="quarter" idx="4294967295"/>
          </p:nvPr>
        </p:nvSpPr>
        <p:spPr>
          <a:xfrm>
            <a:off x="0" y="6356350"/>
            <a:ext cx="3086100" cy="365125"/>
          </a:xfrm>
        </p:spPr>
        <p:txBody>
          <a:bodyPr/>
          <a:lstStyle/>
          <a:p>
            <a:pPr>
              <a:defRPr/>
            </a:pPr>
            <a:r>
              <a:rPr lang="en-GB"/>
              <a:t>Copyright: RE Today Services</a:t>
            </a:r>
          </a:p>
        </p:txBody>
      </p:sp>
      <p:sp>
        <p:nvSpPr>
          <p:cNvPr id="6" name="Slide Number Placeholder 5"/>
          <p:cNvSpPr>
            <a:spLocks noGrp="1"/>
          </p:cNvSpPr>
          <p:nvPr>
            <p:ph type="sldNum" sz="quarter" idx="4294967295"/>
          </p:nvPr>
        </p:nvSpPr>
        <p:spPr>
          <a:xfrm>
            <a:off x="10134600" y="6356350"/>
            <a:ext cx="2057400" cy="365125"/>
          </a:xfrm>
        </p:spPr>
        <p:txBody>
          <a:bodyPr/>
          <a:lstStyle/>
          <a:p>
            <a:pPr>
              <a:defRPr/>
            </a:pPr>
            <a:fld id="{430DF71D-A285-45FE-8892-3BD2CBC7B1F5}" type="slidenum">
              <a:rPr lang="en-GB" smtClean="0"/>
              <a:pPr>
                <a:defRPr/>
              </a:pPr>
              <a:t>15</a:t>
            </a:fld>
            <a:endParaRPr lang="en-GB"/>
          </a:p>
        </p:txBody>
      </p:sp>
      <p:sp>
        <p:nvSpPr>
          <p:cNvPr id="8" name="TextBox 7"/>
          <p:cNvSpPr txBox="1"/>
          <p:nvPr/>
        </p:nvSpPr>
        <p:spPr>
          <a:xfrm>
            <a:off x="1570568" y="4926843"/>
            <a:ext cx="9097433" cy="1661993"/>
          </a:xfrm>
          <a:prstGeom prst="rect">
            <a:avLst/>
          </a:prstGeom>
          <a:noFill/>
        </p:spPr>
        <p:txBody>
          <a:bodyPr wrap="square" rtlCol="0">
            <a:spAutoFit/>
          </a:bodyPr>
          <a:lstStyle/>
          <a:p>
            <a:pPr eaLnBrk="1" hangingPunct="1">
              <a:spcBef>
                <a:spcPct val="30000"/>
              </a:spcBef>
              <a:defRPr/>
            </a:pPr>
            <a:r>
              <a:rPr lang="en-GB" sz="2800" dirty="0"/>
              <a:t>Elements to include: lighting of the candles, blessing the children, husband praising his wife, </a:t>
            </a:r>
            <a:r>
              <a:rPr lang="en-GB" sz="2800" dirty="0" err="1"/>
              <a:t>kiddush</a:t>
            </a:r>
            <a:r>
              <a:rPr lang="en-GB" sz="2800" dirty="0"/>
              <a:t>, challah, eating a proper meal, singing </a:t>
            </a:r>
            <a:r>
              <a:rPr lang="en-GB" sz="2800" dirty="0" err="1"/>
              <a:t>zemirot</a:t>
            </a:r>
            <a:r>
              <a:rPr lang="en-GB" sz="2800" dirty="0"/>
              <a:t>.</a:t>
            </a:r>
          </a:p>
          <a:p>
            <a:endParaRPr lang="en-GB" dirty="0"/>
          </a:p>
        </p:txBody>
      </p:sp>
      <p:sp>
        <p:nvSpPr>
          <p:cNvPr id="3" name="TextBox 2">
            <a:extLst>
              <a:ext uri="{FF2B5EF4-FFF2-40B4-BE49-F238E27FC236}">
                <a16:creationId xmlns:a16="http://schemas.microsoft.com/office/drawing/2014/main" id="{ABAB1698-8163-95ED-E961-0C08E4DF9170}"/>
              </a:ext>
            </a:extLst>
          </p:cNvPr>
          <p:cNvSpPr txBox="1"/>
          <p:nvPr/>
        </p:nvSpPr>
        <p:spPr>
          <a:xfrm>
            <a:off x="6849717" y="595423"/>
            <a:ext cx="4803567" cy="646331"/>
          </a:xfrm>
          <a:prstGeom prst="rect">
            <a:avLst/>
          </a:prstGeom>
          <a:noFill/>
        </p:spPr>
        <p:txBody>
          <a:bodyPr wrap="square" rtlCol="0">
            <a:spAutoFit/>
          </a:bodyPr>
          <a:lstStyle/>
          <a:p>
            <a:r>
              <a:rPr lang="en-US" dirty="0"/>
              <a:t>Image of table set out for Friday night meal was here.</a:t>
            </a:r>
            <a:endParaRPr lang="en-GB" dirty="0"/>
          </a:p>
        </p:txBody>
      </p:sp>
    </p:spTree>
    <p:extLst>
      <p:ext uri="{BB962C8B-B14F-4D97-AF65-F5344CB8AC3E}">
        <p14:creationId xmlns:p14="http://schemas.microsoft.com/office/powerpoint/2010/main" val="146899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22" y="365125"/>
            <a:ext cx="9776791" cy="627933"/>
          </a:xfrm>
        </p:spPr>
        <p:txBody>
          <a:bodyPr vert="horz" lIns="91440" tIns="45720" rIns="91440" bIns="45720" rtlCol="0" anchor="b">
            <a:normAutofit fontScale="90000"/>
          </a:bodyPr>
          <a:lstStyle/>
          <a:p>
            <a:r>
              <a:rPr lang="en-US" sz="4700" dirty="0"/>
              <a:t>Busyness and Rest</a:t>
            </a:r>
          </a:p>
        </p:txBody>
      </p:sp>
      <p:pic>
        <p:nvPicPr>
          <p:cNvPr id="7" name="Content Placeholder 6"/>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4559" t="12271" r="32911" b="7386"/>
          <a:stretch/>
        </p:blipFill>
        <p:spPr>
          <a:xfrm>
            <a:off x="4090219" y="978029"/>
            <a:ext cx="4159046" cy="5775257"/>
          </a:xfrm>
          <a:prstGeom prst="rect">
            <a:avLst/>
          </a:prstGeom>
        </p:spPr>
      </p:pic>
      <p:sp>
        <p:nvSpPr>
          <p:cNvPr id="4" name="Date Placeholder 3"/>
          <p:cNvSpPr>
            <a:spLocks noGrp="1"/>
          </p:cNvSpPr>
          <p:nvPr>
            <p:ph type="dt" sz="half" idx="4294967295"/>
          </p:nvPr>
        </p:nvSpPr>
        <p:spPr>
          <a:xfrm>
            <a:off x="0" y="6356350"/>
            <a:ext cx="2057400" cy="365125"/>
          </a:xfrm>
        </p:spPr>
        <p:txBody>
          <a:bodyPr vert="horz" lIns="91440" tIns="45720" rIns="91440" bIns="45720" rtlCol="0" anchor="ctr">
            <a:normAutofit/>
          </a:bodyPr>
          <a:lstStyle/>
          <a:p>
            <a:pPr>
              <a:spcAft>
                <a:spcPts val="600"/>
              </a:spcAft>
              <a:defRPr/>
            </a:pPr>
            <a:fld id="{5F09F3E0-D5F3-4775-BF7F-650BEB882298}" type="datetime1">
              <a:rPr lang="en-US" smtClean="0"/>
              <a:pPr>
                <a:spcAft>
                  <a:spcPts val="600"/>
                </a:spcAft>
                <a:defRPr/>
              </a:pPr>
              <a:t>6/21/2023</a:t>
            </a:fld>
            <a:endParaRPr lang="en-US"/>
          </a:p>
        </p:txBody>
      </p:sp>
      <p:sp>
        <p:nvSpPr>
          <p:cNvPr id="5" name="Footer Placeholder 4"/>
          <p:cNvSpPr>
            <a:spLocks noGrp="1"/>
          </p:cNvSpPr>
          <p:nvPr>
            <p:ph type="ftr" sz="quarter" idx="4294967295"/>
          </p:nvPr>
        </p:nvSpPr>
        <p:spPr>
          <a:xfrm>
            <a:off x="0" y="6356350"/>
            <a:ext cx="30861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Copyright: RE Today Services</a:t>
            </a:r>
          </a:p>
        </p:txBody>
      </p:sp>
      <p:sp>
        <p:nvSpPr>
          <p:cNvPr id="6" name="Slide Number Placeholder 5"/>
          <p:cNvSpPr>
            <a:spLocks noGrp="1"/>
          </p:cNvSpPr>
          <p:nvPr>
            <p:ph type="sldNum" sz="quarter" idx="4294967295"/>
          </p:nvPr>
        </p:nvSpPr>
        <p:spPr>
          <a:xfrm>
            <a:off x="10134600" y="6356350"/>
            <a:ext cx="2057400" cy="365125"/>
          </a:xfrm>
        </p:spPr>
        <p:txBody>
          <a:bodyPr vert="horz" lIns="91440" tIns="45720" rIns="91440" bIns="45720" rtlCol="0" anchor="ctr">
            <a:normAutofit/>
          </a:bodyPr>
          <a:lstStyle/>
          <a:p>
            <a:pPr>
              <a:spcAft>
                <a:spcPts val="600"/>
              </a:spcAft>
              <a:defRPr/>
            </a:pPr>
            <a:fld id="{430DF71D-A285-45FE-8892-3BD2CBC7B1F5}" type="slidenum">
              <a:rPr lang="en-US" smtClean="0"/>
              <a:pPr>
                <a:spcAft>
                  <a:spcPts val="600"/>
                </a:spcAft>
                <a:defRPr/>
              </a:pPr>
              <a:t>16</a:t>
            </a:fld>
            <a:endParaRPr lang="en-US"/>
          </a:p>
        </p:txBody>
      </p:sp>
    </p:spTree>
    <p:extLst>
      <p:ext uri="{BB962C8B-B14F-4D97-AF65-F5344CB8AC3E}">
        <p14:creationId xmlns:p14="http://schemas.microsoft.com/office/powerpoint/2010/main" val="76897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p:txBody>
          <a:bodyPr>
            <a:noAutofit/>
          </a:bodyPr>
          <a:lstStyle/>
          <a:p>
            <a:pPr>
              <a:defRPr/>
            </a:pPr>
            <a:r>
              <a:rPr lang="en-US" sz="2400">
                <a:latin typeface="+mn-lt"/>
                <a:ea typeface="+mn-ea"/>
                <a:cs typeface="+mn-cs"/>
              </a:rPr>
              <a:t>Revisiting: Shabbat – Progression </a:t>
            </a:r>
            <a:endParaRPr lang="en-GB" sz="2400">
              <a:latin typeface="+mn-lt"/>
              <a:ea typeface="+mn-ea"/>
              <a:cs typeface="+mn-cs"/>
            </a:endParaRPr>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356350"/>
            <a:ext cx="2743200" cy="365125"/>
          </a:xfrm>
        </p:spPr>
        <p:txBody>
          <a:bodyPr/>
          <a:lstStyle/>
          <a:p>
            <a:pPr defTabSz="514350">
              <a:defRPr/>
            </a:pPr>
            <a:fld id="{2699613C-4F44-4FA5-9E85-03F3B8C561E5}" type="datetime1">
              <a:rPr lang="en-GB">
                <a:solidFill>
                  <a:prstClr val="black">
                    <a:tint val="75000"/>
                  </a:prstClr>
                </a:solidFill>
                <a:latin typeface="Calibri" panose="020F0502020204030204"/>
              </a:rPr>
              <a:pPr defTabSz="514350">
                <a:defRPr/>
              </a:pPr>
              <a:t>21/06/2023</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4294967295"/>
          </p:nvPr>
        </p:nvSpPr>
        <p:spPr>
          <a:xfrm>
            <a:off x="0" y="6356350"/>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r>
              <a:rPr lang="en-GB"/>
              <a:t>Copyright: RE Today Services</a:t>
            </a:r>
            <a:endParaRPr lang="en-GB">
              <a:solidFill>
                <a:prstClr val="black">
                  <a:tint val="75000"/>
                </a:prstClr>
              </a:solidFill>
              <a:latin typeface="Calibri" panose="020F0502020204030204"/>
            </a:endParaRPr>
          </a:p>
        </p:txBody>
      </p:sp>
      <p:sp>
        <p:nvSpPr>
          <p:cNvPr id="27" name="Content Placeholder 2">
            <a:extLst>
              <a:ext uri="{FF2B5EF4-FFF2-40B4-BE49-F238E27FC236}">
                <a16:creationId xmlns:a16="http://schemas.microsoft.com/office/drawing/2014/main" id="{632330EE-AEF5-40C3-9F8D-1A3BD7E2A0EF}"/>
              </a:ext>
            </a:extLst>
          </p:cNvPr>
          <p:cNvSpPr txBox="1">
            <a:spLocks/>
          </p:cNvSpPr>
          <p:nvPr/>
        </p:nvSpPr>
        <p:spPr>
          <a:xfrm>
            <a:off x="2769342" y="1149995"/>
            <a:ext cx="5122568" cy="1167355"/>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defRPr/>
            </a:pPr>
            <a:r>
              <a:rPr lang="en-US" b="1" u="sng">
                <a:solidFill>
                  <a:prstClr val="black"/>
                </a:solidFill>
                <a:latin typeface="Calibri" panose="020F0502020204030204"/>
              </a:rPr>
              <a:t>Why have a day of rest?</a:t>
            </a:r>
            <a:endParaRPr lang="en-GB" b="1" u="sng">
              <a:solidFill>
                <a:srgbClr val="0070C0"/>
              </a:solidFill>
              <a:latin typeface="Calibri" panose="020F0502020204030204"/>
            </a:endParaRPr>
          </a:p>
        </p:txBody>
      </p:sp>
      <p:sp>
        <p:nvSpPr>
          <p:cNvPr id="18" name="Content Placeholder 2">
            <a:extLst>
              <a:ext uri="{FF2B5EF4-FFF2-40B4-BE49-F238E27FC236}">
                <a16:creationId xmlns:a16="http://schemas.microsoft.com/office/drawing/2014/main" id="{40601468-1B06-4139-8CC2-C73CA061658B}"/>
              </a:ext>
            </a:extLst>
          </p:cNvPr>
          <p:cNvSpPr txBox="1">
            <a:spLocks/>
          </p:cNvSpPr>
          <p:nvPr/>
        </p:nvSpPr>
        <p:spPr>
          <a:xfrm>
            <a:off x="2938017" y="1837678"/>
            <a:ext cx="5278923" cy="3012062"/>
          </a:xfrm>
          <a:prstGeom prst="rect">
            <a:avLst/>
          </a:prstGeom>
        </p:spPr>
        <p:txBody>
          <a:bodyPr vert="horz" lIns="51435" tIns="25718" rIns="51435" bIns="25718"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defRPr/>
            </a:pPr>
            <a:r>
              <a:rPr lang="en-US" dirty="0">
                <a:solidFill>
                  <a:prstClr val="black"/>
                </a:solidFill>
                <a:latin typeface="Calibri" panose="020F0502020204030204"/>
              </a:rPr>
              <a:t>Aims for pupils to look at </a:t>
            </a:r>
            <a:r>
              <a:rPr lang="en-US" b="1" dirty="0">
                <a:solidFill>
                  <a:prstClr val="black"/>
                </a:solidFill>
                <a:latin typeface="Calibri" panose="020F0502020204030204"/>
              </a:rPr>
              <a:t>simplified texts </a:t>
            </a:r>
            <a:r>
              <a:rPr lang="en-US" dirty="0">
                <a:solidFill>
                  <a:prstClr val="black"/>
                </a:solidFill>
                <a:latin typeface="Calibri" panose="020F0502020204030204"/>
              </a:rPr>
              <a:t>and use </a:t>
            </a:r>
            <a:r>
              <a:rPr lang="en-US" b="1" dirty="0">
                <a:solidFill>
                  <a:prstClr val="black"/>
                </a:solidFill>
                <a:latin typeface="Calibri" panose="020F0502020204030204"/>
              </a:rPr>
              <a:t>evidence</a:t>
            </a:r>
          </a:p>
          <a:p>
            <a:pPr marL="0" indent="0" defTabSz="514350">
              <a:spcBef>
                <a:spcPts val="563"/>
              </a:spcBef>
              <a:buNone/>
              <a:defRPr/>
            </a:pPr>
            <a:r>
              <a:rPr lang="en-US" dirty="0">
                <a:solidFill>
                  <a:prstClr val="black"/>
                </a:solidFill>
                <a:latin typeface="Calibri" panose="020F0502020204030204"/>
              </a:rPr>
              <a:t>Pupils act as detectives and look for clues. In role as </a:t>
            </a:r>
            <a:r>
              <a:rPr lang="en-US" b="1" dirty="0">
                <a:solidFill>
                  <a:srgbClr val="0070C0"/>
                </a:solidFill>
                <a:latin typeface="Calibri" panose="020F0502020204030204"/>
              </a:rPr>
              <a:t>theologians</a:t>
            </a:r>
            <a:r>
              <a:rPr lang="en-US" dirty="0">
                <a:solidFill>
                  <a:prstClr val="black"/>
                </a:solidFill>
                <a:latin typeface="Calibri" panose="020F0502020204030204"/>
              </a:rPr>
              <a:t>?  </a:t>
            </a:r>
          </a:p>
          <a:p>
            <a:pPr marL="0" indent="0" defTabSz="514350">
              <a:spcBef>
                <a:spcPts val="563"/>
              </a:spcBef>
              <a:buNone/>
              <a:defRPr/>
            </a:pPr>
            <a:endParaRPr lang="en-US" dirty="0">
              <a:solidFill>
                <a:prstClr val="black"/>
              </a:solidFill>
              <a:latin typeface="Calibri" panose="020F0502020204030204"/>
            </a:endParaRPr>
          </a:p>
          <a:p>
            <a:pPr marL="0" indent="0" defTabSz="514350">
              <a:spcBef>
                <a:spcPts val="563"/>
              </a:spcBef>
              <a:buNone/>
              <a:defRPr/>
            </a:pPr>
            <a:endParaRPr lang="en-US" dirty="0">
              <a:solidFill>
                <a:prstClr val="black"/>
              </a:solidFill>
              <a:latin typeface="Calibri" panose="020F0502020204030204"/>
            </a:endParaRPr>
          </a:p>
          <a:p>
            <a:pPr marL="0" indent="0" defTabSz="514350">
              <a:spcBef>
                <a:spcPts val="563"/>
              </a:spcBef>
              <a:buNone/>
              <a:defRPr/>
            </a:pPr>
            <a:r>
              <a:rPr lang="en-US" b="1" u="sng" dirty="0">
                <a:solidFill>
                  <a:prstClr val="black"/>
                </a:solidFill>
                <a:latin typeface="Calibri" panose="020F0502020204030204"/>
              </a:rPr>
              <a:t>What happens on Shabbat? </a:t>
            </a:r>
          </a:p>
          <a:p>
            <a:pPr marL="0" indent="0" defTabSz="514350">
              <a:spcBef>
                <a:spcPts val="563"/>
              </a:spcBef>
              <a:buNone/>
              <a:defRPr/>
            </a:pPr>
            <a:r>
              <a:rPr lang="en-US" b="1" dirty="0">
                <a:solidFill>
                  <a:srgbClr val="0070C0"/>
                </a:solidFill>
                <a:latin typeface="Calibri" panose="020F0502020204030204"/>
              </a:rPr>
              <a:t>Lived reality </a:t>
            </a:r>
            <a:r>
              <a:rPr lang="en-US" dirty="0">
                <a:solidFill>
                  <a:prstClr val="black"/>
                </a:solidFill>
                <a:latin typeface="Calibri" panose="020F0502020204030204"/>
              </a:rPr>
              <a:t>through two different Jewish children.</a:t>
            </a:r>
          </a:p>
          <a:p>
            <a:pPr marL="0" indent="0" defTabSz="514350">
              <a:spcBef>
                <a:spcPts val="563"/>
              </a:spcBef>
              <a:buNone/>
              <a:defRPr/>
            </a:pPr>
            <a:r>
              <a:rPr lang="en-US" dirty="0">
                <a:solidFill>
                  <a:prstClr val="black"/>
                </a:solidFill>
                <a:latin typeface="Calibri" panose="020F0502020204030204"/>
              </a:rPr>
              <a:t>Looking at </a:t>
            </a:r>
            <a:r>
              <a:rPr lang="en-US" b="1" dirty="0">
                <a:solidFill>
                  <a:srgbClr val="0070C0"/>
                </a:solidFill>
                <a:latin typeface="Calibri" panose="020F0502020204030204"/>
              </a:rPr>
              <a:t>practices</a:t>
            </a:r>
            <a:r>
              <a:rPr lang="en-US" dirty="0">
                <a:solidFill>
                  <a:prstClr val="black"/>
                </a:solidFill>
                <a:latin typeface="Calibri" panose="020F0502020204030204"/>
              </a:rPr>
              <a:t> and how link to beliefs. Pupils acting as social scientists </a:t>
            </a:r>
          </a:p>
          <a:p>
            <a:pPr marL="0" indent="0" defTabSz="514350">
              <a:spcBef>
                <a:spcPts val="563"/>
              </a:spcBef>
              <a:buNone/>
              <a:defRPr/>
            </a:pPr>
            <a:endParaRPr lang="en-US" sz="1575" dirty="0">
              <a:solidFill>
                <a:prstClr val="black"/>
              </a:solidFill>
              <a:latin typeface="Calibri" panose="020F0502020204030204"/>
            </a:endParaRPr>
          </a:p>
        </p:txBody>
      </p:sp>
      <p:pic>
        <p:nvPicPr>
          <p:cNvPr id="15" name="Picture 14">
            <a:extLst>
              <a:ext uri="{FF2B5EF4-FFF2-40B4-BE49-F238E27FC236}">
                <a16:creationId xmlns:a16="http://schemas.microsoft.com/office/drawing/2014/main" id="{3AD5BC89-8D07-47B3-843F-CA92A34854AB}"/>
              </a:ext>
            </a:extLst>
          </p:cNvPr>
          <p:cNvPicPr>
            <a:picLocks noChangeAspect="1"/>
          </p:cNvPicPr>
          <p:nvPr/>
        </p:nvPicPr>
        <p:blipFill>
          <a:blip r:embed="rId3"/>
          <a:stretch>
            <a:fillRect/>
          </a:stretch>
        </p:blipFill>
        <p:spPr>
          <a:xfrm>
            <a:off x="8544232" y="4557288"/>
            <a:ext cx="1370475" cy="2164187"/>
          </a:xfrm>
          <a:prstGeom prst="rect">
            <a:avLst/>
          </a:prstGeom>
        </p:spPr>
      </p:pic>
      <p:pic>
        <p:nvPicPr>
          <p:cNvPr id="3" name="Picture 2">
            <a:extLst>
              <a:ext uri="{FF2B5EF4-FFF2-40B4-BE49-F238E27FC236}">
                <a16:creationId xmlns:a16="http://schemas.microsoft.com/office/drawing/2014/main" id="{C50C6363-D215-47C3-824B-260401BAE545}"/>
              </a:ext>
            </a:extLst>
          </p:cNvPr>
          <p:cNvPicPr>
            <a:picLocks noChangeAspect="1"/>
          </p:cNvPicPr>
          <p:nvPr/>
        </p:nvPicPr>
        <p:blipFill>
          <a:blip r:embed="rId4"/>
          <a:stretch>
            <a:fillRect/>
          </a:stretch>
        </p:blipFill>
        <p:spPr>
          <a:xfrm>
            <a:off x="3228244" y="5395843"/>
            <a:ext cx="4386263" cy="1035844"/>
          </a:xfrm>
          <a:prstGeom prst="rect">
            <a:avLst/>
          </a:prstGeom>
        </p:spPr>
      </p:pic>
    </p:spTree>
    <p:extLst>
      <p:ext uri="{BB962C8B-B14F-4D97-AF65-F5344CB8AC3E}">
        <p14:creationId xmlns:p14="http://schemas.microsoft.com/office/powerpoint/2010/main" val="126429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p:txBody>
          <a:bodyPr>
            <a:noAutofit/>
          </a:bodyPr>
          <a:lstStyle/>
          <a:p>
            <a:pPr>
              <a:defRPr/>
            </a:pPr>
            <a:r>
              <a:rPr lang="en-US" sz="2400">
                <a:latin typeface="+mn-lt"/>
                <a:ea typeface="+mn-ea"/>
                <a:cs typeface="+mn-cs"/>
              </a:rPr>
              <a:t>Why do many Jewish people celebrate Shabbat?</a:t>
            </a:r>
            <a:endParaRPr lang="en-GB" sz="2400">
              <a:latin typeface="+mn-lt"/>
              <a:ea typeface="+mn-ea"/>
              <a:cs typeface="+mn-cs"/>
            </a:endParaRPr>
          </a:p>
        </p:txBody>
      </p:sp>
      <p:sp>
        <p:nvSpPr>
          <p:cNvPr id="2" name="Content Placeholder 1">
            <a:extLst>
              <a:ext uri="{FF2B5EF4-FFF2-40B4-BE49-F238E27FC236}">
                <a16:creationId xmlns:a16="http://schemas.microsoft.com/office/drawing/2014/main" id="{EA27C3D3-E10B-9BCD-5591-57EC8676C686}"/>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356350"/>
            <a:ext cx="2743200" cy="365125"/>
          </a:xfrm>
        </p:spPr>
        <p:txBody>
          <a:bodyPr/>
          <a:lstStyle/>
          <a:p>
            <a:pPr defTabSz="514350">
              <a:defRPr/>
            </a:pPr>
            <a:fld id="{2699613C-4F44-4FA5-9E85-03F3B8C561E5}" type="datetime1">
              <a:rPr lang="en-GB">
                <a:solidFill>
                  <a:prstClr val="black">
                    <a:tint val="75000"/>
                  </a:prstClr>
                </a:solidFill>
                <a:latin typeface="Calibri" panose="020F0502020204030204"/>
              </a:rPr>
              <a:pPr defTabSz="514350">
                <a:defRPr/>
              </a:pPr>
              <a:t>21/06/2023</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4294967295"/>
          </p:nvPr>
        </p:nvSpPr>
        <p:spPr>
          <a:xfrm>
            <a:off x="0" y="6356350"/>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r>
              <a:rPr lang="en-GB"/>
              <a:t>Copyright: RE Today Services</a:t>
            </a:r>
            <a:endParaRPr lang="en-GB">
              <a:solidFill>
                <a:prstClr val="black">
                  <a:tint val="75000"/>
                </a:prstClr>
              </a:solidFill>
              <a:latin typeface="Calibri" panose="020F0502020204030204"/>
            </a:endParaRPr>
          </a:p>
        </p:txBody>
      </p:sp>
      <p:pic>
        <p:nvPicPr>
          <p:cNvPr id="3" name="Picture 2">
            <a:extLst>
              <a:ext uri="{FF2B5EF4-FFF2-40B4-BE49-F238E27FC236}">
                <a16:creationId xmlns:a16="http://schemas.microsoft.com/office/drawing/2014/main" id="{1AE32D2B-28FD-4BDF-8E82-0406AF9CA371}"/>
              </a:ext>
            </a:extLst>
          </p:cNvPr>
          <p:cNvPicPr>
            <a:picLocks noChangeAspect="1"/>
          </p:cNvPicPr>
          <p:nvPr/>
        </p:nvPicPr>
        <p:blipFill>
          <a:blip r:embed="rId3"/>
          <a:stretch>
            <a:fillRect/>
          </a:stretch>
        </p:blipFill>
        <p:spPr>
          <a:xfrm>
            <a:off x="3657416" y="1642301"/>
            <a:ext cx="4269642" cy="3583241"/>
          </a:xfrm>
          <a:prstGeom prst="rect">
            <a:avLst/>
          </a:prstGeom>
        </p:spPr>
      </p:pic>
      <p:pic>
        <p:nvPicPr>
          <p:cNvPr id="7" name="Picture 6">
            <a:extLst>
              <a:ext uri="{FF2B5EF4-FFF2-40B4-BE49-F238E27FC236}">
                <a16:creationId xmlns:a16="http://schemas.microsoft.com/office/drawing/2014/main" id="{271BBC39-CF58-4036-AC8F-47FA1922FB9A}"/>
              </a:ext>
            </a:extLst>
          </p:cNvPr>
          <p:cNvPicPr>
            <a:picLocks noChangeAspect="1"/>
          </p:cNvPicPr>
          <p:nvPr/>
        </p:nvPicPr>
        <p:blipFill>
          <a:blip r:embed="rId4"/>
          <a:stretch>
            <a:fillRect/>
          </a:stretch>
        </p:blipFill>
        <p:spPr>
          <a:xfrm rot="1005648">
            <a:off x="3759230" y="2089826"/>
            <a:ext cx="4495242" cy="2688143"/>
          </a:xfrm>
          <a:prstGeom prst="rect">
            <a:avLst/>
          </a:prstGeom>
        </p:spPr>
      </p:pic>
    </p:spTree>
    <p:extLst>
      <p:ext uri="{BB962C8B-B14F-4D97-AF65-F5344CB8AC3E}">
        <p14:creationId xmlns:p14="http://schemas.microsoft.com/office/powerpoint/2010/main" val="34937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22" y="-59391"/>
            <a:ext cx="9776791" cy="1325563"/>
          </a:xfrm>
        </p:spPr>
        <p:txBody>
          <a:bodyPr/>
          <a:lstStyle/>
          <a:p>
            <a:r>
              <a:rPr lang="en-US" dirty="0"/>
              <a:t>Hearing from people</a:t>
            </a:r>
            <a:endParaRPr lang="en-GB" dirty="0"/>
          </a:p>
        </p:txBody>
      </p:sp>
      <p:pic>
        <p:nvPicPr>
          <p:cNvPr id="9" name="Content Placeholder 8">
            <a:extLst>
              <a:ext uri="{FF2B5EF4-FFF2-40B4-BE49-F238E27FC236}">
                <a16:creationId xmlns:a16="http://schemas.microsoft.com/office/drawing/2014/main" id="{AF657445-8075-451D-98D7-D82E24AC578E}"/>
              </a:ext>
            </a:extLst>
          </p:cNvPr>
          <p:cNvPicPr>
            <a:picLocks noGrp="1" noChangeAspect="1"/>
          </p:cNvPicPr>
          <p:nvPr>
            <p:ph sz="quarter" idx="11"/>
          </p:nvPr>
        </p:nvPicPr>
        <p:blipFill>
          <a:blip r:embed="rId3"/>
          <a:stretch>
            <a:fillRect/>
          </a:stretch>
        </p:blipFill>
        <p:spPr>
          <a:xfrm>
            <a:off x="3260318" y="1021113"/>
            <a:ext cx="6655142" cy="2209914"/>
          </a:xfrm>
        </p:spPr>
      </p:pic>
      <p:sp>
        <p:nvSpPr>
          <p:cNvPr id="3" name="Date Placeholder 2"/>
          <p:cNvSpPr>
            <a:spLocks noGrp="1"/>
          </p:cNvSpPr>
          <p:nvPr>
            <p:ph type="dt" sz="half" idx="4294967295"/>
          </p:nvPr>
        </p:nvSpPr>
        <p:spPr>
          <a:xfrm>
            <a:off x="0" y="6356350"/>
            <a:ext cx="2743200" cy="365125"/>
          </a:xfrm>
        </p:spPr>
        <p:txBody>
          <a:bodyPr/>
          <a:lstStyle/>
          <a:p>
            <a:pPr defTabSz="685800">
              <a:defRPr/>
            </a:pPr>
            <a:fld id="{10A63EFF-75A3-46D6-BC43-55E6FA292FE9}" type="datetime1">
              <a:rPr lang="en-US">
                <a:latin typeface="Calibri"/>
              </a:rPr>
              <a:pPr defTabSz="685800">
                <a:defRPr/>
              </a:pPr>
              <a:t>6/21/2023</a:t>
            </a:fld>
            <a:endParaRPr lang="en-GB">
              <a:latin typeface="Calibri"/>
            </a:endParaRPr>
          </a:p>
        </p:txBody>
      </p:sp>
      <p:sp>
        <p:nvSpPr>
          <p:cNvPr id="4" name="Footer Placeholder 3"/>
          <p:cNvSpPr>
            <a:spLocks noGrp="1"/>
          </p:cNvSpPr>
          <p:nvPr>
            <p:ph type="ftr" sz="quarter" idx="4294967295"/>
          </p:nvPr>
        </p:nvSpPr>
        <p:spPr>
          <a:xfrm>
            <a:off x="0" y="6356350"/>
            <a:ext cx="4114800" cy="365125"/>
          </a:xfrm>
        </p:spPr>
        <p:txBody>
          <a:bodyPr/>
          <a:lstStyle/>
          <a:p>
            <a:pPr defTabSz="685800">
              <a:defRPr/>
            </a:pPr>
            <a:r>
              <a:rPr lang="en-GB">
                <a:latin typeface="Calibri"/>
              </a:rPr>
              <a:t>www.retoday.org.uk</a:t>
            </a:r>
          </a:p>
        </p:txBody>
      </p:sp>
      <p:pic>
        <p:nvPicPr>
          <p:cNvPr id="7" name="Picture 6">
            <a:extLst>
              <a:ext uri="{FF2B5EF4-FFF2-40B4-BE49-F238E27FC236}">
                <a16:creationId xmlns:a16="http://schemas.microsoft.com/office/drawing/2014/main" id="{1784055F-9E63-4B2F-BA12-AC842CAF7CB0}"/>
              </a:ext>
            </a:extLst>
          </p:cNvPr>
          <p:cNvPicPr>
            <a:picLocks noChangeAspect="1"/>
          </p:cNvPicPr>
          <p:nvPr/>
        </p:nvPicPr>
        <p:blipFill>
          <a:blip r:embed="rId4"/>
          <a:stretch>
            <a:fillRect/>
          </a:stretch>
        </p:blipFill>
        <p:spPr>
          <a:xfrm>
            <a:off x="1870676" y="1487135"/>
            <a:ext cx="1543130" cy="1590757"/>
          </a:xfrm>
          <a:prstGeom prst="rect">
            <a:avLst/>
          </a:prstGeom>
        </p:spPr>
      </p:pic>
      <p:pic>
        <p:nvPicPr>
          <p:cNvPr id="11" name="Picture 10">
            <a:extLst>
              <a:ext uri="{FF2B5EF4-FFF2-40B4-BE49-F238E27FC236}">
                <a16:creationId xmlns:a16="http://schemas.microsoft.com/office/drawing/2014/main" id="{EAA4CE30-ABFA-4FEA-8B17-99E03A45D877}"/>
              </a:ext>
            </a:extLst>
          </p:cNvPr>
          <p:cNvPicPr>
            <a:picLocks noChangeAspect="1"/>
          </p:cNvPicPr>
          <p:nvPr/>
        </p:nvPicPr>
        <p:blipFill>
          <a:blip r:embed="rId5"/>
          <a:stretch>
            <a:fillRect/>
          </a:stretch>
        </p:blipFill>
        <p:spPr>
          <a:xfrm>
            <a:off x="4395182" y="3313338"/>
            <a:ext cx="5048510" cy="2248016"/>
          </a:xfrm>
          <a:prstGeom prst="rect">
            <a:avLst/>
          </a:prstGeom>
        </p:spPr>
      </p:pic>
      <p:pic>
        <p:nvPicPr>
          <p:cNvPr id="13" name="Picture 12">
            <a:extLst>
              <a:ext uri="{FF2B5EF4-FFF2-40B4-BE49-F238E27FC236}">
                <a16:creationId xmlns:a16="http://schemas.microsoft.com/office/drawing/2014/main" id="{17CF162F-C22C-4412-8F35-996EC917A4F1}"/>
              </a:ext>
            </a:extLst>
          </p:cNvPr>
          <p:cNvPicPr>
            <a:picLocks noChangeAspect="1"/>
          </p:cNvPicPr>
          <p:nvPr/>
        </p:nvPicPr>
        <p:blipFill>
          <a:blip r:embed="rId6"/>
          <a:stretch>
            <a:fillRect/>
          </a:stretch>
        </p:blipFill>
        <p:spPr>
          <a:xfrm>
            <a:off x="8663814" y="5251012"/>
            <a:ext cx="1559757" cy="1520144"/>
          </a:xfrm>
          <a:prstGeom prst="rect">
            <a:avLst/>
          </a:prstGeom>
        </p:spPr>
      </p:pic>
      <p:sp>
        <p:nvSpPr>
          <p:cNvPr id="16" name="TextBox 15">
            <a:extLst>
              <a:ext uri="{FF2B5EF4-FFF2-40B4-BE49-F238E27FC236}">
                <a16:creationId xmlns:a16="http://schemas.microsoft.com/office/drawing/2014/main" id="{F6B08BDB-B0C2-466F-BDC1-D488CE88FC66}"/>
              </a:ext>
            </a:extLst>
          </p:cNvPr>
          <p:cNvSpPr txBox="1"/>
          <p:nvPr/>
        </p:nvSpPr>
        <p:spPr>
          <a:xfrm>
            <a:off x="2748307" y="5897147"/>
            <a:ext cx="4572000" cy="646331"/>
          </a:xfrm>
          <a:prstGeom prst="rect">
            <a:avLst/>
          </a:prstGeom>
          <a:noFill/>
        </p:spPr>
        <p:txBody>
          <a:bodyPr wrap="square">
            <a:spAutoFit/>
          </a:bodyPr>
          <a:lstStyle/>
          <a:p>
            <a:r>
              <a:rPr lang="en-US">
                <a:hlinkClick r:id="rId7"/>
              </a:rPr>
              <a:t>A Family's Shabbat - The Jewish Museum London</a:t>
            </a:r>
            <a:endParaRPr lang="en-GB"/>
          </a:p>
        </p:txBody>
      </p:sp>
      <p:sp>
        <p:nvSpPr>
          <p:cNvPr id="5" name="Rectangle 4">
            <a:extLst>
              <a:ext uri="{FF2B5EF4-FFF2-40B4-BE49-F238E27FC236}">
                <a16:creationId xmlns:a16="http://schemas.microsoft.com/office/drawing/2014/main" id="{B3386D2C-4F54-48BF-FA09-2F1BA6CF7159}"/>
              </a:ext>
            </a:extLst>
          </p:cNvPr>
          <p:cNvSpPr/>
          <p:nvPr/>
        </p:nvSpPr>
        <p:spPr>
          <a:xfrm>
            <a:off x="4277032" y="5251012"/>
            <a:ext cx="1278194" cy="46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303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5313B-F57C-26BC-EA00-95357913D66A}"/>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752E53E2-0F84-0C04-B230-9A2D9B91E408}"/>
              </a:ext>
            </a:extLst>
          </p:cNvPr>
          <p:cNvSpPr>
            <a:spLocks noGrp="1"/>
          </p:cNvSpPr>
          <p:nvPr>
            <p:ph sz="quarter" idx="11"/>
          </p:nvPr>
        </p:nvSpPr>
        <p:spPr/>
        <p:txBody>
          <a:bodyPr/>
          <a:lstStyle/>
          <a:p>
            <a:endParaRPr lang="en-GB"/>
          </a:p>
        </p:txBody>
      </p:sp>
      <p:pic>
        <p:nvPicPr>
          <p:cNvPr id="6" name="Picture 5">
            <a:extLst>
              <a:ext uri="{FF2B5EF4-FFF2-40B4-BE49-F238E27FC236}">
                <a16:creationId xmlns:a16="http://schemas.microsoft.com/office/drawing/2014/main" id="{60A77908-6F71-C72C-EAE8-4D1A6A5EC9A4}"/>
              </a:ext>
            </a:extLst>
          </p:cNvPr>
          <p:cNvPicPr>
            <a:picLocks noChangeAspect="1"/>
          </p:cNvPicPr>
          <p:nvPr/>
        </p:nvPicPr>
        <p:blipFill>
          <a:blip r:embed="rId3"/>
          <a:stretch>
            <a:fillRect/>
          </a:stretch>
        </p:blipFill>
        <p:spPr>
          <a:xfrm>
            <a:off x="1705857" y="277402"/>
            <a:ext cx="10287719" cy="6303196"/>
          </a:xfrm>
          <a:prstGeom prst="rect">
            <a:avLst/>
          </a:prstGeom>
        </p:spPr>
      </p:pic>
    </p:spTree>
    <p:extLst>
      <p:ext uri="{BB962C8B-B14F-4D97-AF65-F5344CB8AC3E}">
        <p14:creationId xmlns:p14="http://schemas.microsoft.com/office/powerpoint/2010/main" val="201821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a:xfrm>
            <a:off x="1961321" y="-1562"/>
            <a:ext cx="9776791" cy="1325563"/>
          </a:xfrm>
        </p:spPr>
        <p:txBody>
          <a:bodyPr>
            <a:noAutofit/>
          </a:bodyPr>
          <a:lstStyle/>
          <a:p>
            <a:pPr>
              <a:defRPr/>
            </a:pPr>
            <a:r>
              <a:rPr lang="en-US" sz="2100" dirty="0">
                <a:latin typeface="+mn-lt"/>
                <a:ea typeface="+mn-ea"/>
                <a:cs typeface="+mn-cs"/>
              </a:rPr>
              <a:t>Why do many Jewish people celebrate Shabbat?</a:t>
            </a:r>
            <a:endParaRPr lang="en-GB" sz="2100" dirty="0">
              <a:latin typeface="+mn-lt"/>
              <a:ea typeface="+mn-ea"/>
              <a:cs typeface="+mn-cs"/>
            </a:endParaRPr>
          </a:p>
        </p:txBody>
      </p:sp>
      <p:sp>
        <p:nvSpPr>
          <p:cNvPr id="2" name="Content Placeholder 1">
            <a:extLst>
              <a:ext uri="{FF2B5EF4-FFF2-40B4-BE49-F238E27FC236}">
                <a16:creationId xmlns:a16="http://schemas.microsoft.com/office/drawing/2014/main" id="{4642BAEF-1786-14EE-4BCE-7FBFA9348A4C}"/>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356350"/>
            <a:ext cx="2743200" cy="365125"/>
          </a:xfrm>
        </p:spPr>
        <p:txBody>
          <a:bodyPr/>
          <a:lstStyle/>
          <a:p>
            <a:pPr defTabSz="514350">
              <a:defRPr/>
            </a:pPr>
            <a:fld id="{2699613C-4F44-4FA5-9E85-03F3B8C561E5}" type="datetime1">
              <a:rPr lang="en-GB">
                <a:solidFill>
                  <a:prstClr val="black">
                    <a:tint val="75000"/>
                  </a:prstClr>
                </a:solidFill>
                <a:latin typeface="Calibri" panose="020F0502020204030204"/>
              </a:rPr>
              <a:pPr defTabSz="514350">
                <a:defRPr/>
              </a:pPr>
              <a:t>21/06/2023</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4294967295"/>
          </p:nvPr>
        </p:nvSpPr>
        <p:spPr>
          <a:xfrm>
            <a:off x="0" y="6356350"/>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r>
              <a:rPr lang="en-GB"/>
              <a:t>Copyright: RE Today Services</a:t>
            </a:r>
            <a:endParaRPr lang="en-GB">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09AA8D10-CBF0-43EB-B5EC-34CAD798EC36}"/>
              </a:ext>
            </a:extLst>
          </p:cNvPr>
          <p:cNvPicPr>
            <a:picLocks noChangeAspect="1"/>
          </p:cNvPicPr>
          <p:nvPr/>
        </p:nvPicPr>
        <p:blipFill>
          <a:blip r:embed="rId3"/>
          <a:stretch>
            <a:fillRect/>
          </a:stretch>
        </p:blipFill>
        <p:spPr>
          <a:xfrm>
            <a:off x="1804674" y="1131409"/>
            <a:ext cx="5834377" cy="3669123"/>
          </a:xfrm>
          <a:prstGeom prst="rect">
            <a:avLst/>
          </a:prstGeom>
        </p:spPr>
      </p:pic>
      <p:pic>
        <p:nvPicPr>
          <p:cNvPr id="10" name="Picture 9">
            <a:extLst>
              <a:ext uri="{FF2B5EF4-FFF2-40B4-BE49-F238E27FC236}">
                <a16:creationId xmlns:a16="http://schemas.microsoft.com/office/drawing/2014/main" id="{CE7A2CD6-9246-402A-8C07-5C60B44DCEAE}"/>
              </a:ext>
            </a:extLst>
          </p:cNvPr>
          <p:cNvPicPr>
            <a:picLocks noChangeAspect="1"/>
          </p:cNvPicPr>
          <p:nvPr/>
        </p:nvPicPr>
        <p:blipFill>
          <a:blip r:embed="rId4"/>
          <a:stretch>
            <a:fillRect/>
          </a:stretch>
        </p:blipFill>
        <p:spPr>
          <a:xfrm>
            <a:off x="3590749" y="2156256"/>
            <a:ext cx="5834377" cy="4200098"/>
          </a:xfrm>
          <a:prstGeom prst="rect">
            <a:avLst/>
          </a:prstGeom>
        </p:spPr>
      </p:pic>
    </p:spTree>
    <p:extLst>
      <p:ext uri="{BB962C8B-B14F-4D97-AF65-F5344CB8AC3E}">
        <p14:creationId xmlns:p14="http://schemas.microsoft.com/office/powerpoint/2010/main" val="14194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A227-FEA1-9060-B166-F287D5B40A02}"/>
              </a:ext>
            </a:extLst>
          </p:cNvPr>
          <p:cNvSpPr>
            <a:spLocks noGrp="1"/>
          </p:cNvSpPr>
          <p:nvPr>
            <p:ph type="title"/>
          </p:nvPr>
        </p:nvSpPr>
        <p:spPr>
          <a:xfrm>
            <a:off x="1961322" y="56210"/>
            <a:ext cx="9776791" cy="1325563"/>
          </a:xfrm>
        </p:spPr>
        <p:txBody>
          <a:bodyPr/>
          <a:lstStyle/>
          <a:p>
            <a:r>
              <a:rPr lang="en-US" dirty="0"/>
              <a:t>Improving our method</a:t>
            </a:r>
            <a:endParaRPr lang="en-GB" dirty="0"/>
          </a:p>
        </p:txBody>
      </p:sp>
      <p:pic>
        <p:nvPicPr>
          <p:cNvPr id="9" name="Content Placeholder 8">
            <a:extLst>
              <a:ext uri="{FF2B5EF4-FFF2-40B4-BE49-F238E27FC236}">
                <a16:creationId xmlns:a16="http://schemas.microsoft.com/office/drawing/2014/main" id="{AF657445-8075-451D-98D7-D82E24AC578E}"/>
              </a:ext>
            </a:extLst>
          </p:cNvPr>
          <p:cNvPicPr>
            <a:picLocks noGrp="1" noChangeAspect="1"/>
          </p:cNvPicPr>
          <p:nvPr>
            <p:ph sz="quarter" idx="11"/>
          </p:nvPr>
        </p:nvPicPr>
        <p:blipFill>
          <a:blip r:embed="rId3"/>
          <a:stretch>
            <a:fillRect/>
          </a:stretch>
        </p:blipFill>
        <p:spPr>
          <a:xfrm>
            <a:off x="3413543" y="1214111"/>
            <a:ext cx="6655142" cy="2209914"/>
          </a:xfrm>
        </p:spPr>
      </p:pic>
      <p:sp>
        <p:nvSpPr>
          <p:cNvPr id="3" name="Date Placeholder 2"/>
          <p:cNvSpPr>
            <a:spLocks noGrp="1"/>
          </p:cNvSpPr>
          <p:nvPr>
            <p:ph type="dt" sz="half" idx="4294967295"/>
          </p:nvPr>
        </p:nvSpPr>
        <p:spPr>
          <a:xfrm>
            <a:off x="0" y="6356350"/>
            <a:ext cx="2743200" cy="365125"/>
          </a:xfrm>
        </p:spPr>
        <p:txBody>
          <a:bodyPr/>
          <a:lstStyle/>
          <a:p>
            <a:pPr defTabSz="685800">
              <a:defRPr/>
            </a:pPr>
            <a:fld id="{10A63EFF-75A3-46D6-BC43-55E6FA292FE9}" type="datetime1">
              <a:rPr lang="en-US">
                <a:latin typeface="Calibri"/>
              </a:rPr>
              <a:pPr defTabSz="685800">
                <a:defRPr/>
              </a:pPr>
              <a:t>6/21/2023</a:t>
            </a:fld>
            <a:endParaRPr lang="en-GB">
              <a:latin typeface="Calibri"/>
            </a:endParaRPr>
          </a:p>
        </p:txBody>
      </p:sp>
      <p:sp>
        <p:nvSpPr>
          <p:cNvPr id="4" name="Footer Placeholder 3"/>
          <p:cNvSpPr>
            <a:spLocks noGrp="1"/>
          </p:cNvSpPr>
          <p:nvPr>
            <p:ph type="ftr" sz="quarter" idx="4294967295"/>
          </p:nvPr>
        </p:nvSpPr>
        <p:spPr>
          <a:xfrm>
            <a:off x="0" y="6356350"/>
            <a:ext cx="4114800" cy="365125"/>
          </a:xfrm>
        </p:spPr>
        <p:txBody>
          <a:bodyPr/>
          <a:lstStyle/>
          <a:p>
            <a:pPr defTabSz="685800">
              <a:defRPr/>
            </a:pPr>
            <a:r>
              <a:rPr lang="en-GB">
                <a:latin typeface="Calibri"/>
              </a:rPr>
              <a:t>www.retoday.org.uk</a:t>
            </a:r>
          </a:p>
        </p:txBody>
      </p:sp>
      <p:pic>
        <p:nvPicPr>
          <p:cNvPr id="7" name="Picture 6">
            <a:extLst>
              <a:ext uri="{FF2B5EF4-FFF2-40B4-BE49-F238E27FC236}">
                <a16:creationId xmlns:a16="http://schemas.microsoft.com/office/drawing/2014/main" id="{1784055F-9E63-4B2F-BA12-AC842CAF7CB0}"/>
              </a:ext>
            </a:extLst>
          </p:cNvPr>
          <p:cNvPicPr>
            <a:picLocks noChangeAspect="1"/>
          </p:cNvPicPr>
          <p:nvPr/>
        </p:nvPicPr>
        <p:blipFill>
          <a:blip r:embed="rId4"/>
          <a:stretch>
            <a:fillRect/>
          </a:stretch>
        </p:blipFill>
        <p:spPr>
          <a:xfrm>
            <a:off x="1961322" y="1678575"/>
            <a:ext cx="1543130" cy="1590757"/>
          </a:xfrm>
          <a:prstGeom prst="rect">
            <a:avLst/>
          </a:prstGeom>
        </p:spPr>
      </p:pic>
      <p:pic>
        <p:nvPicPr>
          <p:cNvPr id="11" name="Picture 10">
            <a:extLst>
              <a:ext uri="{FF2B5EF4-FFF2-40B4-BE49-F238E27FC236}">
                <a16:creationId xmlns:a16="http://schemas.microsoft.com/office/drawing/2014/main" id="{EAA4CE30-ABFA-4FEA-8B17-99E03A45D877}"/>
              </a:ext>
            </a:extLst>
          </p:cNvPr>
          <p:cNvPicPr>
            <a:picLocks noChangeAspect="1"/>
          </p:cNvPicPr>
          <p:nvPr/>
        </p:nvPicPr>
        <p:blipFill rotWithShape="1">
          <a:blip r:embed="rId5"/>
          <a:srcRect b="13668"/>
          <a:stretch/>
        </p:blipFill>
        <p:spPr>
          <a:xfrm>
            <a:off x="3330634" y="3425352"/>
            <a:ext cx="5048510" cy="1940759"/>
          </a:xfrm>
          <a:prstGeom prst="rect">
            <a:avLst/>
          </a:prstGeom>
        </p:spPr>
      </p:pic>
      <p:pic>
        <p:nvPicPr>
          <p:cNvPr id="13" name="Picture 12">
            <a:extLst>
              <a:ext uri="{FF2B5EF4-FFF2-40B4-BE49-F238E27FC236}">
                <a16:creationId xmlns:a16="http://schemas.microsoft.com/office/drawing/2014/main" id="{17CF162F-C22C-4412-8F35-996EC917A4F1}"/>
              </a:ext>
            </a:extLst>
          </p:cNvPr>
          <p:cNvPicPr>
            <a:picLocks noChangeAspect="1"/>
          </p:cNvPicPr>
          <p:nvPr/>
        </p:nvPicPr>
        <p:blipFill>
          <a:blip r:embed="rId6"/>
          <a:stretch>
            <a:fillRect/>
          </a:stretch>
        </p:blipFill>
        <p:spPr>
          <a:xfrm>
            <a:off x="7505193" y="5201504"/>
            <a:ext cx="1559757" cy="1520144"/>
          </a:xfrm>
          <a:prstGeom prst="rect">
            <a:avLst/>
          </a:prstGeom>
        </p:spPr>
      </p:pic>
    </p:spTree>
    <p:extLst>
      <p:ext uri="{BB962C8B-B14F-4D97-AF65-F5344CB8AC3E}">
        <p14:creationId xmlns:p14="http://schemas.microsoft.com/office/powerpoint/2010/main" val="40726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1B345D-4520-4949-B18C-E157BB2EECE6}"/>
              </a:ext>
            </a:extLst>
          </p:cNvPr>
          <p:cNvSpPr>
            <a:spLocks noGrp="1"/>
          </p:cNvSpPr>
          <p:nvPr>
            <p:ph type="dt" sz="half" idx="10"/>
          </p:nvPr>
        </p:nvSpPr>
        <p:spPr/>
        <p:txBody>
          <a:bodyPr/>
          <a:lstStyle/>
          <a:p>
            <a:pPr defTabSz="514350">
              <a:defRPr/>
            </a:pPr>
            <a:fld id="{2699613C-4F44-4FA5-9E85-03F3B8C561E5}" type="datetime1">
              <a:rPr lang="en-GB" sz="675">
                <a:solidFill>
                  <a:prstClr val="black">
                    <a:tint val="75000"/>
                  </a:prstClr>
                </a:solidFill>
                <a:latin typeface="Calibri" panose="020F0502020204030204"/>
              </a:rPr>
              <a:pPr defTabSz="514350">
                <a:defRPr/>
              </a:pPr>
              <a:t>21/06/2023</a:t>
            </a:fld>
            <a:endParaRPr lang="en-GB" sz="675">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11"/>
          </p:nvPr>
        </p:nvSpPr>
        <p:spPr>
          <a:xfrm>
            <a:off x="3028950" y="6356354"/>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defRPr/>
            </a:pPr>
            <a:r>
              <a:rPr lang="en-GB"/>
              <a:t>Copyright: RE Today Services</a:t>
            </a:r>
            <a:endParaRPr lang="en-GB" sz="675">
              <a:solidFill>
                <a:prstClr val="black">
                  <a:tint val="75000"/>
                </a:prstClr>
              </a:solidFill>
              <a:latin typeface="Calibri" panose="020F0502020204030204"/>
            </a:endParaRPr>
          </a:p>
        </p:txBody>
      </p:sp>
      <p:sp>
        <p:nvSpPr>
          <p:cNvPr id="27" name="Content Placeholder 2">
            <a:extLst>
              <a:ext uri="{FF2B5EF4-FFF2-40B4-BE49-F238E27FC236}">
                <a16:creationId xmlns:a16="http://schemas.microsoft.com/office/drawing/2014/main" id="{632330EE-AEF5-40C3-9F8D-1A3BD7E2A0EF}"/>
              </a:ext>
            </a:extLst>
          </p:cNvPr>
          <p:cNvSpPr txBox="1">
            <a:spLocks/>
          </p:cNvSpPr>
          <p:nvPr/>
        </p:nvSpPr>
        <p:spPr>
          <a:xfrm>
            <a:off x="3013474" y="1722678"/>
            <a:ext cx="5122568" cy="1167355"/>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defRPr/>
            </a:pPr>
            <a:endParaRPr lang="en-GB" sz="1575" b="1" u="sng">
              <a:solidFill>
                <a:srgbClr val="0070C0"/>
              </a:solidFill>
              <a:latin typeface="Calibri" panose="020F0502020204030204"/>
            </a:endParaRPr>
          </a:p>
        </p:txBody>
      </p:sp>
      <p:sp>
        <p:nvSpPr>
          <p:cNvPr id="10" name="Title 9">
            <a:extLst>
              <a:ext uri="{FF2B5EF4-FFF2-40B4-BE49-F238E27FC236}">
                <a16:creationId xmlns:a16="http://schemas.microsoft.com/office/drawing/2014/main" id="{99D99E14-037E-489C-A984-DBDD8EB74E4C}"/>
              </a:ext>
            </a:extLst>
          </p:cNvPr>
          <p:cNvSpPr txBox="1">
            <a:spLocks noGrp="1"/>
          </p:cNvSpPr>
          <p:nvPr>
            <p:ph type="title"/>
          </p:nvPr>
        </p:nvSpPr>
        <p:spPr>
          <a:xfrm>
            <a:off x="1500981" y="163842"/>
            <a:ext cx="7177862" cy="549381"/>
          </a:xfrm>
          <a:prstGeom prst="rect">
            <a:avLst/>
          </a:prstGeom>
          <a:noFill/>
        </p:spPr>
        <p:txBody>
          <a:bodyPr wrap="none" rtlCol="0">
            <a:spAutoFit/>
          </a:bodyPr>
          <a:lstStyle/>
          <a:p>
            <a:pPr defTabSz="342900"/>
            <a:r>
              <a:rPr lang="en-GB" sz="3300" b="1">
                <a:solidFill>
                  <a:prstClr val="black"/>
                </a:solidFill>
                <a:latin typeface="Calibri" panose="020F0502020204030204"/>
              </a:rPr>
              <a:t>Support to write well: because, but, so*</a:t>
            </a:r>
          </a:p>
        </p:txBody>
      </p:sp>
      <p:sp>
        <p:nvSpPr>
          <p:cNvPr id="11" name="TextBox 10">
            <a:extLst>
              <a:ext uri="{FF2B5EF4-FFF2-40B4-BE49-F238E27FC236}">
                <a16:creationId xmlns:a16="http://schemas.microsoft.com/office/drawing/2014/main" id="{C37BCAC9-EA81-4863-8576-59619D2956EA}"/>
              </a:ext>
            </a:extLst>
          </p:cNvPr>
          <p:cNvSpPr txBox="1"/>
          <p:nvPr/>
        </p:nvSpPr>
        <p:spPr>
          <a:xfrm>
            <a:off x="3917977" y="958147"/>
            <a:ext cx="4021550" cy="923330"/>
          </a:xfrm>
          <a:prstGeom prst="rect">
            <a:avLst/>
          </a:prstGeom>
          <a:noFill/>
        </p:spPr>
        <p:txBody>
          <a:bodyPr wrap="none" rtlCol="0">
            <a:spAutoFit/>
          </a:bodyPr>
          <a:lstStyle/>
          <a:p>
            <a:pPr defTabSz="342900">
              <a:defRPr/>
            </a:pPr>
            <a:r>
              <a:rPr lang="en-GB" b="1">
                <a:solidFill>
                  <a:srgbClr val="0070C0"/>
                </a:solidFill>
                <a:latin typeface="Calibri" panose="020F0502020204030204"/>
              </a:rPr>
              <a:t>Because</a:t>
            </a:r>
            <a:r>
              <a:rPr lang="en-GB" b="1">
                <a:solidFill>
                  <a:prstClr val="black"/>
                </a:solidFill>
                <a:latin typeface="Calibri" panose="020F0502020204030204"/>
              </a:rPr>
              <a:t>…</a:t>
            </a:r>
            <a:r>
              <a:rPr lang="en-GB">
                <a:solidFill>
                  <a:prstClr val="black"/>
                </a:solidFill>
                <a:latin typeface="Calibri" panose="020F0502020204030204"/>
              </a:rPr>
              <a:t>explains why something is true</a:t>
            </a:r>
          </a:p>
          <a:p>
            <a:pPr defTabSz="342900">
              <a:defRPr/>
            </a:pPr>
            <a:r>
              <a:rPr lang="en-GB" b="1">
                <a:solidFill>
                  <a:srgbClr val="0070C0"/>
                </a:solidFill>
                <a:latin typeface="Calibri" panose="020F0502020204030204"/>
              </a:rPr>
              <a:t>But</a:t>
            </a:r>
            <a:r>
              <a:rPr lang="en-GB" b="1">
                <a:solidFill>
                  <a:prstClr val="black"/>
                </a:solidFill>
                <a:latin typeface="Calibri" panose="020F0502020204030204"/>
              </a:rPr>
              <a:t>…</a:t>
            </a:r>
            <a:r>
              <a:rPr lang="en-GB">
                <a:solidFill>
                  <a:prstClr val="black"/>
                </a:solidFill>
                <a:latin typeface="Calibri" panose="020F0502020204030204"/>
              </a:rPr>
              <a:t>indicates a change of direction</a:t>
            </a:r>
          </a:p>
          <a:p>
            <a:pPr defTabSz="342900">
              <a:defRPr/>
            </a:pPr>
            <a:r>
              <a:rPr lang="en-GB" b="1">
                <a:solidFill>
                  <a:srgbClr val="0070C0"/>
                </a:solidFill>
                <a:latin typeface="Calibri" panose="020F0502020204030204"/>
              </a:rPr>
              <a:t>So</a:t>
            </a:r>
            <a:r>
              <a:rPr lang="en-GB" b="1">
                <a:solidFill>
                  <a:prstClr val="black"/>
                </a:solidFill>
                <a:latin typeface="Calibri" panose="020F0502020204030204"/>
              </a:rPr>
              <a:t>…</a:t>
            </a:r>
            <a:r>
              <a:rPr lang="en-GB">
                <a:solidFill>
                  <a:prstClr val="black"/>
                </a:solidFill>
                <a:latin typeface="Calibri" panose="020F0502020204030204"/>
              </a:rPr>
              <a:t>what happens as the result</a:t>
            </a:r>
          </a:p>
        </p:txBody>
      </p:sp>
      <p:sp>
        <p:nvSpPr>
          <p:cNvPr id="12" name="TextBox 11">
            <a:extLst>
              <a:ext uri="{FF2B5EF4-FFF2-40B4-BE49-F238E27FC236}">
                <a16:creationId xmlns:a16="http://schemas.microsoft.com/office/drawing/2014/main" id="{3E3AC5B2-3843-4590-86A8-CEB68AD51A7F}"/>
              </a:ext>
            </a:extLst>
          </p:cNvPr>
          <p:cNvSpPr txBox="1"/>
          <p:nvPr/>
        </p:nvSpPr>
        <p:spPr>
          <a:xfrm>
            <a:off x="2304669" y="2083880"/>
            <a:ext cx="6375654" cy="784830"/>
          </a:xfrm>
          <a:prstGeom prst="rect">
            <a:avLst/>
          </a:prstGeom>
          <a:noFill/>
        </p:spPr>
        <p:txBody>
          <a:bodyPr wrap="square" rtlCol="0">
            <a:spAutoFit/>
          </a:bodyPr>
          <a:lstStyle/>
          <a:p>
            <a:pPr defTabSz="342900">
              <a:defRPr/>
            </a:pPr>
            <a:r>
              <a:rPr lang="en-GB" b="1">
                <a:solidFill>
                  <a:srgbClr val="0070C0"/>
                </a:solidFill>
                <a:latin typeface="Calibri" panose="020F0502020204030204"/>
              </a:rPr>
              <a:t>The Jewish practice of keeping Shabbat is important.</a:t>
            </a:r>
          </a:p>
          <a:p>
            <a:pPr defTabSz="342900">
              <a:defRPr/>
            </a:pPr>
            <a:endParaRPr lang="en-GB" sz="1350">
              <a:solidFill>
                <a:prstClr val="black"/>
              </a:solidFill>
              <a:latin typeface="Calibri" panose="020F0502020204030204"/>
            </a:endParaRPr>
          </a:p>
          <a:p>
            <a:pPr defTabSz="342900">
              <a:defRPr/>
            </a:pPr>
            <a:endParaRPr lang="en-GB" sz="1350">
              <a:solidFill>
                <a:prstClr val="black"/>
              </a:solidFill>
              <a:latin typeface="Calibri" panose="020F0502020204030204"/>
            </a:endParaRPr>
          </a:p>
        </p:txBody>
      </p:sp>
      <p:sp>
        <p:nvSpPr>
          <p:cNvPr id="14" name="TextBox 13">
            <a:extLst>
              <a:ext uri="{FF2B5EF4-FFF2-40B4-BE49-F238E27FC236}">
                <a16:creationId xmlns:a16="http://schemas.microsoft.com/office/drawing/2014/main" id="{E10467CB-0077-42A6-B9BD-F2FFC1D2EA07}"/>
              </a:ext>
            </a:extLst>
          </p:cNvPr>
          <p:cNvSpPr txBox="1"/>
          <p:nvPr/>
        </p:nvSpPr>
        <p:spPr>
          <a:xfrm>
            <a:off x="2304669" y="2530198"/>
            <a:ext cx="7582662" cy="923330"/>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defRPr/>
            </a:pPr>
            <a:r>
              <a:rPr lang="en-GB">
                <a:solidFill>
                  <a:srgbClr val="0070C0"/>
                </a:solidFill>
                <a:latin typeface="Calibri" panose="020F0502020204030204"/>
              </a:rPr>
              <a:t>The Jewish practice of keeping Shabbat is important </a:t>
            </a:r>
            <a:r>
              <a:rPr lang="en-GB" b="1">
                <a:solidFill>
                  <a:prstClr val="black"/>
                </a:solidFill>
                <a:latin typeface="Calibri" panose="020F0502020204030204"/>
              </a:rPr>
              <a:t>because</a:t>
            </a:r>
            <a:r>
              <a:rPr lang="en-GB">
                <a:solidFill>
                  <a:srgbClr val="0070C0"/>
                </a:solidFill>
                <a:latin typeface="Calibri" panose="020F0502020204030204"/>
              </a:rPr>
              <a:t> </a:t>
            </a:r>
            <a:r>
              <a:rPr lang="en-GB" b="1">
                <a:solidFill>
                  <a:prstClr val="black"/>
                </a:solidFill>
                <a:latin typeface="Calibri" panose="020F0502020204030204"/>
              </a:rPr>
              <a:t>it is a time of rest to stop work and focus on your family and God.</a:t>
            </a:r>
          </a:p>
        </p:txBody>
      </p:sp>
      <p:sp>
        <p:nvSpPr>
          <p:cNvPr id="16" name="TextBox 15">
            <a:extLst>
              <a:ext uri="{FF2B5EF4-FFF2-40B4-BE49-F238E27FC236}">
                <a16:creationId xmlns:a16="http://schemas.microsoft.com/office/drawing/2014/main" id="{3DD055F6-D7D8-4190-B1EF-0BF9132C13A9}"/>
              </a:ext>
            </a:extLst>
          </p:cNvPr>
          <p:cNvSpPr txBox="1"/>
          <p:nvPr/>
        </p:nvSpPr>
        <p:spPr>
          <a:xfrm>
            <a:off x="2286382" y="3492926"/>
            <a:ext cx="6747129" cy="923330"/>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defRPr/>
            </a:pPr>
            <a:r>
              <a:rPr lang="en-GB">
                <a:solidFill>
                  <a:srgbClr val="0070C0"/>
                </a:solidFill>
                <a:latin typeface="Calibri" panose="020F0502020204030204"/>
              </a:rPr>
              <a:t>The Jewish practice of keeping Shabbat is important </a:t>
            </a:r>
            <a:r>
              <a:rPr lang="en-GB" b="1">
                <a:solidFill>
                  <a:prstClr val="black"/>
                </a:solidFill>
                <a:latin typeface="Calibri" panose="020F0502020204030204"/>
              </a:rPr>
              <a:t>but different Jewish people keep Shabbat in different ways.</a:t>
            </a:r>
          </a:p>
        </p:txBody>
      </p:sp>
      <p:sp>
        <p:nvSpPr>
          <p:cNvPr id="19" name="TextBox 18">
            <a:extLst>
              <a:ext uri="{FF2B5EF4-FFF2-40B4-BE49-F238E27FC236}">
                <a16:creationId xmlns:a16="http://schemas.microsoft.com/office/drawing/2014/main" id="{B2321064-50D7-444C-A239-26D1583DDC88}"/>
              </a:ext>
            </a:extLst>
          </p:cNvPr>
          <p:cNvSpPr txBox="1"/>
          <p:nvPr/>
        </p:nvSpPr>
        <p:spPr>
          <a:xfrm>
            <a:off x="2253234" y="4440761"/>
            <a:ext cx="7582662" cy="923330"/>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defRPr/>
            </a:pPr>
            <a:r>
              <a:rPr lang="en-GB">
                <a:solidFill>
                  <a:srgbClr val="0070C0"/>
                </a:solidFill>
                <a:latin typeface="Calibri" panose="020F0502020204030204"/>
              </a:rPr>
              <a:t>The Jewish practice of keeping Shabbat is important </a:t>
            </a:r>
            <a:r>
              <a:rPr lang="en-GB" b="1">
                <a:solidFill>
                  <a:prstClr val="black"/>
                </a:solidFill>
                <a:latin typeface="Calibri" panose="020F0502020204030204"/>
              </a:rPr>
              <a:t>so many Jewish people celebrate Shabbat every week.</a:t>
            </a:r>
            <a:endParaRPr lang="en-GB" sz="1350" b="1">
              <a:solidFill>
                <a:prstClr val="black"/>
              </a:solidFill>
              <a:latin typeface="Calibri" panose="020F0502020204030204"/>
            </a:endParaRPr>
          </a:p>
        </p:txBody>
      </p:sp>
      <p:sp>
        <p:nvSpPr>
          <p:cNvPr id="20" name="TextBox 19">
            <a:extLst>
              <a:ext uri="{FF2B5EF4-FFF2-40B4-BE49-F238E27FC236}">
                <a16:creationId xmlns:a16="http://schemas.microsoft.com/office/drawing/2014/main" id="{18F81582-F342-45D0-8864-0A5F2F805880}"/>
              </a:ext>
            </a:extLst>
          </p:cNvPr>
          <p:cNvSpPr txBox="1"/>
          <p:nvPr/>
        </p:nvSpPr>
        <p:spPr>
          <a:xfrm>
            <a:off x="3181350" y="5667589"/>
            <a:ext cx="5676138" cy="369332"/>
          </a:xfrm>
          <a:prstGeom prst="rect">
            <a:avLst/>
          </a:prstGeom>
          <a:noFill/>
        </p:spPr>
        <p:txBody>
          <a:bodyPr wrap="square">
            <a:spAutoFit/>
          </a:bodyPr>
          <a:lstStyle/>
          <a:p>
            <a:pPr defTabSz="342900">
              <a:defRPr/>
            </a:pPr>
            <a:r>
              <a:rPr lang="en-GB">
                <a:solidFill>
                  <a:srgbClr val="0070C0"/>
                </a:solidFill>
                <a:latin typeface="Calibri" panose="020F0502020204030204"/>
              </a:rPr>
              <a:t>Thanks to Joe Kinnaird and the Writing Revolution  </a:t>
            </a:r>
            <a:endParaRPr lang="en-GB" b="1">
              <a:solidFill>
                <a:prstClr val="black"/>
              </a:solidFill>
              <a:latin typeface="Calibri" panose="020F0502020204030204"/>
            </a:endParaRPr>
          </a:p>
        </p:txBody>
      </p:sp>
    </p:spTree>
    <p:extLst>
      <p:ext uri="{BB962C8B-B14F-4D97-AF65-F5344CB8AC3E}">
        <p14:creationId xmlns:p14="http://schemas.microsoft.com/office/powerpoint/2010/main" val="32127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F413F0-0554-4183-B007-E67EA379A94F}"/>
              </a:ext>
            </a:extLst>
          </p:cNvPr>
          <p:cNvSpPr>
            <a:spLocks noGrp="1"/>
          </p:cNvSpPr>
          <p:nvPr>
            <p:ph type="title"/>
          </p:nvPr>
        </p:nvSpPr>
        <p:spPr>
          <a:xfrm>
            <a:off x="1950172" y="20996"/>
            <a:ext cx="9776791" cy="1325563"/>
          </a:xfrm>
        </p:spPr>
        <p:txBody>
          <a:bodyPr>
            <a:noAutofit/>
          </a:bodyPr>
          <a:lstStyle/>
          <a:p>
            <a:pPr>
              <a:defRPr/>
            </a:pPr>
            <a:r>
              <a:rPr lang="en-US" sz="2400" dirty="0">
                <a:latin typeface="+mn-lt"/>
                <a:ea typeface="+mn-ea"/>
                <a:cs typeface="+mn-cs"/>
              </a:rPr>
              <a:t>Why do many Jewish people celebrate Shabbat?</a:t>
            </a:r>
            <a:endParaRPr lang="en-GB" sz="2400" dirty="0">
              <a:latin typeface="+mn-lt"/>
              <a:ea typeface="+mn-ea"/>
              <a:cs typeface="+mn-cs"/>
            </a:endParaRPr>
          </a:p>
        </p:txBody>
      </p:sp>
      <p:sp>
        <p:nvSpPr>
          <p:cNvPr id="2" name="Content Placeholder 1">
            <a:extLst>
              <a:ext uri="{FF2B5EF4-FFF2-40B4-BE49-F238E27FC236}">
                <a16:creationId xmlns:a16="http://schemas.microsoft.com/office/drawing/2014/main" id="{83E272AF-CC06-47EF-8B37-9DC041268C4D}"/>
              </a:ext>
            </a:extLst>
          </p:cNvPr>
          <p:cNvSpPr>
            <a:spLocks noGrp="1"/>
          </p:cNvSpPr>
          <p:nvPr>
            <p:ph sz="quarter" idx="11"/>
          </p:nvPr>
        </p:nvSpPr>
        <p:spPr/>
        <p:txBody>
          <a:bodyPr/>
          <a:lstStyle/>
          <a:p>
            <a:endParaRPr lang="en-GB"/>
          </a:p>
        </p:txBody>
      </p:sp>
      <p:sp>
        <p:nvSpPr>
          <p:cNvPr id="4" name="Date Placeholder 3">
            <a:extLst>
              <a:ext uri="{FF2B5EF4-FFF2-40B4-BE49-F238E27FC236}">
                <a16:creationId xmlns:a16="http://schemas.microsoft.com/office/drawing/2014/main" id="{3F1B345D-4520-4949-B18C-E157BB2EECE6}"/>
              </a:ext>
            </a:extLst>
          </p:cNvPr>
          <p:cNvSpPr>
            <a:spLocks noGrp="1"/>
          </p:cNvSpPr>
          <p:nvPr>
            <p:ph type="dt" sz="half" idx="4294967295"/>
          </p:nvPr>
        </p:nvSpPr>
        <p:spPr>
          <a:xfrm>
            <a:off x="0" y="6356350"/>
            <a:ext cx="2743200" cy="365125"/>
          </a:xfrm>
        </p:spPr>
        <p:txBody>
          <a:bodyPr/>
          <a:lstStyle/>
          <a:p>
            <a:pPr defTabSz="514350">
              <a:defRPr/>
            </a:pPr>
            <a:fld id="{2699613C-4F44-4FA5-9E85-03F3B8C561E5}" type="datetime1">
              <a:rPr lang="en-GB" sz="675">
                <a:solidFill>
                  <a:prstClr val="black">
                    <a:tint val="75000"/>
                  </a:prstClr>
                </a:solidFill>
                <a:latin typeface="Calibri" panose="020F0502020204030204"/>
              </a:rPr>
              <a:pPr defTabSz="514350">
                <a:defRPr/>
              </a:pPr>
              <a:t>21/06/2023</a:t>
            </a:fld>
            <a:endParaRPr lang="en-GB" sz="675">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4294967295"/>
          </p:nvPr>
        </p:nvSpPr>
        <p:spPr>
          <a:xfrm>
            <a:off x="0" y="6356350"/>
            <a:ext cx="30861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defRPr/>
            </a:pPr>
            <a:r>
              <a:rPr lang="en-GB"/>
              <a:t>Copyright: RE Today Services</a:t>
            </a:r>
            <a:endParaRPr lang="en-GB" sz="675">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2D19C715-5B4B-4C29-87C0-59CBFB17C8EC}"/>
              </a:ext>
            </a:extLst>
          </p:cNvPr>
          <p:cNvPicPr>
            <a:picLocks noChangeAspect="1"/>
          </p:cNvPicPr>
          <p:nvPr/>
        </p:nvPicPr>
        <p:blipFill>
          <a:blip r:embed="rId3"/>
          <a:stretch>
            <a:fillRect/>
          </a:stretch>
        </p:blipFill>
        <p:spPr>
          <a:xfrm>
            <a:off x="1800077" y="1139404"/>
            <a:ext cx="8392568" cy="4556546"/>
          </a:xfrm>
          <a:prstGeom prst="rect">
            <a:avLst/>
          </a:prstGeom>
        </p:spPr>
      </p:pic>
    </p:spTree>
    <p:extLst>
      <p:ext uri="{BB962C8B-B14F-4D97-AF65-F5344CB8AC3E}">
        <p14:creationId xmlns:p14="http://schemas.microsoft.com/office/powerpoint/2010/main" val="305095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1749AB-34BB-7D42-8C0A-DC813F2F5BDA}"/>
              </a:ext>
            </a:extLst>
          </p:cNvPr>
          <p:cNvSpPr txBox="1"/>
          <p:nvPr/>
        </p:nvSpPr>
        <p:spPr>
          <a:xfrm>
            <a:off x="4543098" y="5722675"/>
            <a:ext cx="5014561" cy="242374"/>
          </a:xfrm>
          <a:prstGeom prst="rect">
            <a:avLst/>
          </a:prstGeom>
          <a:noFill/>
        </p:spPr>
        <p:txBody>
          <a:bodyPr wrap="square" rtlCol="0">
            <a:spAutoFit/>
          </a:bodyPr>
          <a:lstStyle/>
          <a:p>
            <a:pPr defTabSz="685800">
              <a:defRPr/>
            </a:pPr>
            <a:r>
              <a:rPr lang="en-US" sz="975" b="1">
                <a:solidFill>
                  <a:prstClr val="white"/>
                </a:solidFill>
                <a:latin typeface="Calibri" panose="020F0502020204030204"/>
              </a:rPr>
              <a:t>BIG QUESTIONS BIG ANSWERS – Investigating worship  </a:t>
            </a:r>
            <a:r>
              <a:rPr lang="en-US" sz="975">
                <a:solidFill>
                  <a:prstClr val="white"/>
                </a:solidFill>
                <a:latin typeface="Calibri" panose="020F0502020204030204"/>
              </a:rPr>
              <a:t>Editor: </a:t>
            </a:r>
            <a:r>
              <a:rPr lang="en-US" sz="975" b="1">
                <a:solidFill>
                  <a:prstClr val="white"/>
                </a:solidFill>
                <a:latin typeface="Calibri" panose="020F0502020204030204"/>
              </a:rPr>
              <a:t>Fiona Moss </a:t>
            </a:r>
            <a:r>
              <a:rPr lang="en-US" sz="975">
                <a:solidFill>
                  <a:prstClr val="white"/>
                </a:solidFill>
                <a:latin typeface="Calibri" panose="020F0502020204030204"/>
              </a:rPr>
              <a:t>© RE Today 2022</a:t>
            </a:r>
          </a:p>
        </p:txBody>
      </p:sp>
      <p:pic>
        <p:nvPicPr>
          <p:cNvPr id="3" name="Picture 2" descr="Text&#10;&#10;Description automatically generated">
            <a:extLst>
              <a:ext uri="{FF2B5EF4-FFF2-40B4-BE49-F238E27FC236}">
                <a16:creationId xmlns:a16="http://schemas.microsoft.com/office/drawing/2014/main" id="{3BADBB1F-C873-43EE-AF47-E4D9F8815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59" r="43387" b="58514"/>
          <a:stretch/>
        </p:blipFill>
        <p:spPr>
          <a:xfrm>
            <a:off x="2261420" y="147481"/>
            <a:ext cx="4972044" cy="998658"/>
          </a:xfrm>
          <a:prstGeom prst="rect">
            <a:avLst/>
          </a:prstGeom>
        </p:spPr>
      </p:pic>
      <p:pic>
        <p:nvPicPr>
          <p:cNvPr id="4" name="Picture 3" descr="Interior of a Reform Synagogue&#10;&#10;Description automatically generated">
            <a:extLst>
              <a:ext uri="{FF2B5EF4-FFF2-40B4-BE49-F238E27FC236}">
                <a16:creationId xmlns:a16="http://schemas.microsoft.com/office/drawing/2014/main" id="{EEB38B6E-6B7D-4145-8A36-3900A31FC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1750820"/>
            <a:ext cx="4723387" cy="3148925"/>
          </a:xfrm>
          <a:prstGeom prst="rect">
            <a:avLst/>
          </a:prstGeom>
        </p:spPr>
      </p:pic>
      <p:pic>
        <p:nvPicPr>
          <p:cNvPr id="6" name="Picture 5" descr="Interior of Orthodox Synagogue&#10;&#10;&#10;Description automatically generated">
            <a:extLst>
              <a:ext uri="{FF2B5EF4-FFF2-40B4-BE49-F238E27FC236}">
                <a16:creationId xmlns:a16="http://schemas.microsoft.com/office/drawing/2014/main" id="{5105E38F-62B3-42CC-BC4C-C277C3F2C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396" y="1744790"/>
            <a:ext cx="4206605" cy="3154954"/>
          </a:xfrm>
          <a:prstGeom prst="rect">
            <a:avLst/>
          </a:prstGeom>
        </p:spPr>
      </p:pic>
      <p:sp>
        <p:nvSpPr>
          <p:cNvPr id="8" name="TextBox 7">
            <a:extLst>
              <a:ext uri="{FF2B5EF4-FFF2-40B4-BE49-F238E27FC236}">
                <a16:creationId xmlns:a16="http://schemas.microsoft.com/office/drawing/2014/main" id="{31B2ADA8-E9D2-458B-A541-9475C2885B8E}"/>
              </a:ext>
            </a:extLst>
          </p:cNvPr>
          <p:cNvSpPr txBox="1"/>
          <p:nvPr/>
        </p:nvSpPr>
        <p:spPr>
          <a:xfrm>
            <a:off x="1524000" y="4899745"/>
            <a:ext cx="9144000" cy="646331"/>
          </a:xfrm>
          <a:prstGeom prst="rect">
            <a:avLst/>
          </a:prstGeom>
          <a:noFill/>
        </p:spPr>
        <p:txBody>
          <a:bodyPr wrap="square" rtlCol="0">
            <a:spAutoFit/>
          </a:bodyPr>
          <a:lstStyle/>
          <a:p>
            <a:pPr defTabSz="685800">
              <a:defRPr/>
            </a:pPr>
            <a:r>
              <a:rPr lang="en-US">
                <a:solidFill>
                  <a:prstClr val="white">
                    <a:lumMod val="50000"/>
                  </a:prstClr>
                </a:solidFill>
                <a:latin typeface="Calibri" panose="020F0502020204030204"/>
              </a:rPr>
              <a:t>Scoring:</a:t>
            </a:r>
          </a:p>
          <a:p>
            <a:pPr defTabSz="685800">
              <a:defRPr/>
            </a:pPr>
            <a:r>
              <a:rPr lang="en-US">
                <a:solidFill>
                  <a:prstClr val="white">
                    <a:lumMod val="50000"/>
                  </a:prstClr>
                </a:solidFill>
                <a:latin typeface="Calibri" panose="020F0502020204030204"/>
              </a:rPr>
              <a:t>1 fact = 1 point, 1 fact that includes a word from the glossary (used correctly!) = 2 points.</a:t>
            </a:r>
            <a:endParaRPr lang="en-GB">
              <a:solidFill>
                <a:prstClr val="white">
                  <a:lumMod val="50000"/>
                </a:prstClr>
              </a:solidFill>
              <a:latin typeface="Calibri" panose="020F0502020204030204"/>
            </a:endParaRPr>
          </a:p>
        </p:txBody>
      </p:sp>
      <p:sp>
        <p:nvSpPr>
          <p:cNvPr id="9" name="TextBox 8">
            <a:extLst>
              <a:ext uri="{FF2B5EF4-FFF2-40B4-BE49-F238E27FC236}">
                <a16:creationId xmlns:a16="http://schemas.microsoft.com/office/drawing/2014/main" id="{1E7051F8-CBAA-49AE-A7AF-6FAE52D7B678}"/>
              </a:ext>
            </a:extLst>
          </p:cNvPr>
          <p:cNvSpPr txBox="1"/>
          <p:nvPr/>
        </p:nvSpPr>
        <p:spPr>
          <a:xfrm>
            <a:off x="6461396" y="1744790"/>
            <a:ext cx="4206605" cy="369332"/>
          </a:xfrm>
          <a:prstGeom prst="rect">
            <a:avLst/>
          </a:prstGeom>
          <a:solidFill>
            <a:schemeClr val="bg1"/>
          </a:solidFill>
        </p:spPr>
        <p:txBody>
          <a:bodyPr wrap="square" rtlCol="0">
            <a:spAutoFit/>
          </a:bodyPr>
          <a:lstStyle/>
          <a:p>
            <a:pPr algn="ctr" defTabSz="685800">
              <a:defRPr/>
            </a:pPr>
            <a:r>
              <a:rPr lang="en-US" b="1">
                <a:solidFill>
                  <a:prstClr val="white">
                    <a:lumMod val="50000"/>
                  </a:prstClr>
                </a:solidFill>
                <a:latin typeface="Calibri" panose="020F0502020204030204"/>
              </a:rPr>
              <a:t>Orthodox</a:t>
            </a:r>
            <a:endParaRPr lang="en-GB" b="1">
              <a:solidFill>
                <a:prstClr val="white">
                  <a:lumMod val="50000"/>
                </a:prstClr>
              </a:solidFill>
              <a:latin typeface="Calibri" panose="020F0502020204030204"/>
            </a:endParaRPr>
          </a:p>
        </p:txBody>
      </p:sp>
      <p:sp>
        <p:nvSpPr>
          <p:cNvPr id="10" name="TextBox 9">
            <a:extLst>
              <a:ext uri="{FF2B5EF4-FFF2-40B4-BE49-F238E27FC236}">
                <a16:creationId xmlns:a16="http://schemas.microsoft.com/office/drawing/2014/main" id="{C2F1C742-F36A-41A4-84AE-C96782B55F72}"/>
              </a:ext>
            </a:extLst>
          </p:cNvPr>
          <p:cNvSpPr txBox="1"/>
          <p:nvPr/>
        </p:nvSpPr>
        <p:spPr>
          <a:xfrm>
            <a:off x="1524001" y="1744789"/>
            <a:ext cx="4723386" cy="369332"/>
          </a:xfrm>
          <a:prstGeom prst="rect">
            <a:avLst/>
          </a:prstGeom>
          <a:solidFill>
            <a:schemeClr val="bg1"/>
          </a:solidFill>
        </p:spPr>
        <p:txBody>
          <a:bodyPr wrap="square" rtlCol="0">
            <a:spAutoFit/>
          </a:bodyPr>
          <a:lstStyle/>
          <a:p>
            <a:pPr algn="ctr" defTabSz="685800">
              <a:defRPr/>
            </a:pPr>
            <a:r>
              <a:rPr lang="en-US" b="1" dirty="0">
                <a:solidFill>
                  <a:prstClr val="white">
                    <a:lumMod val="50000"/>
                  </a:prstClr>
                </a:solidFill>
                <a:latin typeface="Calibri" panose="020F0502020204030204"/>
              </a:rPr>
              <a:t>Progressive</a:t>
            </a:r>
            <a:endParaRPr lang="en-GB" b="1" dirty="0">
              <a:solidFill>
                <a:prstClr val="white">
                  <a:lumMod val="50000"/>
                </a:prstClr>
              </a:solidFill>
              <a:latin typeface="Calibri" panose="020F0502020204030204"/>
            </a:endParaRPr>
          </a:p>
        </p:txBody>
      </p:sp>
      <p:sp>
        <p:nvSpPr>
          <p:cNvPr id="11" name="TextBox 10">
            <a:extLst>
              <a:ext uri="{FF2B5EF4-FFF2-40B4-BE49-F238E27FC236}">
                <a16:creationId xmlns:a16="http://schemas.microsoft.com/office/drawing/2014/main" id="{55975B23-E2BC-45FA-8FF3-27215D1D7D1D}"/>
              </a:ext>
            </a:extLst>
          </p:cNvPr>
          <p:cNvSpPr txBox="1"/>
          <p:nvPr/>
        </p:nvSpPr>
        <p:spPr>
          <a:xfrm>
            <a:off x="2003394" y="5641883"/>
            <a:ext cx="6436311" cy="369332"/>
          </a:xfrm>
          <a:prstGeom prst="rect">
            <a:avLst/>
          </a:prstGeom>
          <a:noFill/>
        </p:spPr>
        <p:txBody>
          <a:bodyPr wrap="square">
            <a:spAutoFit/>
          </a:bodyPr>
          <a:lstStyle/>
          <a:p>
            <a:r>
              <a:rPr lang="en-US">
                <a:hlinkClick r:id="rId6"/>
              </a:rPr>
              <a:t>https://birmingham-faith-visits.theartssociety.org/jewish</a:t>
            </a:r>
            <a:endParaRPr lang="en-GB"/>
          </a:p>
        </p:txBody>
      </p:sp>
      <p:sp>
        <p:nvSpPr>
          <p:cNvPr id="2" name="Title 1">
            <a:extLst>
              <a:ext uri="{FF2B5EF4-FFF2-40B4-BE49-F238E27FC236}">
                <a16:creationId xmlns:a16="http://schemas.microsoft.com/office/drawing/2014/main" id="{9327FA77-A3E9-5456-C965-0A3B4A229B43}"/>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82825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1749AB-34BB-7D42-8C0A-DC813F2F5BDA}"/>
              </a:ext>
            </a:extLst>
          </p:cNvPr>
          <p:cNvSpPr txBox="1"/>
          <p:nvPr/>
        </p:nvSpPr>
        <p:spPr>
          <a:xfrm>
            <a:off x="4543098" y="5722675"/>
            <a:ext cx="5014561" cy="242374"/>
          </a:xfrm>
          <a:prstGeom prst="rect">
            <a:avLst/>
          </a:prstGeom>
          <a:noFill/>
        </p:spPr>
        <p:txBody>
          <a:bodyPr wrap="square" rtlCol="0">
            <a:spAutoFit/>
          </a:bodyPr>
          <a:lstStyle/>
          <a:p>
            <a:pPr defTabSz="685800">
              <a:defRPr/>
            </a:pPr>
            <a:r>
              <a:rPr lang="en-US" sz="975" b="1">
                <a:solidFill>
                  <a:prstClr val="white"/>
                </a:solidFill>
                <a:latin typeface="Calibri" panose="020F0502020204030204"/>
              </a:rPr>
              <a:t>BIG QUESTIONS BIG ANSWERS – Investigating worship  </a:t>
            </a:r>
            <a:r>
              <a:rPr lang="en-US" sz="975">
                <a:solidFill>
                  <a:prstClr val="white"/>
                </a:solidFill>
                <a:latin typeface="Calibri" panose="020F0502020204030204"/>
              </a:rPr>
              <a:t>Editor: </a:t>
            </a:r>
            <a:r>
              <a:rPr lang="en-US" sz="975" b="1">
                <a:solidFill>
                  <a:prstClr val="white"/>
                </a:solidFill>
                <a:latin typeface="Calibri" panose="020F0502020204030204"/>
              </a:rPr>
              <a:t>Fiona Moss </a:t>
            </a:r>
            <a:r>
              <a:rPr lang="en-US" sz="975">
                <a:solidFill>
                  <a:prstClr val="white"/>
                </a:solidFill>
                <a:latin typeface="Calibri" panose="020F0502020204030204"/>
              </a:rPr>
              <a:t>© RE Today 2022</a:t>
            </a:r>
          </a:p>
        </p:txBody>
      </p:sp>
      <p:pic>
        <p:nvPicPr>
          <p:cNvPr id="3" name="Picture 2" descr="Text&#10;&#10;Description automatically generated">
            <a:extLst>
              <a:ext uri="{FF2B5EF4-FFF2-40B4-BE49-F238E27FC236}">
                <a16:creationId xmlns:a16="http://schemas.microsoft.com/office/drawing/2014/main" id="{3BADBB1F-C873-43EE-AF47-E4D9F8815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59" r="43387" b="58514"/>
          <a:stretch/>
        </p:blipFill>
        <p:spPr>
          <a:xfrm>
            <a:off x="1641068" y="241379"/>
            <a:ext cx="3948881" cy="793151"/>
          </a:xfrm>
          <a:prstGeom prst="rect">
            <a:avLst/>
          </a:prstGeom>
        </p:spPr>
      </p:pic>
      <p:graphicFrame>
        <p:nvGraphicFramePr>
          <p:cNvPr id="4" name="Diagram 3">
            <a:extLst>
              <a:ext uri="{FF2B5EF4-FFF2-40B4-BE49-F238E27FC236}">
                <a16:creationId xmlns:a16="http://schemas.microsoft.com/office/drawing/2014/main" id="{4E5A6DA5-3B44-4D6B-889A-C19C86956E04}"/>
              </a:ext>
            </a:extLst>
          </p:cNvPr>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6FA56ECE-65A1-4873-95FE-54E5CAA1D446}"/>
              </a:ext>
            </a:extLst>
          </p:cNvPr>
          <p:cNvSpPr txBox="1"/>
          <p:nvPr/>
        </p:nvSpPr>
        <p:spPr>
          <a:xfrm>
            <a:off x="1555512" y="2046718"/>
            <a:ext cx="1660128" cy="1569660"/>
          </a:xfrm>
          <a:prstGeom prst="rect">
            <a:avLst/>
          </a:prstGeom>
          <a:noFill/>
        </p:spPr>
        <p:txBody>
          <a:bodyPr wrap="square" rtlCol="0">
            <a:spAutoFit/>
          </a:bodyPr>
          <a:lstStyle/>
          <a:p>
            <a:pPr algn="ctr" defTabSz="685800">
              <a:defRPr/>
            </a:pPr>
            <a:r>
              <a:rPr lang="en-US" sz="2400">
                <a:solidFill>
                  <a:prstClr val="white">
                    <a:lumMod val="50000"/>
                  </a:prstClr>
                </a:solidFill>
                <a:latin typeface="Calibri" panose="020F0502020204030204"/>
              </a:rPr>
              <a:t>Shabbat at Ellie’s Orthodox synagogue</a:t>
            </a:r>
            <a:endParaRPr lang="en-GB" sz="2400">
              <a:solidFill>
                <a:prstClr val="white">
                  <a:lumMod val="50000"/>
                </a:prstClr>
              </a:solidFill>
              <a:latin typeface="Calibri" panose="020F0502020204030204"/>
            </a:endParaRPr>
          </a:p>
        </p:txBody>
      </p:sp>
      <p:sp>
        <p:nvSpPr>
          <p:cNvPr id="9" name="TextBox 8">
            <a:extLst>
              <a:ext uri="{FF2B5EF4-FFF2-40B4-BE49-F238E27FC236}">
                <a16:creationId xmlns:a16="http://schemas.microsoft.com/office/drawing/2014/main" id="{72A8330F-0D83-4D5F-8B18-AF31A2EE99CD}"/>
              </a:ext>
            </a:extLst>
          </p:cNvPr>
          <p:cNvSpPr txBox="1"/>
          <p:nvPr/>
        </p:nvSpPr>
        <p:spPr>
          <a:xfrm>
            <a:off x="8971225" y="2108252"/>
            <a:ext cx="2168723" cy="1546577"/>
          </a:xfrm>
          <a:prstGeom prst="rect">
            <a:avLst/>
          </a:prstGeom>
          <a:noFill/>
        </p:spPr>
        <p:txBody>
          <a:bodyPr wrap="square" lIns="68580" tIns="34290" rIns="68580" bIns="34290" rtlCol="0" anchor="t">
            <a:spAutoFit/>
          </a:bodyPr>
          <a:lstStyle/>
          <a:p>
            <a:pPr algn="ctr" defTabSz="685800">
              <a:defRPr/>
            </a:pPr>
            <a:r>
              <a:rPr lang="en-US" sz="2400" dirty="0">
                <a:solidFill>
                  <a:prstClr val="white">
                    <a:lumMod val="50000"/>
                  </a:prstClr>
                </a:solidFill>
                <a:latin typeface="Calibri" panose="020F0502020204030204"/>
              </a:rPr>
              <a:t>Shabbat at Rob’s Progressive synagogue</a:t>
            </a:r>
            <a:endParaRPr lang="en-GB" sz="2400" dirty="0">
              <a:solidFill>
                <a:prstClr val="white">
                  <a:lumMod val="50000"/>
                </a:prstClr>
              </a:solidFill>
              <a:latin typeface="Calibri" panose="020F0502020204030204"/>
            </a:endParaRPr>
          </a:p>
        </p:txBody>
      </p:sp>
      <p:pic>
        <p:nvPicPr>
          <p:cNvPr id="10" name="Picture 9">
            <a:extLst>
              <a:ext uri="{FF2B5EF4-FFF2-40B4-BE49-F238E27FC236}">
                <a16:creationId xmlns:a16="http://schemas.microsoft.com/office/drawing/2014/main" id="{D09A3936-20D6-4EF6-894D-E7387C4AE7F0}"/>
              </a:ext>
            </a:extLst>
          </p:cNvPr>
          <p:cNvPicPr>
            <a:picLocks noChangeAspect="1"/>
          </p:cNvPicPr>
          <p:nvPr/>
        </p:nvPicPr>
        <p:blipFill>
          <a:blip r:embed="rId9"/>
          <a:stretch>
            <a:fillRect/>
          </a:stretch>
        </p:blipFill>
        <p:spPr>
          <a:xfrm>
            <a:off x="9144001" y="3753258"/>
            <a:ext cx="1203917" cy="2047052"/>
          </a:xfrm>
          <a:prstGeom prst="rect">
            <a:avLst/>
          </a:prstGeom>
        </p:spPr>
      </p:pic>
      <p:pic>
        <p:nvPicPr>
          <p:cNvPr id="12" name="Picture 2">
            <a:extLst>
              <a:ext uri="{FF2B5EF4-FFF2-40B4-BE49-F238E27FC236}">
                <a16:creationId xmlns:a16="http://schemas.microsoft.com/office/drawing/2014/main" id="{DC6CD845-1410-4599-988D-FAB8CBE4798D}"/>
              </a:ext>
            </a:extLst>
          </p:cNvPr>
          <p:cNvPicPr>
            <a:picLocks noChangeAspect="1"/>
          </p:cNvPicPr>
          <p:nvPr/>
        </p:nvPicPr>
        <p:blipFill>
          <a:blip r:embed="rId10"/>
          <a:stretch>
            <a:fillRect/>
          </a:stretch>
        </p:blipFill>
        <p:spPr>
          <a:xfrm>
            <a:off x="2039318" y="3654829"/>
            <a:ext cx="820895" cy="2348671"/>
          </a:xfrm>
          <a:prstGeom prst="rect">
            <a:avLst/>
          </a:prstGeom>
        </p:spPr>
      </p:pic>
      <p:sp>
        <p:nvSpPr>
          <p:cNvPr id="2" name="Title 1">
            <a:extLst>
              <a:ext uri="{FF2B5EF4-FFF2-40B4-BE49-F238E27FC236}">
                <a16:creationId xmlns:a16="http://schemas.microsoft.com/office/drawing/2014/main" id="{051A88D5-5CF9-2787-8250-7B44824D0EE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59651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1B345D-4520-4949-B18C-E157BB2EECE6}"/>
              </a:ext>
            </a:extLst>
          </p:cNvPr>
          <p:cNvSpPr>
            <a:spLocks noGrp="1"/>
          </p:cNvSpPr>
          <p:nvPr>
            <p:ph type="dt" sz="half" idx="10"/>
          </p:nvPr>
        </p:nvSpPr>
        <p:spPr/>
        <p:txBody>
          <a:bodyPr/>
          <a:lstStyle/>
          <a:p>
            <a:pPr defTabSz="514350">
              <a:defRPr/>
            </a:pPr>
            <a:fld id="{2699613C-4F44-4FA5-9E85-03F3B8C561E5}" type="datetime1">
              <a:rPr lang="en-GB" sz="675">
                <a:solidFill>
                  <a:prstClr val="black">
                    <a:tint val="75000"/>
                  </a:prstClr>
                </a:solidFill>
                <a:latin typeface="Calibri" panose="020F0502020204030204"/>
              </a:rPr>
              <a:pPr defTabSz="514350">
                <a:defRPr/>
              </a:pPr>
              <a:t>21/06/2023</a:t>
            </a:fld>
            <a:endParaRPr lang="en-GB" sz="675">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EDA512A-ACB1-4A82-9F73-02901D8669C6}"/>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defRPr/>
            </a:pPr>
            <a:endParaRPr lang="en-GB" sz="675">
              <a:solidFill>
                <a:prstClr val="black">
                  <a:tint val="75000"/>
                </a:prstClr>
              </a:solidFill>
              <a:latin typeface="Calibri" panose="020F0502020204030204"/>
            </a:endParaRPr>
          </a:p>
        </p:txBody>
      </p:sp>
      <p:sp>
        <p:nvSpPr>
          <p:cNvPr id="27" name="Content Placeholder 2">
            <a:extLst>
              <a:ext uri="{FF2B5EF4-FFF2-40B4-BE49-F238E27FC236}">
                <a16:creationId xmlns:a16="http://schemas.microsoft.com/office/drawing/2014/main" id="{632330EE-AEF5-40C3-9F8D-1A3BD7E2A0EF}"/>
              </a:ext>
            </a:extLst>
          </p:cNvPr>
          <p:cNvSpPr txBox="1">
            <a:spLocks/>
          </p:cNvSpPr>
          <p:nvPr/>
        </p:nvSpPr>
        <p:spPr>
          <a:xfrm>
            <a:off x="3013474" y="1722678"/>
            <a:ext cx="5122568" cy="1167355"/>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50">
              <a:spcBef>
                <a:spcPts val="563"/>
              </a:spcBef>
              <a:buNone/>
              <a:defRPr/>
            </a:pPr>
            <a:endParaRPr lang="en-GB" sz="1575" b="1" u="sng">
              <a:solidFill>
                <a:srgbClr val="0070C0"/>
              </a:solidFill>
              <a:latin typeface="Calibri" panose="020F0502020204030204"/>
            </a:endParaRPr>
          </a:p>
        </p:txBody>
      </p:sp>
      <p:sp>
        <p:nvSpPr>
          <p:cNvPr id="10" name="Title 9">
            <a:extLst>
              <a:ext uri="{FF2B5EF4-FFF2-40B4-BE49-F238E27FC236}">
                <a16:creationId xmlns:a16="http://schemas.microsoft.com/office/drawing/2014/main" id="{99D99E14-037E-489C-A984-DBDD8EB74E4C}"/>
              </a:ext>
            </a:extLst>
          </p:cNvPr>
          <p:cNvSpPr txBox="1">
            <a:spLocks noGrp="1"/>
          </p:cNvSpPr>
          <p:nvPr>
            <p:ph type="title"/>
          </p:nvPr>
        </p:nvSpPr>
        <p:spPr>
          <a:xfrm>
            <a:off x="1500981" y="163842"/>
            <a:ext cx="7177862" cy="549381"/>
          </a:xfrm>
          <a:prstGeom prst="rect">
            <a:avLst/>
          </a:prstGeom>
          <a:noFill/>
        </p:spPr>
        <p:txBody>
          <a:bodyPr wrap="none" rtlCol="0">
            <a:spAutoFit/>
          </a:bodyPr>
          <a:lstStyle/>
          <a:p>
            <a:pPr defTabSz="342900"/>
            <a:r>
              <a:rPr lang="en-GB" sz="3300" b="1">
                <a:solidFill>
                  <a:prstClr val="black"/>
                </a:solidFill>
                <a:latin typeface="Calibri" panose="020F0502020204030204"/>
              </a:rPr>
              <a:t>Support to write well: because, but, so*</a:t>
            </a:r>
          </a:p>
        </p:txBody>
      </p:sp>
      <p:sp>
        <p:nvSpPr>
          <p:cNvPr id="11" name="TextBox 10">
            <a:extLst>
              <a:ext uri="{FF2B5EF4-FFF2-40B4-BE49-F238E27FC236}">
                <a16:creationId xmlns:a16="http://schemas.microsoft.com/office/drawing/2014/main" id="{C37BCAC9-EA81-4863-8576-59619D2956EA}"/>
              </a:ext>
            </a:extLst>
          </p:cNvPr>
          <p:cNvSpPr txBox="1"/>
          <p:nvPr/>
        </p:nvSpPr>
        <p:spPr>
          <a:xfrm>
            <a:off x="3917977" y="958147"/>
            <a:ext cx="4021550" cy="923330"/>
          </a:xfrm>
          <a:prstGeom prst="rect">
            <a:avLst/>
          </a:prstGeom>
          <a:noFill/>
        </p:spPr>
        <p:txBody>
          <a:bodyPr wrap="none" rtlCol="0">
            <a:spAutoFit/>
          </a:bodyPr>
          <a:lstStyle/>
          <a:p>
            <a:pPr defTabSz="342900">
              <a:defRPr/>
            </a:pPr>
            <a:r>
              <a:rPr lang="en-GB" b="1">
                <a:solidFill>
                  <a:srgbClr val="0070C0"/>
                </a:solidFill>
                <a:latin typeface="Calibri" panose="020F0502020204030204"/>
              </a:rPr>
              <a:t>Because</a:t>
            </a:r>
            <a:r>
              <a:rPr lang="en-GB" b="1">
                <a:solidFill>
                  <a:prstClr val="black"/>
                </a:solidFill>
                <a:latin typeface="Calibri" panose="020F0502020204030204"/>
              </a:rPr>
              <a:t>…</a:t>
            </a:r>
            <a:r>
              <a:rPr lang="en-GB">
                <a:solidFill>
                  <a:prstClr val="black"/>
                </a:solidFill>
                <a:latin typeface="Calibri" panose="020F0502020204030204"/>
              </a:rPr>
              <a:t>explains why something is true</a:t>
            </a:r>
          </a:p>
          <a:p>
            <a:pPr defTabSz="342900">
              <a:defRPr/>
            </a:pPr>
            <a:r>
              <a:rPr lang="en-GB" b="1">
                <a:solidFill>
                  <a:srgbClr val="0070C0"/>
                </a:solidFill>
                <a:latin typeface="Calibri" panose="020F0502020204030204"/>
              </a:rPr>
              <a:t>But</a:t>
            </a:r>
            <a:r>
              <a:rPr lang="en-GB" b="1">
                <a:solidFill>
                  <a:prstClr val="black"/>
                </a:solidFill>
                <a:latin typeface="Calibri" panose="020F0502020204030204"/>
              </a:rPr>
              <a:t>…</a:t>
            </a:r>
            <a:r>
              <a:rPr lang="en-GB">
                <a:solidFill>
                  <a:prstClr val="black"/>
                </a:solidFill>
                <a:latin typeface="Calibri" panose="020F0502020204030204"/>
              </a:rPr>
              <a:t>indicates a change of direction</a:t>
            </a:r>
          </a:p>
          <a:p>
            <a:pPr defTabSz="342900">
              <a:defRPr/>
            </a:pPr>
            <a:r>
              <a:rPr lang="en-GB" b="1">
                <a:solidFill>
                  <a:srgbClr val="0070C0"/>
                </a:solidFill>
                <a:latin typeface="Calibri" panose="020F0502020204030204"/>
              </a:rPr>
              <a:t>So</a:t>
            </a:r>
            <a:r>
              <a:rPr lang="en-GB" b="1">
                <a:solidFill>
                  <a:prstClr val="black"/>
                </a:solidFill>
                <a:latin typeface="Calibri" panose="020F0502020204030204"/>
              </a:rPr>
              <a:t>…</a:t>
            </a:r>
            <a:r>
              <a:rPr lang="en-GB">
                <a:solidFill>
                  <a:prstClr val="black"/>
                </a:solidFill>
                <a:latin typeface="Calibri" panose="020F0502020204030204"/>
              </a:rPr>
              <a:t>what happens as the result</a:t>
            </a:r>
          </a:p>
        </p:txBody>
      </p:sp>
      <p:sp>
        <p:nvSpPr>
          <p:cNvPr id="12" name="TextBox 11">
            <a:extLst>
              <a:ext uri="{FF2B5EF4-FFF2-40B4-BE49-F238E27FC236}">
                <a16:creationId xmlns:a16="http://schemas.microsoft.com/office/drawing/2014/main" id="{3E3AC5B2-3843-4590-86A8-CEB68AD51A7F}"/>
              </a:ext>
            </a:extLst>
          </p:cNvPr>
          <p:cNvSpPr txBox="1"/>
          <p:nvPr/>
        </p:nvSpPr>
        <p:spPr>
          <a:xfrm>
            <a:off x="2304669" y="2083880"/>
            <a:ext cx="6375654" cy="784830"/>
          </a:xfrm>
          <a:prstGeom prst="rect">
            <a:avLst/>
          </a:prstGeom>
          <a:noFill/>
        </p:spPr>
        <p:txBody>
          <a:bodyPr wrap="square" rtlCol="0">
            <a:spAutoFit/>
          </a:bodyPr>
          <a:lstStyle/>
          <a:p>
            <a:pPr defTabSz="342900">
              <a:defRPr/>
            </a:pPr>
            <a:r>
              <a:rPr lang="en-GB" b="1">
                <a:solidFill>
                  <a:srgbClr val="0070C0"/>
                </a:solidFill>
                <a:latin typeface="Calibri" panose="020F0502020204030204"/>
              </a:rPr>
              <a:t>For Jewish people, the synagogue is significant.</a:t>
            </a:r>
          </a:p>
          <a:p>
            <a:pPr defTabSz="342900">
              <a:defRPr/>
            </a:pPr>
            <a:endParaRPr lang="en-GB" sz="1350">
              <a:solidFill>
                <a:prstClr val="black"/>
              </a:solidFill>
              <a:latin typeface="Calibri" panose="020F0502020204030204"/>
            </a:endParaRPr>
          </a:p>
          <a:p>
            <a:pPr defTabSz="342900">
              <a:defRPr/>
            </a:pPr>
            <a:endParaRPr lang="en-GB" sz="1350">
              <a:solidFill>
                <a:prstClr val="black"/>
              </a:solidFill>
              <a:latin typeface="Calibri" panose="020F0502020204030204"/>
            </a:endParaRPr>
          </a:p>
        </p:txBody>
      </p:sp>
      <p:sp>
        <p:nvSpPr>
          <p:cNvPr id="14" name="TextBox 13">
            <a:extLst>
              <a:ext uri="{FF2B5EF4-FFF2-40B4-BE49-F238E27FC236}">
                <a16:creationId xmlns:a16="http://schemas.microsoft.com/office/drawing/2014/main" id="{E10467CB-0077-42A6-B9BD-F2FFC1D2EA07}"/>
              </a:ext>
            </a:extLst>
          </p:cNvPr>
          <p:cNvSpPr txBox="1"/>
          <p:nvPr/>
        </p:nvSpPr>
        <p:spPr>
          <a:xfrm>
            <a:off x="2304669" y="2530199"/>
            <a:ext cx="7582662" cy="646331"/>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r>
              <a:rPr lang="en-GB" b="1">
                <a:solidFill>
                  <a:srgbClr val="0070C0"/>
                </a:solidFill>
              </a:rPr>
              <a:t>For Jewish people, the synagogue is significant </a:t>
            </a:r>
            <a:r>
              <a:rPr lang="en-GB" b="1">
                <a:solidFill>
                  <a:prstClr val="black"/>
                </a:solidFill>
                <a:latin typeface="Calibri" panose="020F0502020204030204"/>
              </a:rPr>
              <a:t>because</a:t>
            </a:r>
            <a:r>
              <a:rPr lang="en-GB">
                <a:solidFill>
                  <a:srgbClr val="0070C0"/>
                </a:solidFill>
                <a:latin typeface="Calibri" panose="020F0502020204030204"/>
              </a:rPr>
              <a:t> </a:t>
            </a:r>
            <a:r>
              <a:rPr lang="en-GB" b="1">
                <a:solidFill>
                  <a:prstClr val="black"/>
                </a:solidFill>
                <a:latin typeface="Calibri" panose="020F0502020204030204"/>
              </a:rPr>
              <a:t>…..</a:t>
            </a:r>
          </a:p>
        </p:txBody>
      </p:sp>
      <p:sp>
        <p:nvSpPr>
          <p:cNvPr id="20" name="TextBox 19">
            <a:extLst>
              <a:ext uri="{FF2B5EF4-FFF2-40B4-BE49-F238E27FC236}">
                <a16:creationId xmlns:a16="http://schemas.microsoft.com/office/drawing/2014/main" id="{18F81582-F342-45D0-8864-0A5F2F805880}"/>
              </a:ext>
            </a:extLst>
          </p:cNvPr>
          <p:cNvSpPr txBox="1"/>
          <p:nvPr/>
        </p:nvSpPr>
        <p:spPr>
          <a:xfrm>
            <a:off x="3181350" y="5667589"/>
            <a:ext cx="5676138" cy="369332"/>
          </a:xfrm>
          <a:prstGeom prst="rect">
            <a:avLst/>
          </a:prstGeom>
          <a:noFill/>
        </p:spPr>
        <p:txBody>
          <a:bodyPr wrap="square">
            <a:spAutoFit/>
          </a:bodyPr>
          <a:lstStyle/>
          <a:p>
            <a:pPr defTabSz="342900">
              <a:defRPr/>
            </a:pPr>
            <a:r>
              <a:rPr lang="en-GB">
                <a:solidFill>
                  <a:srgbClr val="0070C0"/>
                </a:solidFill>
                <a:latin typeface="Calibri" panose="020F0502020204030204"/>
              </a:rPr>
              <a:t>Thanks to Joe Kinnaird and the Writing Revolution  </a:t>
            </a:r>
            <a:endParaRPr lang="en-GB" b="1">
              <a:solidFill>
                <a:prstClr val="black"/>
              </a:solidFill>
              <a:latin typeface="Calibri" panose="020F0502020204030204"/>
            </a:endParaRPr>
          </a:p>
        </p:txBody>
      </p:sp>
      <p:sp>
        <p:nvSpPr>
          <p:cNvPr id="13" name="TextBox 12">
            <a:extLst>
              <a:ext uri="{FF2B5EF4-FFF2-40B4-BE49-F238E27FC236}">
                <a16:creationId xmlns:a16="http://schemas.microsoft.com/office/drawing/2014/main" id="{A015D70F-E927-498A-853D-60C370D4D368}"/>
              </a:ext>
            </a:extLst>
          </p:cNvPr>
          <p:cNvSpPr txBox="1"/>
          <p:nvPr/>
        </p:nvSpPr>
        <p:spPr>
          <a:xfrm>
            <a:off x="2304669" y="3360055"/>
            <a:ext cx="7582662" cy="646331"/>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r>
              <a:rPr lang="en-GB" b="1">
                <a:solidFill>
                  <a:srgbClr val="0070C0"/>
                </a:solidFill>
              </a:rPr>
              <a:t>For Jewish people, the synagogue is significant </a:t>
            </a:r>
            <a:r>
              <a:rPr lang="en-GB" b="1">
                <a:solidFill>
                  <a:prstClr val="black"/>
                </a:solidFill>
                <a:latin typeface="Calibri" panose="020F0502020204030204"/>
              </a:rPr>
              <a:t>but</a:t>
            </a:r>
            <a:r>
              <a:rPr lang="en-GB">
                <a:solidFill>
                  <a:srgbClr val="0070C0"/>
                </a:solidFill>
                <a:latin typeface="Calibri" panose="020F0502020204030204"/>
              </a:rPr>
              <a:t> </a:t>
            </a:r>
            <a:r>
              <a:rPr lang="en-GB" b="1">
                <a:solidFill>
                  <a:prstClr val="black"/>
                </a:solidFill>
                <a:latin typeface="Calibri" panose="020F0502020204030204"/>
              </a:rPr>
              <a:t>…..</a:t>
            </a:r>
          </a:p>
        </p:txBody>
      </p:sp>
      <p:sp>
        <p:nvSpPr>
          <p:cNvPr id="15" name="TextBox 14">
            <a:extLst>
              <a:ext uri="{FF2B5EF4-FFF2-40B4-BE49-F238E27FC236}">
                <a16:creationId xmlns:a16="http://schemas.microsoft.com/office/drawing/2014/main" id="{D9D3878E-30C1-45D5-A723-01CA0D4EA7BF}"/>
              </a:ext>
            </a:extLst>
          </p:cNvPr>
          <p:cNvSpPr txBox="1"/>
          <p:nvPr/>
        </p:nvSpPr>
        <p:spPr>
          <a:xfrm>
            <a:off x="2261945" y="4212815"/>
            <a:ext cx="7582662" cy="646331"/>
          </a:xfrm>
          <a:prstGeom prst="rect">
            <a:avLst/>
          </a:prstGeom>
          <a:noFill/>
        </p:spPr>
        <p:txBody>
          <a:bodyPr wrap="square">
            <a:spAutoFit/>
          </a:bodyPr>
          <a:lstStyle/>
          <a:p>
            <a:pPr defTabSz="342900">
              <a:defRPr/>
            </a:pPr>
            <a:endParaRPr lang="en-GB">
              <a:solidFill>
                <a:prstClr val="black"/>
              </a:solidFill>
              <a:latin typeface="Calibri" panose="020F0502020204030204"/>
            </a:endParaRPr>
          </a:p>
          <a:p>
            <a:pPr defTabSz="342900"/>
            <a:r>
              <a:rPr lang="en-GB" b="1">
                <a:solidFill>
                  <a:srgbClr val="0070C0"/>
                </a:solidFill>
              </a:rPr>
              <a:t>For Jewish people, the synagogue is significant </a:t>
            </a:r>
            <a:r>
              <a:rPr lang="en-GB" b="1">
                <a:solidFill>
                  <a:prstClr val="black"/>
                </a:solidFill>
                <a:latin typeface="Calibri" panose="020F0502020204030204"/>
              </a:rPr>
              <a:t>so</a:t>
            </a:r>
            <a:r>
              <a:rPr lang="en-GB">
                <a:solidFill>
                  <a:srgbClr val="0070C0"/>
                </a:solidFill>
                <a:latin typeface="Calibri" panose="020F0502020204030204"/>
              </a:rPr>
              <a:t> </a:t>
            </a:r>
            <a:r>
              <a:rPr lang="en-GB" b="1">
                <a:solidFill>
                  <a:prstClr val="black"/>
                </a:solidFill>
                <a:latin typeface="Calibri" panose="020F0502020204030204"/>
              </a:rPr>
              <a:t>…..</a:t>
            </a:r>
          </a:p>
        </p:txBody>
      </p:sp>
    </p:spTree>
    <p:extLst>
      <p:ext uri="{BB962C8B-B14F-4D97-AF65-F5344CB8AC3E}">
        <p14:creationId xmlns:p14="http://schemas.microsoft.com/office/powerpoint/2010/main" val="24658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DAAC-D692-D61D-A000-F71AE16B990E}"/>
              </a:ext>
            </a:extLst>
          </p:cNvPr>
          <p:cNvSpPr>
            <a:spLocks noGrp="1"/>
          </p:cNvSpPr>
          <p:nvPr>
            <p:ph type="title"/>
          </p:nvPr>
        </p:nvSpPr>
        <p:spPr/>
        <p:txBody>
          <a:bodyPr/>
          <a:lstStyle/>
          <a:p>
            <a:r>
              <a:rPr lang="en-US" dirty="0"/>
              <a:t>J</a:t>
            </a:r>
            <a:r>
              <a:rPr lang="en-GB" dirty="0" err="1"/>
              <a:t>udaism</a:t>
            </a:r>
            <a:endParaRPr lang="en-GB" dirty="0"/>
          </a:p>
        </p:txBody>
      </p:sp>
      <p:sp>
        <p:nvSpPr>
          <p:cNvPr id="3" name="Content Placeholder 2">
            <a:extLst>
              <a:ext uri="{FF2B5EF4-FFF2-40B4-BE49-F238E27FC236}">
                <a16:creationId xmlns:a16="http://schemas.microsoft.com/office/drawing/2014/main" id="{3F1F1817-D92B-3279-6DBD-0D4E2846212C}"/>
              </a:ext>
            </a:extLst>
          </p:cNvPr>
          <p:cNvSpPr>
            <a:spLocks noGrp="1"/>
          </p:cNvSpPr>
          <p:nvPr>
            <p:ph sz="quarter" idx="11"/>
          </p:nvPr>
        </p:nvSpPr>
        <p:spPr>
          <a:xfrm>
            <a:off x="1961322" y="1858616"/>
            <a:ext cx="9776790" cy="4329533"/>
          </a:xfrm>
        </p:spPr>
        <p:txBody>
          <a:bodyPr>
            <a:normAutofit lnSpcReduction="10000"/>
          </a:bodyPr>
          <a:lstStyle/>
          <a:p>
            <a:r>
              <a:rPr lang="en-GB" dirty="0"/>
              <a:t>Where is this worldview in your long term plans?</a:t>
            </a:r>
          </a:p>
          <a:p>
            <a:endParaRPr lang="en-GB" dirty="0"/>
          </a:p>
          <a:p>
            <a:r>
              <a:rPr lang="en-GB" dirty="0"/>
              <a:t>How do you ensure pupils make progress?</a:t>
            </a:r>
          </a:p>
          <a:p>
            <a:endParaRPr lang="en-GB" dirty="0"/>
          </a:p>
          <a:p>
            <a:r>
              <a:rPr lang="en-GB" dirty="0"/>
              <a:t>How do you approach the areas of exploration?</a:t>
            </a:r>
          </a:p>
          <a:p>
            <a:endParaRPr lang="en-GB" dirty="0"/>
          </a:p>
          <a:p>
            <a:r>
              <a:rPr lang="en-GB" dirty="0"/>
              <a:t>What do you feel works really well?</a:t>
            </a:r>
          </a:p>
          <a:p>
            <a:endParaRPr lang="en-GB" dirty="0"/>
          </a:p>
          <a:p>
            <a:r>
              <a:rPr lang="en-GB" dirty="0"/>
              <a:t>What could be improved?</a:t>
            </a:r>
          </a:p>
        </p:txBody>
      </p:sp>
    </p:spTree>
    <p:extLst>
      <p:ext uri="{BB962C8B-B14F-4D97-AF65-F5344CB8AC3E}">
        <p14:creationId xmlns:p14="http://schemas.microsoft.com/office/powerpoint/2010/main" val="373279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E114-B026-1F84-1BC9-D0A3DAEE75E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678100-3BD3-8DA9-892E-0099C9EA34AA}"/>
              </a:ext>
            </a:extLst>
          </p:cNvPr>
          <p:cNvSpPr>
            <a:spLocks noGrp="1"/>
          </p:cNvSpPr>
          <p:nvPr>
            <p:ph idx="1"/>
          </p:nvPr>
        </p:nvSpPr>
        <p:spPr/>
        <p:txBody>
          <a:bodyPr/>
          <a:lstStyle/>
          <a:p>
            <a:r>
              <a:rPr lang="en-GB" dirty="0"/>
              <a:t>Topic for next meeting</a:t>
            </a:r>
          </a:p>
          <a:p>
            <a:r>
              <a:rPr lang="en-GB" dirty="0"/>
              <a:t>Evaluation: </a:t>
            </a:r>
            <a:r>
              <a:rPr lang="en-GB" u="sng" dirty="0">
                <a:solidFill>
                  <a:srgbClr val="0000FF"/>
                </a:solidFill>
                <a:effectLst/>
                <a:latin typeface="Calibri" panose="020F0502020204030204" pitchFamily="34" charset="0"/>
                <a:ea typeface="Calibri" panose="020F0502020204030204" pitchFamily="34" charset="0"/>
                <a:hlinkClick r:id="rId3"/>
              </a:rPr>
              <a:t>https://www.hounsloweducationpartnership.co.uk/survey</a:t>
            </a:r>
            <a:r>
              <a:rPr lang="en-GB" u="sng">
                <a:solidFill>
                  <a:srgbClr val="0000FF"/>
                </a:solidFill>
                <a:effectLst/>
                <a:latin typeface="Calibri" panose="020F0502020204030204" pitchFamily="34" charset="0"/>
                <a:ea typeface="Calibri" panose="020F0502020204030204" pitchFamily="34" charset="0"/>
                <a:hlinkClick r:id="rId3"/>
              </a:rPr>
              <a:t>/primary-subject-network-evaluation-3-2</a:t>
            </a:r>
            <a:r>
              <a:rPr lang="en-GB" u="sng" dirty="0">
                <a:solidFill>
                  <a:srgbClr val="0000FF"/>
                </a:solidFill>
                <a:effectLst/>
                <a:latin typeface="Calibri" panose="020F0502020204030204" pitchFamily="34" charset="0"/>
                <a:ea typeface="Calibri" panose="020F0502020204030204" pitchFamily="34" charset="0"/>
                <a:hlinkClick r:id="rId3"/>
              </a:rPr>
              <a:t>/</a:t>
            </a:r>
            <a:endParaRPr lang="en-GB" dirty="0">
              <a:effectLst/>
              <a:latin typeface="Calibri" panose="020F0502020204030204" pitchFamily="34" charset="0"/>
              <a:ea typeface="Calibri" panose="020F0502020204030204" pitchFamily="34" charset="0"/>
            </a:endParaRPr>
          </a:p>
          <a:p>
            <a:pPr marL="0" indent="0">
              <a:buNone/>
            </a:pPr>
            <a:endParaRPr lang="en-GB" sz="4000" dirty="0"/>
          </a:p>
        </p:txBody>
      </p:sp>
    </p:spTree>
    <p:extLst>
      <p:ext uri="{BB962C8B-B14F-4D97-AF65-F5344CB8AC3E}">
        <p14:creationId xmlns:p14="http://schemas.microsoft.com/office/powerpoint/2010/main" val="164304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4990-7459-435B-0282-0BAE7F5C4F90}"/>
              </a:ext>
            </a:extLst>
          </p:cNvPr>
          <p:cNvSpPr>
            <a:spLocks noGrp="1"/>
          </p:cNvSpPr>
          <p:nvPr>
            <p:ph type="title"/>
          </p:nvPr>
        </p:nvSpPr>
        <p:spPr>
          <a:xfrm>
            <a:off x="831574" y="353732"/>
            <a:ext cx="10515600" cy="746499"/>
          </a:xfrm>
        </p:spPr>
        <p:txBody>
          <a:bodyPr/>
          <a:lstStyle/>
          <a:p>
            <a:r>
              <a:rPr lang="en-GB" dirty="0"/>
              <a:t>NATRE membership</a:t>
            </a:r>
          </a:p>
        </p:txBody>
      </p:sp>
      <p:sp>
        <p:nvSpPr>
          <p:cNvPr id="3" name="Content Placeholder 2">
            <a:extLst>
              <a:ext uri="{FF2B5EF4-FFF2-40B4-BE49-F238E27FC236}">
                <a16:creationId xmlns:a16="http://schemas.microsoft.com/office/drawing/2014/main" id="{B9537646-C941-9044-2EC4-6BCB1EF28E0E}"/>
              </a:ext>
            </a:extLst>
          </p:cNvPr>
          <p:cNvSpPr>
            <a:spLocks noGrp="1"/>
          </p:cNvSpPr>
          <p:nvPr>
            <p:ph sz="quarter" idx="11"/>
          </p:nvPr>
        </p:nvSpPr>
        <p:spPr>
          <a:xfrm>
            <a:off x="625455" y="4922209"/>
            <a:ext cx="5145158" cy="743485"/>
          </a:xfrm>
        </p:spPr>
        <p:txBody>
          <a:bodyPr>
            <a:normAutofit/>
          </a:bodyPr>
          <a:lstStyle/>
          <a:p>
            <a:r>
              <a:rPr lang="en-GB" sz="4000" b="1" dirty="0">
                <a:hlinkClick r:id="rId3"/>
              </a:rPr>
              <a:t>www.natre.org.uk</a:t>
            </a:r>
            <a:endParaRPr lang="en-GB" sz="4000" b="1" dirty="0"/>
          </a:p>
          <a:p>
            <a:endParaRPr lang="en-GB" dirty="0"/>
          </a:p>
        </p:txBody>
      </p:sp>
      <p:sp>
        <p:nvSpPr>
          <p:cNvPr id="4" name="Content Placeholder 3">
            <a:extLst>
              <a:ext uri="{FF2B5EF4-FFF2-40B4-BE49-F238E27FC236}">
                <a16:creationId xmlns:a16="http://schemas.microsoft.com/office/drawing/2014/main" id="{19C6FB49-BD8C-FFBB-03B2-F7A717D41DBD}"/>
              </a:ext>
            </a:extLst>
          </p:cNvPr>
          <p:cNvSpPr>
            <a:spLocks noGrp="1"/>
          </p:cNvSpPr>
          <p:nvPr>
            <p:ph sz="quarter" idx="12"/>
          </p:nvPr>
        </p:nvSpPr>
        <p:spPr>
          <a:xfrm>
            <a:off x="6202015" y="452718"/>
            <a:ext cx="5783153" cy="4554070"/>
          </a:xfrm>
        </p:spPr>
        <p:txBody>
          <a:bodyPr>
            <a:normAutofit/>
          </a:bodyPr>
          <a:lstStyle/>
          <a:p>
            <a:pPr marL="457200" indent="-457200">
              <a:buFont typeface="Arial" panose="020B0604020202020204" pitchFamily="34" charset="0"/>
              <a:buChar char="•"/>
            </a:pPr>
            <a:r>
              <a:rPr lang="en-GB" dirty="0"/>
              <a:t>Classroom ready ppts</a:t>
            </a:r>
          </a:p>
          <a:p>
            <a:pPr marL="457200" indent="-457200">
              <a:buFont typeface="Arial" panose="020B0604020202020204" pitchFamily="34" charset="0"/>
              <a:buChar char="•"/>
            </a:pPr>
            <a:r>
              <a:rPr lang="en-GB" dirty="0"/>
              <a:t>Many resources to search</a:t>
            </a:r>
          </a:p>
          <a:p>
            <a:pPr marL="457200" indent="-457200">
              <a:buFont typeface="Arial" panose="020B0604020202020204" pitchFamily="34" charset="0"/>
              <a:buChar char="•"/>
            </a:pPr>
            <a:r>
              <a:rPr lang="en-GB" dirty="0"/>
              <a:t>Termly curriculum books</a:t>
            </a:r>
          </a:p>
          <a:p>
            <a:pPr marL="457200" indent="-457200">
              <a:buFont typeface="Arial" panose="020B0604020202020204" pitchFamily="34" charset="0"/>
              <a:buChar char="•"/>
            </a:pPr>
            <a:r>
              <a:rPr lang="en-GB" dirty="0"/>
              <a:t>Termly RE today magazine</a:t>
            </a:r>
          </a:p>
          <a:p>
            <a:pPr marL="457200" indent="-457200">
              <a:buFont typeface="Arial" panose="020B0604020202020204" pitchFamily="34" charset="0"/>
              <a:buChar char="•"/>
            </a:pPr>
            <a:r>
              <a:rPr lang="en-GB" dirty="0"/>
              <a:t>Primary Subject leader toolkit</a:t>
            </a:r>
          </a:p>
          <a:p>
            <a:pPr marL="457200" indent="-457200">
              <a:buFont typeface="Arial" panose="020B0604020202020204" pitchFamily="34" charset="0"/>
              <a:buChar char="•"/>
            </a:pPr>
            <a:r>
              <a:rPr lang="en-GB" dirty="0"/>
              <a:t>Money of resources</a:t>
            </a:r>
          </a:p>
          <a:p>
            <a:pPr marL="457200" indent="-457200">
              <a:buFont typeface="Arial" panose="020B0604020202020204" pitchFamily="34" charset="0"/>
              <a:buChar char="•"/>
            </a:pPr>
            <a:r>
              <a:rPr lang="en-GB" dirty="0"/>
              <a:t>Money off training and much more</a:t>
            </a:r>
          </a:p>
          <a:p>
            <a:pPr marL="457200" indent="-457200">
              <a:buFont typeface="Arial" panose="020B0604020202020204" pitchFamily="34" charset="0"/>
              <a:buChar char="•"/>
            </a:pPr>
            <a:r>
              <a:rPr lang="en-GB" dirty="0"/>
              <a:t>School Enhanced currently £20 off</a:t>
            </a:r>
          </a:p>
        </p:txBody>
      </p:sp>
      <p:pic>
        <p:nvPicPr>
          <p:cNvPr id="6" name="Picture 5">
            <a:extLst>
              <a:ext uri="{FF2B5EF4-FFF2-40B4-BE49-F238E27FC236}">
                <a16:creationId xmlns:a16="http://schemas.microsoft.com/office/drawing/2014/main" id="{09E392D7-228F-A432-F14C-10D6F9F75B5D}"/>
              </a:ext>
            </a:extLst>
          </p:cNvPr>
          <p:cNvPicPr>
            <a:picLocks noChangeAspect="1"/>
          </p:cNvPicPr>
          <p:nvPr/>
        </p:nvPicPr>
        <p:blipFill>
          <a:blip r:embed="rId4"/>
          <a:stretch>
            <a:fillRect/>
          </a:stretch>
        </p:blipFill>
        <p:spPr>
          <a:xfrm>
            <a:off x="306458" y="1192306"/>
            <a:ext cx="5783153" cy="3074894"/>
          </a:xfrm>
          <a:prstGeom prst="rect">
            <a:avLst/>
          </a:prstGeom>
        </p:spPr>
      </p:pic>
      <p:pic>
        <p:nvPicPr>
          <p:cNvPr id="7" name="Picture 6">
            <a:extLst>
              <a:ext uri="{FF2B5EF4-FFF2-40B4-BE49-F238E27FC236}">
                <a16:creationId xmlns:a16="http://schemas.microsoft.com/office/drawing/2014/main" id="{56BBBD61-CAB8-A50A-5AF6-7FAD40BE6A47}"/>
              </a:ext>
            </a:extLst>
          </p:cNvPr>
          <p:cNvPicPr>
            <a:picLocks noChangeAspect="1"/>
          </p:cNvPicPr>
          <p:nvPr/>
        </p:nvPicPr>
        <p:blipFill>
          <a:blip r:embed="rId5"/>
          <a:stretch>
            <a:fillRect/>
          </a:stretch>
        </p:blipFill>
        <p:spPr>
          <a:xfrm>
            <a:off x="5220272" y="4862017"/>
            <a:ext cx="1609950" cy="1543265"/>
          </a:xfrm>
          <a:prstGeom prst="rect">
            <a:avLst/>
          </a:prstGeom>
        </p:spPr>
      </p:pic>
    </p:spTree>
    <p:extLst>
      <p:ext uri="{BB962C8B-B14F-4D97-AF65-F5344CB8AC3E}">
        <p14:creationId xmlns:p14="http://schemas.microsoft.com/office/powerpoint/2010/main" val="147111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text, website&#10;&#10;Description automatically generated">
            <a:extLst>
              <a:ext uri="{FF2B5EF4-FFF2-40B4-BE49-F238E27FC236}">
                <a16:creationId xmlns:a16="http://schemas.microsoft.com/office/drawing/2014/main" id="{A1773AC9-8977-4E70-192E-383401348152}"/>
              </a:ext>
            </a:extLst>
          </p:cNvPr>
          <p:cNvPicPr>
            <a:picLocks noChangeAspect="1"/>
          </p:cNvPicPr>
          <p:nvPr/>
        </p:nvPicPr>
        <p:blipFill rotWithShape="1">
          <a:blip r:embed="rId2"/>
          <a:srcRect t="21619" b="15599"/>
          <a:stretch/>
        </p:blipFill>
        <p:spPr>
          <a:xfrm>
            <a:off x="165249" y="45376"/>
            <a:ext cx="3914957" cy="2457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icture containing text, book, vector graphics&#10;&#10;Description automatically generated">
            <a:extLst>
              <a:ext uri="{FF2B5EF4-FFF2-40B4-BE49-F238E27FC236}">
                <a16:creationId xmlns:a16="http://schemas.microsoft.com/office/drawing/2014/main" id="{0E8765C1-55FF-85F9-556E-0996E98B52F6}"/>
              </a:ext>
            </a:extLst>
          </p:cNvPr>
          <p:cNvPicPr>
            <a:picLocks noChangeAspect="1"/>
          </p:cNvPicPr>
          <p:nvPr/>
        </p:nvPicPr>
        <p:blipFill rotWithShape="1">
          <a:blip r:embed="rId3"/>
          <a:srcRect t="10097" b="14951"/>
          <a:stretch/>
        </p:blipFill>
        <p:spPr>
          <a:xfrm>
            <a:off x="262714" y="3989002"/>
            <a:ext cx="3660873" cy="2743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F16C1890-D520-0191-94DD-D440247856B6}"/>
              </a:ext>
            </a:extLst>
          </p:cNvPr>
          <p:cNvSpPr/>
          <p:nvPr/>
        </p:nvSpPr>
        <p:spPr>
          <a:xfrm>
            <a:off x="9377680" y="0"/>
            <a:ext cx="2974673" cy="92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Graphical user interface, website&#10;&#10;Description automatically generated">
            <a:extLst>
              <a:ext uri="{FF2B5EF4-FFF2-40B4-BE49-F238E27FC236}">
                <a16:creationId xmlns:a16="http://schemas.microsoft.com/office/drawing/2014/main" id="{B92A577D-7228-A204-DB65-B0B174CA1C6D}"/>
              </a:ext>
            </a:extLst>
          </p:cNvPr>
          <p:cNvPicPr>
            <a:picLocks noChangeAspect="1"/>
          </p:cNvPicPr>
          <p:nvPr/>
        </p:nvPicPr>
        <p:blipFill rotWithShape="1">
          <a:blip r:embed="rId4"/>
          <a:srcRect l="-1" t="21102" r="509" b="13933"/>
          <a:stretch/>
        </p:blipFill>
        <p:spPr>
          <a:xfrm>
            <a:off x="1149691" y="2098638"/>
            <a:ext cx="3584086" cy="2340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a:extLst>
              <a:ext uri="{FF2B5EF4-FFF2-40B4-BE49-F238E27FC236}">
                <a16:creationId xmlns:a16="http://schemas.microsoft.com/office/drawing/2014/main" id="{A99D1E70-E9E4-1092-9E2E-F00F0006947B}"/>
              </a:ext>
            </a:extLst>
          </p:cNvPr>
          <p:cNvSpPr txBox="1"/>
          <p:nvPr/>
        </p:nvSpPr>
        <p:spPr>
          <a:xfrm>
            <a:off x="5013848" y="-60960"/>
            <a:ext cx="6652430" cy="70942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E88B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E88BC"/>
                </a:solidFill>
                <a:effectLst/>
                <a:uLnTx/>
                <a:uFillTx/>
                <a:latin typeface="Calibri" panose="020F0502020204030204"/>
                <a:ea typeface="+mn-ea"/>
                <a:cs typeface="+mn-cs"/>
              </a:rPr>
              <a:t>What do you get with your NATRE membership?</a:t>
            </a:r>
            <a:endPar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All members 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Termly REtoday mailing plus curriculum 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Monthly </a:t>
            </a:r>
            <a:r>
              <a:rPr kumimoji="0" lang="en-GB"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mn-cs"/>
              </a:rPr>
              <a:t>eNews</a:t>
            </a: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with download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Access to over 2000 online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BJRE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FREE online REtoday articles &amp; Professional Reflection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Lobbying and Advocacy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Access to Local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Free monthly welcome membership webinar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25% off RE Today publications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25% off CPD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Strictly RE ticket discount (£45 off in-person/£25 off virtual) which can be used with the 'Early Bird Offer' for additional discount.</a:t>
            </a:r>
          </a:p>
          <a:p>
            <a:pPr marR="0" lvl="0" algn="l" defTabSz="914400" rtl="0" eaLnBrk="1" fontAlgn="auto" latinLnBrk="0" hangingPunct="1">
              <a:lnSpc>
                <a:spcPct val="100000"/>
              </a:lnSpc>
              <a:spcBef>
                <a:spcPts val="0"/>
              </a:spcBef>
              <a:spcAft>
                <a:spcPts val="0"/>
              </a:spcAft>
              <a:buClrTx/>
              <a:buSzTx/>
              <a:tabLst/>
              <a:defRPr/>
            </a:pPr>
            <a:endParaRPr kumimoji="0" lang="en-GB" sz="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a:ea typeface="+mn-ea"/>
                <a:cs typeface="Calibri"/>
              </a:rPr>
              <a:t>In addition School and School Enhanced 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Digital access to best selling RE in Action book</a:t>
            </a:r>
            <a:endPar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Digital Access to best selling Assessment in 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Multi school login to access online resources</a:t>
            </a:r>
          </a:p>
          <a:p>
            <a:pPr marR="0" lvl="0" algn="l" defTabSz="914400" rtl="0" eaLnBrk="1" fontAlgn="auto" latinLnBrk="0" hangingPunct="1">
              <a:lnSpc>
                <a:spcPct val="100000"/>
              </a:lnSpc>
              <a:spcBef>
                <a:spcPts val="0"/>
              </a:spcBef>
              <a:spcAft>
                <a:spcPts val="0"/>
              </a:spcAft>
              <a:buClrTx/>
              <a:buSzTx/>
              <a:tabLst/>
              <a:defRPr/>
            </a:pPr>
            <a:endParaRPr kumimoji="0" lang="en-GB" sz="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Exclusive to School Enhanced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FREE course place </a:t>
            </a: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(helping you </a:t>
            </a:r>
            <a:r>
              <a:rPr kumimoji="0" lang="en-GB" sz="1600" b="0" i="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mn-ea"/>
                <a:cs typeface="+mn-cs"/>
              </a:rPr>
              <a:t>combine your </a:t>
            </a:r>
            <a:r>
              <a:rPr kumimoji="0" lang="en-GB" sz="16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rPr>
              <a:t>CPD and RE Budget saving you £205 if you were already thinking of booking a course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also have membership packages for Students, ECTs, RE Professionals and RE Enthusiasts. </a:t>
            </a:r>
            <a:b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find out more about our packages or join please visit: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5">
                  <a:extLst>
                    <a:ext uri="{A12FA001-AC4F-418D-AE19-62706E023703}">
                      <ahyp:hlinkClr xmlns:ahyp="http://schemas.microsoft.com/office/drawing/2018/hyperlinkcolor" val="tx"/>
                    </a:ext>
                  </a:extLst>
                </a:hlinkClick>
              </a:rPr>
              <a:t>www.natre.org.uk/membership</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5750A8-4009-37EB-B80C-1B8091D3B9D3}"/>
              </a:ext>
            </a:extLst>
          </p:cNvPr>
          <p:cNvSpPr/>
          <p:nvPr/>
        </p:nvSpPr>
        <p:spPr>
          <a:xfrm>
            <a:off x="3680055" y="241370"/>
            <a:ext cx="1008000" cy="1008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kern="1200" cap="none" spc="0" normalizeH="0" baseline="0" noProof="0" dirty="0">
                <a:ln>
                  <a:noFill/>
                </a:ln>
                <a:solidFill>
                  <a:prstClr val="white"/>
                </a:solidFill>
                <a:effectLst/>
                <a:uLnTx/>
                <a:uFillTx/>
                <a:latin typeface="Calibri" panose="020F0502020204030204"/>
                <a:ea typeface="+mn-ea"/>
                <a:cs typeface="+mn-cs"/>
              </a:rPr>
              <a:t>£90</a:t>
            </a:r>
          </a:p>
        </p:txBody>
      </p:sp>
      <p:sp>
        <p:nvSpPr>
          <p:cNvPr id="24" name="Oval 23">
            <a:extLst>
              <a:ext uri="{FF2B5EF4-FFF2-40B4-BE49-F238E27FC236}">
                <a16:creationId xmlns:a16="http://schemas.microsoft.com/office/drawing/2014/main" id="{32FFD316-E98E-F15E-470B-13FBA5979EAD}"/>
              </a:ext>
            </a:extLst>
          </p:cNvPr>
          <p:cNvSpPr/>
          <p:nvPr/>
        </p:nvSpPr>
        <p:spPr>
          <a:xfrm>
            <a:off x="4159949" y="2096866"/>
            <a:ext cx="1008000" cy="1008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kern="1200" cap="none" spc="0" normalizeH="0" baseline="0" noProof="0" dirty="0">
                <a:ln>
                  <a:noFill/>
                </a:ln>
                <a:solidFill>
                  <a:prstClr val="white"/>
                </a:solidFill>
                <a:effectLst/>
                <a:uLnTx/>
                <a:uFillTx/>
                <a:latin typeface="Calibri" panose="020F0502020204030204"/>
                <a:ea typeface="+mn-ea"/>
                <a:cs typeface="+mn-cs"/>
              </a:rPr>
              <a:t>£170</a:t>
            </a:r>
          </a:p>
        </p:txBody>
      </p:sp>
      <p:sp>
        <p:nvSpPr>
          <p:cNvPr id="25" name="Oval 24">
            <a:extLst>
              <a:ext uri="{FF2B5EF4-FFF2-40B4-BE49-F238E27FC236}">
                <a16:creationId xmlns:a16="http://schemas.microsoft.com/office/drawing/2014/main" id="{55AEC5BF-B0D9-D450-D2A4-360F8A5DBDB9}"/>
              </a:ext>
            </a:extLst>
          </p:cNvPr>
          <p:cNvSpPr/>
          <p:nvPr/>
        </p:nvSpPr>
        <p:spPr>
          <a:xfrm>
            <a:off x="3665893" y="5613552"/>
            <a:ext cx="1008000" cy="1008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sngStrike" kern="1200" cap="none" spc="0" normalizeH="0" baseline="0" noProof="0" dirty="0">
                <a:ln>
                  <a:noFill/>
                </a:ln>
                <a:solidFill>
                  <a:prstClr val="white"/>
                </a:solidFill>
                <a:effectLst/>
                <a:uLnTx/>
                <a:uFillTx/>
                <a:latin typeface="Calibri" panose="020F0502020204030204"/>
                <a:ea typeface="+mn-ea"/>
                <a:cs typeface="+mn-cs"/>
              </a:rPr>
              <a:t>£270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£250</a:t>
            </a:r>
            <a:endParaRPr kumimoji="0" lang="en-GB" sz="2000" b="1"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810C04C-6657-121D-C8E7-C02D4B32A443}"/>
              </a:ext>
            </a:extLst>
          </p:cNvPr>
          <p:cNvPicPr>
            <a:picLocks noChangeAspect="1"/>
          </p:cNvPicPr>
          <p:nvPr/>
        </p:nvPicPr>
        <p:blipFill>
          <a:blip r:embed="rId6"/>
          <a:stretch>
            <a:fillRect/>
          </a:stretch>
        </p:blipFill>
        <p:spPr>
          <a:xfrm>
            <a:off x="10582050" y="241370"/>
            <a:ext cx="1609950" cy="1543265"/>
          </a:xfrm>
          <a:prstGeom prst="rect">
            <a:avLst/>
          </a:prstGeom>
        </p:spPr>
      </p:pic>
    </p:spTree>
    <p:extLst>
      <p:ext uri="{BB962C8B-B14F-4D97-AF65-F5344CB8AC3E}">
        <p14:creationId xmlns:p14="http://schemas.microsoft.com/office/powerpoint/2010/main" val="2081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DC13-FAC5-75C6-23B4-5F5A6C2A41DF}"/>
              </a:ext>
            </a:extLst>
          </p:cNvPr>
          <p:cNvSpPr>
            <a:spLocks noGrp="1"/>
          </p:cNvSpPr>
          <p:nvPr>
            <p:ph type="title"/>
          </p:nvPr>
        </p:nvSpPr>
        <p:spPr/>
        <p:txBody>
          <a:bodyPr/>
          <a:lstStyle/>
          <a:p>
            <a:r>
              <a:rPr lang="en-GB" dirty="0"/>
              <a:t>Keep in touch</a:t>
            </a:r>
          </a:p>
        </p:txBody>
      </p:sp>
      <p:pic>
        <p:nvPicPr>
          <p:cNvPr id="8" name="Content Placeholder 7" descr="A qr code on a white background&#10;&#10;Description automatically generated">
            <a:extLst>
              <a:ext uri="{FF2B5EF4-FFF2-40B4-BE49-F238E27FC236}">
                <a16:creationId xmlns:a16="http://schemas.microsoft.com/office/drawing/2014/main" id="{0B4E2636-A84C-5149-F847-24396306D444}"/>
              </a:ext>
            </a:extLst>
          </p:cNvPr>
          <p:cNvPicPr>
            <a:picLocks noGrp="1" noChangeAspect="1"/>
          </p:cNvPicPr>
          <p:nvPr>
            <p:ph sz="quarter" idx="11"/>
          </p:nvPr>
        </p:nvPicPr>
        <p:blipFill>
          <a:blip r:embed="rId3"/>
          <a:stretch>
            <a:fillRect/>
          </a:stretch>
        </p:blipFill>
        <p:spPr>
          <a:xfrm>
            <a:off x="1981994" y="2070100"/>
            <a:ext cx="2857500" cy="2857500"/>
          </a:xfrm>
        </p:spPr>
      </p:pic>
      <p:sp>
        <p:nvSpPr>
          <p:cNvPr id="6" name="Content Placeholder 5">
            <a:extLst>
              <a:ext uri="{FF2B5EF4-FFF2-40B4-BE49-F238E27FC236}">
                <a16:creationId xmlns:a16="http://schemas.microsoft.com/office/drawing/2014/main" id="{780D93A3-CB2B-E059-EB6C-84576D8741A7}"/>
              </a:ext>
            </a:extLst>
          </p:cNvPr>
          <p:cNvSpPr>
            <a:spLocks noGrp="1"/>
          </p:cNvSpPr>
          <p:nvPr>
            <p:ph sz="quarter" idx="12"/>
          </p:nvPr>
        </p:nvSpPr>
        <p:spPr/>
        <p:txBody>
          <a:bodyPr>
            <a:normAutofit fontScale="85000" lnSpcReduction="20000"/>
          </a:bodyPr>
          <a:lstStyle/>
          <a:p>
            <a:pPr algn="l" fontAlgn="base"/>
            <a:r>
              <a:rPr lang="en-US" b="1" i="0" dirty="0">
                <a:solidFill>
                  <a:srgbClr val="2C82BB"/>
                </a:solidFill>
                <a:effectLst/>
                <a:latin typeface="proxima-nova"/>
              </a:rPr>
              <a:t>Complete this form to stay up to date with what is happening in RE.</a:t>
            </a:r>
          </a:p>
          <a:p>
            <a:pPr algn="l" fontAlgn="base"/>
            <a:r>
              <a:rPr lang="en-US" b="1" i="0" dirty="0">
                <a:solidFill>
                  <a:srgbClr val="2C82BB"/>
                </a:solidFill>
                <a:effectLst/>
                <a:latin typeface="proxima-nova"/>
              </a:rPr>
              <a:t>We will keep you in the loop about resources and support that will make your teaching a little easier and help save you time, as well as share news and CPD opportunities which will improve your subject knowledge and boost your confidence in teaching RE.</a:t>
            </a:r>
          </a:p>
          <a:p>
            <a:pPr algn="l" fontAlgn="base"/>
            <a:r>
              <a:rPr lang="en-US" b="0" i="0" dirty="0">
                <a:solidFill>
                  <a:srgbClr val="4D4D4D"/>
                </a:solidFill>
                <a:effectLst/>
                <a:latin typeface="proxima-nova"/>
              </a:rPr>
              <a:t>As a special thank you, we will also send you a free resource when you sign up.</a:t>
            </a:r>
          </a:p>
          <a:p>
            <a:endParaRPr lang="en-GB" dirty="0"/>
          </a:p>
        </p:txBody>
      </p:sp>
    </p:spTree>
    <p:extLst>
      <p:ext uri="{BB962C8B-B14F-4D97-AF65-F5344CB8AC3E}">
        <p14:creationId xmlns:p14="http://schemas.microsoft.com/office/powerpoint/2010/main" val="358345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80FA-DBAE-4E0A-D957-5BEFFCA05F23}"/>
              </a:ext>
            </a:extLst>
          </p:cNvPr>
          <p:cNvSpPr>
            <a:spLocks noGrp="1"/>
          </p:cNvSpPr>
          <p:nvPr>
            <p:ph type="title"/>
          </p:nvPr>
        </p:nvSpPr>
        <p:spPr/>
        <p:txBody>
          <a:bodyPr/>
          <a:lstStyle/>
          <a:p>
            <a:r>
              <a:rPr lang="en-US" dirty="0"/>
              <a:t>Image of British Library Discovering Sacred Texts resource was on this slide</a:t>
            </a:r>
            <a:endParaRPr lang="en-GB" dirty="0"/>
          </a:p>
        </p:txBody>
      </p:sp>
      <p:sp>
        <p:nvSpPr>
          <p:cNvPr id="3" name="Content Placeholder 2">
            <a:extLst>
              <a:ext uri="{FF2B5EF4-FFF2-40B4-BE49-F238E27FC236}">
                <a16:creationId xmlns:a16="http://schemas.microsoft.com/office/drawing/2014/main" id="{6E2A2046-BE47-DB7E-D444-7E1934B8342B}"/>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7155264A-4B49-1CCB-61EA-C5D1764ED514}"/>
              </a:ext>
            </a:extLst>
          </p:cNvPr>
          <p:cNvSpPr txBox="1"/>
          <p:nvPr/>
        </p:nvSpPr>
        <p:spPr>
          <a:xfrm>
            <a:off x="74428" y="5879805"/>
            <a:ext cx="12117572" cy="923330"/>
          </a:xfrm>
          <a:prstGeom prst="rect">
            <a:avLst/>
          </a:prstGeom>
          <a:solidFill>
            <a:srgbClr val="FFFF00"/>
          </a:solidFill>
          <a:ln>
            <a:solidFill>
              <a:srgbClr val="FFFF00"/>
            </a:solidFill>
          </a:ln>
        </p:spPr>
        <p:txBody>
          <a:bodyPr wrap="square" rtlCol="0">
            <a:spAutoFit/>
          </a:bodyPr>
          <a:lstStyle/>
          <a:p>
            <a:r>
              <a:rPr lang="en-GB" b="1" dirty="0">
                <a:solidFill>
                  <a:srgbClr val="FF0000"/>
                </a:solidFill>
              </a:rPr>
              <a:t>https://www.bl.uk/sacred-texts/activities/key-stage-2-teaching-resources?utm_source=emailmarketing&amp;utm_medium=email&amp;utm_campaign=summer_term_2023&amp;utm_content=2023-04-04</a:t>
            </a:r>
          </a:p>
        </p:txBody>
      </p:sp>
    </p:spTree>
    <p:extLst>
      <p:ext uri="{BB962C8B-B14F-4D97-AF65-F5344CB8AC3E}">
        <p14:creationId xmlns:p14="http://schemas.microsoft.com/office/powerpoint/2010/main" val="16523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E972-9B6E-A609-2E25-A236F9CD5351}"/>
              </a:ext>
            </a:extLst>
          </p:cNvPr>
          <p:cNvSpPr>
            <a:spLocks noGrp="1"/>
          </p:cNvSpPr>
          <p:nvPr>
            <p:ph type="title"/>
          </p:nvPr>
        </p:nvSpPr>
        <p:spPr/>
        <p:txBody>
          <a:bodyPr/>
          <a:lstStyle/>
          <a:p>
            <a:r>
              <a:rPr lang="en-US" dirty="0"/>
              <a:t>Image of Widening Horizons front cover was on this slide</a:t>
            </a:r>
            <a:endParaRPr lang="en-GB" dirty="0"/>
          </a:p>
        </p:txBody>
      </p:sp>
      <p:sp>
        <p:nvSpPr>
          <p:cNvPr id="3" name="Content Placeholder 2">
            <a:extLst>
              <a:ext uri="{FF2B5EF4-FFF2-40B4-BE49-F238E27FC236}">
                <a16:creationId xmlns:a16="http://schemas.microsoft.com/office/drawing/2014/main" id="{5D224B68-E14A-7377-4EB2-78756E863643}"/>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64084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D45D-C39B-9D5B-6AFC-DE7AF4A68D16}"/>
              </a:ext>
            </a:extLst>
          </p:cNvPr>
          <p:cNvSpPr>
            <a:spLocks noGrp="1"/>
          </p:cNvSpPr>
          <p:nvPr>
            <p:ph type="title"/>
          </p:nvPr>
        </p:nvSpPr>
        <p:spPr/>
        <p:txBody>
          <a:bodyPr/>
          <a:lstStyle/>
          <a:p>
            <a:r>
              <a:rPr lang="en-US" dirty="0"/>
              <a:t>Sharing item image was on this slide</a:t>
            </a:r>
            <a:endParaRPr lang="en-GB" dirty="0"/>
          </a:p>
        </p:txBody>
      </p:sp>
      <p:sp>
        <p:nvSpPr>
          <p:cNvPr id="3" name="Content Placeholder 2">
            <a:extLst>
              <a:ext uri="{FF2B5EF4-FFF2-40B4-BE49-F238E27FC236}">
                <a16:creationId xmlns:a16="http://schemas.microsoft.com/office/drawing/2014/main" id="{76B6C30A-ED9B-7DD8-56EF-9BE63451FB58}"/>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416923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9B12-EE53-0946-62DA-9933CD74E3E2}"/>
              </a:ext>
            </a:extLst>
          </p:cNvPr>
          <p:cNvSpPr>
            <a:spLocks noGrp="1"/>
          </p:cNvSpPr>
          <p:nvPr>
            <p:ph type="title"/>
          </p:nvPr>
        </p:nvSpPr>
        <p:spPr/>
        <p:txBody>
          <a:bodyPr/>
          <a:lstStyle/>
          <a:p>
            <a:r>
              <a:rPr lang="en-US" dirty="0"/>
              <a:t>Image of Widening Horizons page showing Judaism (EYFS) was on this slide</a:t>
            </a:r>
            <a:endParaRPr lang="en-GB" dirty="0"/>
          </a:p>
        </p:txBody>
      </p:sp>
      <p:sp>
        <p:nvSpPr>
          <p:cNvPr id="3" name="Content Placeholder 2">
            <a:extLst>
              <a:ext uri="{FF2B5EF4-FFF2-40B4-BE49-F238E27FC236}">
                <a16:creationId xmlns:a16="http://schemas.microsoft.com/office/drawing/2014/main" id="{922CA0EF-D3F6-4C8F-80C0-8FDF8756968B}"/>
              </a:ext>
            </a:extLst>
          </p:cNvPr>
          <p:cNvSpPr>
            <a:spLocks noGrp="1"/>
          </p:cNvSpPr>
          <p:nvPr>
            <p:ph sz="quarter" idx="11"/>
          </p:nvPr>
        </p:nvSpPr>
        <p:spPr/>
        <p:txBody>
          <a:bodyPr/>
          <a:lstStyle/>
          <a:p>
            <a:endParaRPr lang="en-GB" dirty="0"/>
          </a:p>
        </p:txBody>
      </p:sp>
    </p:spTree>
    <p:extLst>
      <p:ext uri="{BB962C8B-B14F-4D97-AF65-F5344CB8AC3E}">
        <p14:creationId xmlns:p14="http://schemas.microsoft.com/office/powerpoint/2010/main" val="208398230"/>
      </p:ext>
    </p:extLst>
  </p:cSld>
  <p:clrMapOvr>
    <a:masterClrMapping/>
  </p:clrMapOvr>
</p:sld>
</file>

<file path=ppt/theme/theme1.xml><?xml version="1.0" encoding="utf-8"?>
<a:theme xmlns:a="http://schemas.openxmlformats.org/drawingml/2006/main" name="Office Theme">
  <a:themeElements>
    <a:clrScheme name="RE Today 1">
      <a:dk1>
        <a:srgbClr val="000000"/>
      </a:dk1>
      <a:lt1>
        <a:srgbClr val="FFFFFF"/>
      </a:lt1>
      <a:dk2>
        <a:srgbClr val="228FC2"/>
      </a:dk2>
      <a:lt2>
        <a:srgbClr val="E7E6E6"/>
      </a:lt2>
      <a:accent1>
        <a:srgbClr val="228FC2"/>
      </a:accent1>
      <a:accent2>
        <a:srgbClr val="6E5E8F"/>
      </a:accent2>
      <a:accent3>
        <a:srgbClr val="ABCF6F"/>
      </a:accent3>
      <a:accent4>
        <a:srgbClr val="E0673B"/>
      </a:accent4>
      <a:accent5>
        <a:srgbClr val="76A7CC"/>
      </a:accent5>
      <a:accent6>
        <a:srgbClr val="228FC2"/>
      </a:accent6>
      <a:hlink>
        <a:srgbClr val="228FC2"/>
      </a:hlink>
      <a:folHlink>
        <a:srgbClr val="228FC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1265</Words>
  <Application>Microsoft Office PowerPoint</Application>
  <PresentationFormat>Widescreen</PresentationFormat>
  <Paragraphs>192</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Akhand Soft Bold</vt:lpstr>
      <vt:lpstr>Arial</vt:lpstr>
      <vt:lpstr>Calibri</vt:lpstr>
      <vt:lpstr>Calibri Light</vt:lpstr>
      <vt:lpstr>proxima-nova</vt:lpstr>
      <vt:lpstr>Sassoon Primary Rg</vt:lpstr>
      <vt:lpstr>SassoonPrimaryRg</vt:lpstr>
      <vt:lpstr>Office Theme</vt:lpstr>
      <vt:lpstr>Hounslow Education Partnership</vt:lpstr>
      <vt:lpstr>PowerPoint Presentation</vt:lpstr>
      <vt:lpstr>NATRE membership</vt:lpstr>
      <vt:lpstr>PowerPoint Presentation</vt:lpstr>
      <vt:lpstr>Keep in touch</vt:lpstr>
      <vt:lpstr>Image of British Library Discovering Sacred Texts resource was on this slide</vt:lpstr>
      <vt:lpstr>Image of Widening Horizons front cover was on this slide</vt:lpstr>
      <vt:lpstr>Sharing item image was on this slide</vt:lpstr>
      <vt:lpstr>Image of Widening Horizons page showing Judaism (EYFS) was on this slide</vt:lpstr>
      <vt:lpstr>Image of Widening Horizons page showing Judaism (KS1) was on this slide</vt:lpstr>
      <vt:lpstr>Image of Widening Horizons page showing Judaism (KS2) was on this slide</vt:lpstr>
      <vt:lpstr>A way in:  A Jewish home </vt:lpstr>
      <vt:lpstr>A way in:  A Jewish home </vt:lpstr>
      <vt:lpstr>PowerPoint Presentation</vt:lpstr>
      <vt:lpstr>Friday Night Meal</vt:lpstr>
      <vt:lpstr>Busyness and Rest</vt:lpstr>
      <vt:lpstr>Revisiting: Shabbat – Progression </vt:lpstr>
      <vt:lpstr>Why do many Jewish people celebrate Shabbat?</vt:lpstr>
      <vt:lpstr>Hearing from people</vt:lpstr>
      <vt:lpstr>Why do many Jewish people celebrate Shabbat?</vt:lpstr>
      <vt:lpstr>Improving our method</vt:lpstr>
      <vt:lpstr>Support to write well: because, but, so*</vt:lpstr>
      <vt:lpstr>Why do many Jewish people celebrate Shabbat?</vt:lpstr>
      <vt:lpstr>PowerPoint Presentation</vt:lpstr>
      <vt:lpstr>PowerPoint Presentation</vt:lpstr>
      <vt:lpstr>Support to write well: because, but, so*</vt:lpstr>
      <vt:lpstr>Judaism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Farrell</dc:creator>
  <cp:lastModifiedBy>Julia Diamond</cp:lastModifiedBy>
  <cp:revision>25</cp:revision>
  <cp:lastPrinted>2023-05-23T19:50:57Z</cp:lastPrinted>
  <dcterms:created xsi:type="dcterms:W3CDTF">2022-03-10T13:18:38Z</dcterms:created>
  <dcterms:modified xsi:type="dcterms:W3CDTF">2023-06-21T08:22:45Z</dcterms:modified>
</cp:coreProperties>
</file>