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297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4F533A-ACD3-402D-AD83-94977E3D103B}" type="datetimeFigureOut">
              <a:rPr lang="en-GB" smtClean="0"/>
              <a:t>15/05/2023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2FD704-B8DA-4A4E-B04D-15E2BC0EDCEF}" type="slidenum">
              <a:rPr lang="en-GB" smtClean="0"/>
              <a:t>‹#›</a:t>
            </a:fld>
            <a:endParaRPr lang="en-GB"/>
          </a:p>
        </p:txBody>
      </p:sp>
    </p:spTree>
    <p:extLst>
      <p:ext uri="{BB962C8B-B14F-4D97-AF65-F5344CB8AC3E}">
        <p14:creationId xmlns:p14="http://schemas.microsoft.com/office/powerpoint/2010/main" val="1315508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4F533A-ACD3-402D-AD83-94977E3D103B}" type="datetimeFigureOut">
              <a:rPr lang="en-GB" smtClean="0"/>
              <a:t>15/05/2023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2FD704-B8DA-4A4E-B04D-15E2BC0EDCEF}" type="slidenum">
              <a:rPr lang="en-GB" smtClean="0"/>
              <a:t>‹#›</a:t>
            </a:fld>
            <a:endParaRPr lang="en-GB"/>
          </a:p>
        </p:txBody>
      </p:sp>
    </p:spTree>
    <p:extLst>
      <p:ext uri="{BB962C8B-B14F-4D97-AF65-F5344CB8AC3E}">
        <p14:creationId xmlns:p14="http://schemas.microsoft.com/office/powerpoint/2010/main" val="2840748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4F533A-ACD3-402D-AD83-94977E3D103B}" type="datetimeFigureOut">
              <a:rPr lang="en-GB" smtClean="0"/>
              <a:t>15/05/2023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2FD704-B8DA-4A4E-B04D-15E2BC0EDCEF}" type="slidenum">
              <a:rPr lang="en-GB" smtClean="0"/>
              <a:t>‹#›</a:t>
            </a:fld>
            <a:endParaRPr lang="en-GB"/>
          </a:p>
        </p:txBody>
      </p:sp>
    </p:spTree>
    <p:extLst>
      <p:ext uri="{BB962C8B-B14F-4D97-AF65-F5344CB8AC3E}">
        <p14:creationId xmlns:p14="http://schemas.microsoft.com/office/powerpoint/2010/main" val="2081580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4F533A-ACD3-402D-AD83-94977E3D103B}" type="datetimeFigureOut">
              <a:rPr lang="en-GB" smtClean="0"/>
              <a:t>15/05/2023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2FD704-B8DA-4A4E-B04D-15E2BC0EDCEF}" type="slidenum">
              <a:rPr lang="en-GB" smtClean="0"/>
              <a:t>‹#›</a:t>
            </a:fld>
            <a:endParaRPr lang="en-GB"/>
          </a:p>
        </p:txBody>
      </p:sp>
    </p:spTree>
    <p:extLst>
      <p:ext uri="{BB962C8B-B14F-4D97-AF65-F5344CB8AC3E}">
        <p14:creationId xmlns:p14="http://schemas.microsoft.com/office/powerpoint/2010/main" val="2696128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4F533A-ACD3-402D-AD83-94977E3D103B}" type="datetimeFigureOut">
              <a:rPr lang="en-GB" smtClean="0"/>
              <a:t>15/05/2023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2FD704-B8DA-4A4E-B04D-15E2BC0EDCEF}" type="slidenum">
              <a:rPr lang="en-GB" smtClean="0"/>
              <a:t>‹#›</a:t>
            </a:fld>
            <a:endParaRPr lang="en-GB"/>
          </a:p>
        </p:txBody>
      </p:sp>
    </p:spTree>
    <p:extLst>
      <p:ext uri="{BB962C8B-B14F-4D97-AF65-F5344CB8AC3E}">
        <p14:creationId xmlns:p14="http://schemas.microsoft.com/office/powerpoint/2010/main" val="4085981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4F533A-ACD3-402D-AD83-94977E3D103B}" type="datetimeFigureOut">
              <a:rPr lang="en-GB" smtClean="0"/>
              <a:t>15/05/2023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2FD704-B8DA-4A4E-B04D-15E2BC0EDCEF}" type="slidenum">
              <a:rPr lang="en-GB" smtClean="0"/>
              <a:t>‹#›</a:t>
            </a:fld>
            <a:endParaRPr lang="en-GB"/>
          </a:p>
        </p:txBody>
      </p:sp>
    </p:spTree>
    <p:extLst>
      <p:ext uri="{BB962C8B-B14F-4D97-AF65-F5344CB8AC3E}">
        <p14:creationId xmlns:p14="http://schemas.microsoft.com/office/powerpoint/2010/main" val="4188397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4F533A-ACD3-402D-AD83-94977E3D103B}" type="datetimeFigureOut">
              <a:rPr lang="en-GB" smtClean="0"/>
              <a:t>15/05/2023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92FD704-B8DA-4A4E-B04D-15E2BC0EDCEF}" type="slidenum">
              <a:rPr lang="en-GB" smtClean="0"/>
              <a:t>‹#›</a:t>
            </a:fld>
            <a:endParaRPr lang="en-GB"/>
          </a:p>
        </p:txBody>
      </p:sp>
    </p:spTree>
    <p:extLst>
      <p:ext uri="{BB962C8B-B14F-4D97-AF65-F5344CB8AC3E}">
        <p14:creationId xmlns:p14="http://schemas.microsoft.com/office/powerpoint/2010/main" val="2930229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4F533A-ACD3-402D-AD83-94977E3D103B}" type="datetimeFigureOut">
              <a:rPr lang="en-GB" smtClean="0"/>
              <a:t>15/05/2023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92FD704-B8DA-4A4E-B04D-15E2BC0EDCEF}" type="slidenum">
              <a:rPr lang="en-GB" smtClean="0"/>
              <a:t>‹#›</a:t>
            </a:fld>
            <a:endParaRPr lang="en-GB"/>
          </a:p>
        </p:txBody>
      </p:sp>
    </p:spTree>
    <p:extLst>
      <p:ext uri="{BB962C8B-B14F-4D97-AF65-F5344CB8AC3E}">
        <p14:creationId xmlns:p14="http://schemas.microsoft.com/office/powerpoint/2010/main" val="2961374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4F533A-ACD3-402D-AD83-94977E3D103B}" type="datetimeFigureOut">
              <a:rPr lang="en-GB" smtClean="0"/>
              <a:t>15/05/2023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92FD704-B8DA-4A4E-B04D-15E2BC0EDCEF}" type="slidenum">
              <a:rPr lang="en-GB" smtClean="0"/>
              <a:t>‹#›</a:t>
            </a:fld>
            <a:endParaRPr lang="en-GB"/>
          </a:p>
        </p:txBody>
      </p:sp>
    </p:spTree>
    <p:extLst>
      <p:ext uri="{BB962C8B-B14F-4D97-AF65-F5344CB8AC3E}">
        <p14:creationId xmlns:p14="http://schemas.microsoft.com/office/powerpoint/2010/main" val="2029555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84F533A-ACD3-402D-AD83-94977E3D103B}" type="datetimeFigureOut">
              <a:rPr lang="en-GB" smtClean="0"/>
              <a:t>15/05/2023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2FD704-B8DA-4A4E-B04D-15E2BC0EDCEF}" type="slidenum">
              <a:rPr lang="en-GB" smtClean="0"/>
              <a:t>‹#›</a:t>
            </a:fld>
            <a:endParaRPr lang="en-GB"/>
          </a:p>
        </p:txBody>
      </p:sp>
    </p:spTree>
    <p:extLst>
      <p:ext uri="{BB962C8B-B14F-4D97-AF65-F5344CB8AC3E}">
        <p14:creationId xmlns:p14="http://schemas.microsoft.com/office/powerpoint/2010/main" val="4012825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84F533A-ACD3-402D-AD83-94977E3D103B}" type="datetimeFigureOut">
              <a:rPr lang="en-GB" smtClean="0"/>
              <a:t>15/05/2023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2FD704-B8DA-4A4E-B04D-15E2BC0EDCEF}" type="slidenum">
              <a:rPr lang="en-GB" smtClean="0"/>
              <a:t>‹#›</a:t>
            </a:fld>
            <a:endParaRPr lang="en-GB"/>
          </a:p>
        </p:txBody>
      </p:sp>
    </p:spTree>
    <p:extLst>
      <p:ext uri="{BB962C8B-B14F-4D97-AF65-F5344CB8AC3E}">
        <p14:creationId xmlns:p14="http://schemas.microsoft.com/office/powerpoint/2010/main" val="2867314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84F533A-ACD3-402D-AD83-94977E3D103B}" type="datetimeFigureOut">
              <a:rPr lang="en-GB" smtClean="0"/>
              <a:t>15/05/2023</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92FD704-B8DA-4A4E-B04D-15E2BC0EDCEF}" type="slidenum">
              <a:rPr lang="en-GB" smtClean="0"/>
              <a:t>‹#›</a:t>
            </a:fld>
            <a:endParaRPr lang="en-GB"/>
          </a:p>
        </p:txBody>
      </p:sp>
    </p:spTree>
    <p:extLst>
      <p:ext uri="{BB962C8B-B14F-4D97-AF65-F5344CB8AC3E}">
        <p14:creationId xmlns:p14="http://schemas.microsoft.com/office/powerpoint/2010/main" val="9237908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German%20scheme%20of%20work%20and%20lesson%20resources" TargetMode="External"/><Relationship Id="rId3" Type="http://schemas.openxmlformats.org/officeDocument/2006/relationships/hyperlink" Target="https://www.gov.uk/government/publications/curriculum-research-review-series-languages/curriculum-research-review-series-languages" TargetMode="External"/><Relationship Id="rId7" Type="http://schemas.openxmlformats.org/officeDocument/2006/relationships/hyperlink" Target="http://www.rachelhawkes.com/" TargetMode="External"/><Relationship Id="rId2" Type="http://schemas.openxmlformats.org/officeDocument/2006/relationships/hyperlink" Target="https://assets.publishing.service.gov.uk/government/uploads/system/uploads/attachment_data/file/239042/PRIMARY_national_curriculum_-_Languages.pdf" TargetMode="External"/><Relationship Id="rId1" Type="http://schemas.openxmlformats.org/officeDocument/2006/relationships/slideLayout" Target="../slideLayouts/slideLayout2.xml"/><Relationship Id="rId6" Type="http://schemas.openxmlformats.org/officeDocument/2006/relationships/hyperlink" Target="https://resources.ncelp.org/concern/resources/000000310?locale=en" TargetMode="External"/><Relationship Id="rId5" Type="http://schemas.openxmlformats.org/officeDocument/2006/relationships/hyperlink" Target="https://www.ripl.uk/wp-content/uploads/2019/02/RIPL-White-Paper-Primary-Languages-Policy-in-England.pdf" TargetMode="External"/><Relationship Id="rId4" Type="http://schemas.openxmlformats.org/officeDocument/2006/relationships/hyperlink" Target="https://www.marcrhayes.com/post/a-summary-of-ofsted-s-languages-research-report-for-teachers-and-leader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5075" y="970844"/>
            <a:ext cx="6341191" cy="2893100"/>
          </a:xfrm>
          <a:prstGeom prst="rect">
            <a:avLst/>
          </a:prstGeom>
        </p:spPr>
        <p:txBody>
          <a:bodyPr wrap="square">
            <a:spAutoFit/>
          </a:bodyPr>
          <a:lstStyle/>
          <a:p>
            <a:r>
              <a:rPr lang="fr-FR" sz="1300" b="1" dirty="0" err="1">
                <a:solidFill>
                  <a:srgbClr val="002060"/>
                </a:solidFill>
                <a:latin typeface="Century Gothic" panose="020B0502020202020204" pitchFamily="34" charset="0"/>
                <a:cs typeface="Arial" panose="020B0604020202020204" pitchFamily="34" charset="0"/>
              </a:rPr>
              <a:t>Subject</a:t>
            </a:r>
            <a:r>
              <a:rPr lang="fr-FR" sz="1300" b="1" dirty="0">
                <a:solidFill>
                  <a:srgbClr val="002060"/>
                </a:solidFill>
                <a:latin typeface="Century Gothic" panose="020B0502020202020204" pitchFamily="34" charset="0"/>
                <a:cs typeface="Arial" panose="020B0604020202020204" pitchFamily="34" charset="0"/>
              </a:rPr>
              <a:t> content </a:t>
            </a:r>
            <a:endParaRPr lang="fr-FR" sz="1300" dirty="0">
              <a:solidFill>
                <a:srgbClr val="002060"/>
              </a:solidFill>
              <a:latin typeface="Century Gothic" panose="020B0502020202020204" pitchFamily="34" charset="0"/>
              <a:cs typeface="Arial" panose="020B0604020202020204" pitchFamily="34" charset="0"/>
            </a:endParaRPr>
          </a:p>
          <a:p>
            <a:r>
              <a:rPr lang="en-GB" sz="1300" b="1" dirty="0">
                <a:solidFill>
                  <a:srgbClr val="002060"/>
                </a:solidFill>
                <a:latin typeface="Century Gothic" panose="020B0502020202020204" pitchFamily="34" charset="0"/>
                <a:cs typeface="Arial" panose="020B0604020202020204" pitchFamily="34" charset="0"/>
              </a:rPr>
              <a:t>Key Stage 2: Foreign languages </a:t>
            </a:r>
            <a:endParaRPr lang="en-GB" sz="1300" dirty="0">
              <a:solidFill>
                <a:srgbClr val="002060"/>
              </a:solidFill>
              <a:latin typeface="Century Gothic" panose="020B0502020202020204" pitchFamily="34" charset="0"/>
              <a:cs typeface="Arial" panose="020B0604020202020204" pitchFamily="34" charset="0"/>
            </a:endParaRPr>
          </a:p>
          <a:p>
            <a:r>
              <a:rPr lang="en-GB" sz="1300" dirty="0">
                <a:solidFill>
                  <a:srgbClr val="002060"/>
                </a:solidFill>
                <a:latin typeface="Century Gothic" panose="020B0502020202020204" pitchFamily="34" charset="0"/>
                <a:cs typeface="Arial" panose="020B0604020202020204" pitchFamily="34" charset="0"/>
              </a:rPr>
              <a:t>Teaching should focus on enabling pupils to make substantial progress in </a:t>
            </a:r>
            <a:r>
              <a:rPr lang="en-GB" sz="1300" b="1" u="sng" dirty="0">
                <a:solidFill>
                  <a:srgbClr val="002060"/>
                </a:solidFill>
                <a:latin typeface="Century Gothic" panose="020B0502020202020204" pitchFamily="34" charset="0"/>
                <a:cs typeface="Arial" panose="020B0604020202020204" pitchFamily="34" charset="0"/>
              </a:rPr>
              <a:t>one</a:t>
            </a:r>
            <a:r>
              <a:rPr lang="en-GB" sz="1300" dirty="0">
                <a:solidFill>
                  <a:srgbClr val="002060"/>
                </a:solidFill>
                <a:latin typeface="Century Gothic" panose="020B0502020202020204" pitchFamily="34" charset="0"/>
                <a:cs typeface="Arial" panose="020B0604020202020204" pitchFamily="34" charset="0"/>
              </a:rPr>
              <a:t> foreign language.  The teaching should provide an appropriate balance of spoken and written language and should lay the foundations for further foreign language teaching at Key Stage 3. It should enable pupils to understand and communicate ideas, facts and feelings in speech and writing, focused on familiar and routine matters, using their knowledge of phonology, grammatical structures and vocabulary. </a:t>
            </a:r>
          </a:p>
          <a:p>
            <a:r>
              <a:rPr lang="en-GB" sz="1300" dirty="0">
                <a:solidFill>
                  <a:srgbClr val="002060"/>
                </a:solidFill>
                <a:latin typeface="Century Gothic" panose="020B0502020202020204" pitchFamily="34" charset="0"/>
                <a:cs typeface="Arial" panose="020B0604020202020204" pitchFamily="34" charset="0"/>
              </a:rPr>
              <a:t>The focus of study in modern languages will be on practical communication, while the focus in Latin or Ancient Greek will be to provide a linguistic foundation for learning modern languages and for reading comprehension. Pupils studying ancient languages may take part in simple oral exchanges, while discussion of what they read will be conducted in English. </a:t>
            </a:r>
            <a:endParaRPr lang="fr-FR" sz="1300" dirty="0">
              <a:solidFill>
                <a:srgbClr val="002060"/>
              </a:solidFill>
              <a:latin typeface="Century Gothic" panose="020B0502020202020204" pitchFamily="34" charset="0"/>
              <a:cs typeface="Arial" panose="020B0604020202020204" pitchFamily="34" charset="0"/>
            </a:endParaRPr>
          </a:p>
        </p:txBody>
      </p:sp>
      <p:pic>
        <p:nvPicPr>
          <p:cNvPr id="5" name="Picture 4"/>
          <p:cNvPicPr>
            <a:picLocks noChangeAspect="1"/>
          </p:cNvPicPr>
          <p:nvPr/>
        </p:nvPicPr>
        <p:blipFill>
          <a:blip r:embed="rId2"/>
          <a:stretch>
            <a:fillRect/>
          </a:stretch>
        </p:blipFill>
        <p:spPr>
          <a:xfrm>
            <a:off x="221715" y="3863944"/>
            <a:ext cx="6420214" cy="4815161"/>
          </a:xfrm>
          <a:prstGeom prst="rect">
            <a:avLst/>
          </a:prstGeom>
        </p:spPr>
      </p:pic>
      <p:sp>
        <p:nvSpPr>
          <p:cNvPr id="6" name="Rectangle 5"/>
          <p:cNvSpPr/>
          <p:nvPr/>
        </p:nvSpPr>
        <p:spPr>
          <a:xfrm>
            <a:off x="195075" y="191911"/>
            <a:ext cx="6420214" cy="7789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327378" y="396711"/>
            <a:ext cx="6208888" cy="369332"/>
          </a:xfrm>
          <a:prstGeom prst="rect">
            <a:avLst/>
          </a:prstGeom>
          <a:solidFill>
            <a:schemeClr val="bg1"/>
          </a:solidFill>
        </p:spPr>
        <p:txBody>
          <a:bodyPr wrap="square" rtlCol="0">
            <a:spAutoFit/>
          </a:bodyPr>
          <a:lstStyle/>
          <a:p>
            <a:r>
              <a:rPr lang="en-GB" b="1" dirty="0">
                <a:solidFill>
                  <a:srgbClr val="0070C0"/>
                </a:solidFill>
                <a:latin typeface="Arial" panose="020B0604020202020204" pitchFamily="34" charset="0"/>
                <a:cs typeface="Arial" panose="020B0604020202020204" pitchFamily="34" charset="0"/>
              </a:rPr>
              <a:t>Primary Modern Foreign Languages</a:t>
            </a:r>
            <a:endParaRPr lang="en-GB" sz="14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6608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4"/>
          <p:cNvSpPr txBox="1">
            <a:spLocks/>
          </p:cNvSpPr>
          <p:nvPr/>
        </p:nvSpPr>
        <p:spPr bwMode="auto">
          <a:xfrm>
            <a:off x="287770" y="982133"/>
            <a:ext cx="6353969" cy="2988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20000"/>
              </a:spcBef>
              <a:buFont typeface="Wingdings" pitchFamily="2" charset="2"/>
              <a:buChar char="§"/>
            </a:pPr>
            <a:r>
              <a:rPr lang="en-GB" sz="1400" dirty="0">
                <a:solidFill>
                  <a:srgbClr val="002060"/>
                </a:solidFill>
                <a:latin typeface="Century Gothic" panose="020B0502020202020204" pitchFamily="34" charset="0"/>
                <a:cs typeface="Arial" panose="020B0604020202020204" pitchFamily="34" charset="0"/>
              </a:rPr>
              <a:t>Introduce, practise and develop phonics knowledge every week</a:t>
            </a:r>
          </a:p>
          <a:p>
            <a:pPr eaLnBrk="1" hangingPunct="1">
              <a:spcBef>
                <a:spcPct val="20000"/>
              </a:spcBef>
              <a:buFont typeface="Wingdings" pitchFamily="2" charset="2"/>
              <a:buChar char="§"/>
            </a:pPr>
            <a:r>
              <a:rPr lang="en-GB" sz="1400" dirty="0">
                <a:solidFill>
                  <a:srgbClr val="002060"/>
                </a:solidFill>
                <a:latin typeface="Century Gothic" panose="020B0502020202020204" pitchFamily="34" charset="0"/>
                <a:cs typeface="Arial" panose="020B0604020202020204" pitchFamily="34" charset="0"/>
              </a:rPr>
              <a:t>Use songs, rhymes, and cultural information to practise phonics and allow for incidental vocabulary learning</a:t>
            </a:r>
          </a:p>
          <a:p>
            <a:pPr eaLnBrk="1" hangingPunct="1">
              <a:spcBef>
                <a:spcPct val="20000"/>
              </a:spcBef>
              <a:buFont typeface="Wingdings" pitchFamily="2" charset="2"/>
              <a:buChar char="§"/>
            </a:pPr>
            <a:r>
              <a:rPr lang="en-GB" sz="1400" dirty="0">
                <a:solidFill>
                  <a:srgbClr val="002060"/>
                </a:solidFill>
                <a:latin typeface="Century Gothic" panose="020B0502020202020204" pitchFamily="34" charset="0"/>
                <a:cs typeface="Arial" panose="020B0604020202020204" pitchFamily="34" charset="0"/>
              </a:rPr>
              <a:t>Introduce a small number (3-8, average max.4) of new words each week</a:t>
            </a:r>
          </a:p>
          <a:p>
            <a:pPr eaLnBrk="1" hangingPunct="1">
              <a:spcBef>
                <a:spcPct val="20000"/>
              </a:spcBef>
              <a:buFont typeface="Wingdings" pitchFamily="2" charset="2"/>
              <a:buChar char="§"/>
            </a:pPr>
            <a:r>
              <a:rPr lang="en-GB" sz="1400" dirty="0">
                <a:solidFill>
                  <a:srgbClr val="002060"/>
                </a:solidFill>
                <a:latin typeface="Century Gothic" panose="020B0502020202020204" pitchFamily="34" charset="0"/>
                <a:cs typeface="Arial" panose="020B0604020202020204" pitchFamily="34" charset="0"/>
              </a:rPr>
              <a:t>Practise understanding them in spoken and written modalities (i.e., when listening and reading the words, including in sentences)</a:t>
            </a:r>
          </a:p>
          <a:p>
            <a:pPr eaLnBrk="1" hangingPunct="1">
              <a:spcBef>
                <a:spcPct val="20000"/>
              </a:spcBef>
              <a:buFont typeface="Wingdings" pitchFamily="2" charset="2"/>
              <a:buChar char="§"/>
            </a:pPr>
            <a:r>
              <a:rPr lang="en-GB" sz="1400" dirty="0">
                <a:solidFill>
                  <a:srgbClr val="002060"/>
                </a:solidFill>
                <a:latin typeface="Century Gothic" panose="020B0502020202020204" pitchFamily="34" charset="0"/>
                <a:cs typeface="Arial" panose="020B0604020202020204" pitchFamily="34" charset="0"/>
              </a:rPr>
              <a:t>Practise producing them (i.e., in speaking and writing, including in short sentences)</a:t>
            </a:r>
          </a:p>
          <a:p>
            <a:pPr eaLnBrk="1" hangingPunct="1">
              <a:spcBef>
                <a:spcPct val="20000"/>
              </a:spcBef>
              <a:buFont typeface="Wingdings" pitchFamily="2" charset="2"/>
              <a:buChar char="§"/>
            </a:pPr>
            <a:r>
              <a:rPr lang="en-GB" sz="1400" dirty="0">
                <a:solidFill>
                  <a:srgbClr val="002060"/>
                </a:solidFill>
                <a:latin typeface="Century Gothic" panose="020B0502020202020204" pitchFamily="34" charset="0"/>
                <a:cs typeface="Arial" panose="020B0604020202020204" pitchFamily="34" charset="0"/>
              </a:rPr>
              <a:t>Systematically revisit previously taught phonics, vocabulary and grammar features regularly (e.g., after 3 and after 9 weeks)</a:t>
            </a:r>
          </a:p>
          <a:p>
            <a:pPr eaLnBrk="1" hangingPunct="1">
              <a:spcBef>
                <a:spcPct val="20000"/>
              </a:spcBef>
              <a:buFont typeface="Wingdings" pitchFamily="2" charset="2"/>
              <a:buChar char="§"/>
            </a:pPr>
            <a:r>
              <a:rPr lang="en-GB" sz="1400" dirty="0">
                <a:solidFill>
                  <a:srgbClr val="002060"/>
                </a:solidFill>
                <a:latin typeface="Century Gothic" panose="020B0502020202020204" pitchFamily="34" charset="0"/>
                <a:cs typeface="Arial" panose="020B0604020202020204" pitchFamily="34" charset="0"/>
              </a:rPr>
              <a:t>Teach grammar in small steps – start with a short, clear explanation</a:t>
            </a:r>
          </a:p>
          <a:p>
            <a:pPr eaLnBrk="1" hangingPunct="1">
              <a:spcBef>
                <a:spcPct val="20000"/>
              </a:spcBef>
              <a:buFont typeface="Wingdings" pitchFamily="2" charset="2"/>
              <a:buChar char="§"/>
            </a:pPr>
            <a:r>
              <a:rPr lang="en-GB" sz="1400" dirty="0">
                <a:solidFill>
                  <a:srgbClr val="002060"/>
                </a:solidFill>
                <a:latin typeface="Century Gothic" panose="020B0502020202020204" pitchFamily="34" charset="0"/>
                <a:cs typeface="Arial" panose="020B0604020202020204" pitchFamily="34" charset="0"/>
              </a:rPr>
              <a:t>Practise understanding the new grammar feature by understanding it (in listening and reading input) in contrast with one other feature </a:t>
            </a:r>
          </a:p>
          <a:p>
            <a:pPr eaLnBrk="1" hangingPunct="1">
              <a:spcBef>
                <a:spcPct val="20000"/>
              </a:spcBef>
              <a:buFont typeface="Wingdings" pitchFamily="2" charset="2"/>
              <a:buChar char="§"/>
            </a:pPr>
            <a:r>
              <a:rPr lang="en-GB" sz="1400" dirty="0">
                <a:solidFill>
                  <a:srgbClr val="002060"/>
                </a:solidFill>
                <a:latin typeface="Century Gothic" panose="020B0502020202020204" pitchFamily="34" charset="0"/>
                <a:cs typeface="Arial" panose="020B0604020202020204" pitchFamily="34" charset="0"/>
              </a:rPr>
              <a:t>Practise producing the new grammar feature in short speaking and writing activities which ‘trap’ the new feature, making it task-essential</a:t>
            </a:r>
          </a:p>
          <a:p>
            <a:pPr eaLnBrk="1" hangingPunct="1">
              <a:spcBef>
                <a:spcPct val="20000"/>
              </a:spcBef>
              <a:buFont typeface="Wingdings" pitchFamily="2" charset="2"/>
              <a:buChar char="§"/>
            </a:pPr>
            <a:r>
              <a:rPr lang="en-GB" sz="1400" dirty="0">
                <a:solidFill>
                  <a:srgbClr val="002060"/>
                </a:solidFill>
                <a:latin typeface="Century Gothic" panose="020B0502020202020204" pitchFamily="34" charset="0"/>
                <a:cs typeface="Arial" panose="020B0604020202020204" pitchFamily="34" charset="0"/>
              </a:rPr>
              <a:t>Say and write words and sentences from memory, using basic grammar (gender, adjectives, essential verb forms) and vocabulary to build sentences</a:t>
            </a:r>
          </a:p>
          <a:p>
            <a:pPr eaLnBrk="1" hangingPunct="1">
              <a:spcBef>
                <a:spcPct val="20000"/>
              </a:spcBef>
              <a:buFont typeface="Wingdings" pitchFamily="2" charset="2"/>
              <a:buChar char="§"/>
            </a:pPr>
            <a:r>
              <a:rPr lang="en-GB" sz="1400" dirty="0">
                <a:solidFill>
                  <a:srgbClr val="002060"/>
                </a:solidFill>
                <a:latin typeface="Century Gothic" panose="020B0502020202020204" pitchFamily="34" charset="0"/>
                <a:cs typeface="Arial" panose="020B0604020202020204" pitchFamily="34" charset="0"/>
              </a:rPr>
              <a:t>Plan the new language (and the English) you use with pupils carefully – avoid waffling in either language – modelling an example is better than describing an activity. </a:t>
            </a:r>
          </a:p>
        </p:txBody>
      </p:sp>
      <p:sp>
        <p:nvSpPr>
          <p:cNvPr id="5" name="Rectangle 4"/>
          <p:cNvSpPr/>
          <p:nvPr/>
        </p:nvSpPr>
        <p:spPr>
          <a:xfrm>
            <a:off x="287771" y="282223"/>
            <a:ext cx="6420214" cy="58702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420074" y="395111"/>
            <a:ext cx="6208888" cy="369332"/>
          </a:xfrm>
          <a:prstGeom prst="rect">
            <a:avLst/>
          </a:prstGeom>
          <a:solidFill>
            <a:schemeClr val="bg1"/>
          </a:solidFill>
        </p:spPr>
        <p:txBody>
          <a:bodyPr wrap="square" rtlCol="0">
            <a:spAutoFit/>
          </a:bodyPr>
          <a:lstStyle/>
          <a:p>
            <a:r>
              <a:rPr lang="en-GB" b="1" dirty="0">
                <a:solidFill>
                  <a:srgbClr val="0070C0"/>
                </a:solidFill>
                <a:latin typeface="Century Gothic" panose="020B0502020202020204" pitchFamily="34" charset="0"/>
                <a:cs typeface="Arial" panose="020B0604020202020204" pitchFamily="34" charset="0"/>
              </a:rPr>
              <a:t>Key features of the KS2 languages curriculum</a:t>
            </a:r>
            <a:endParaRPr lang="en-GB" sz="1400" b="1" dirty="0">
              <a:solidFill>
                <a:srgbClr val="0070C0"/>
              </a:solidFill>
              <a:latin typeface="Century Gothic" panose="020B0502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B587E4E7-7A0C-4717-A278-74F299102F03}"/>
              </a:ext>
            </a:extLst>
          </p:cNvPr>
          <p:cNvSpPr txBox="1"/>
          <p:nvPr/>
        </p:nvSpPr>
        <p:spPr>
          <a:xfrm>
            <a:off x="274804" y="6933007"/>
            <a:ext cx="6354158" cy="2031325"/>
          </a:xfrm>
          <a:prstGeom prst="rect">
            <a:avLst/>
          </a:prstGeom>
          <a:noFill/>
        </p:spPr>
        <p:txBody>
          <a:bodyPr wrap="square" rtlCol="0">
            <a:spAutoFit/>
          </a:bodyPr>
          <a:lstStyle/>
          <a:p>
            <a:r>
              <a:rPr lang="en-GB" sz="1400" b="1" dirty="0">
                <a:solidFill>
                  <a:srgbClr val="002060"/>
                </a:solidFill>
                <a:latin typeface="Century Gothic" panose="020B0502020202020204" pitchFamily="34" charset="0"/>
              </a:rPr>
              <a:t>Useful links</a:t>
            </a:r>
            <a:br>
              <a:rPr lang="en-GB" sz="1400" dirty="0">
                <a:solidFill>
                  <a:srgbClr val="002060"/>
                </a:solidFill>
                <a:latin typeface="Century Gothic" panose="020B0502020202020204" pitchFamily="34" charset="0"/>
              </a:rPr>
            </a:br>
            <a:r>
              <a:rPr lang="en-GB" sz="1400" dirty="0">
                <a:solidFill>
                  <a:srgbClr val="002060"/>
                </a:solidFill>
                <a:latin typeface="Century Gothic" panose="020B0502020202020204" pitchFamily="34" charset="0"/>
                <a:hlinkClick r:id="rId2"/>
              </a:rPr>
              <a:t>National Curriculum Programme of Study</a:t>
            </a:r>
            <a:br>
              <a:rPr lang="en-GB" sz="1400" dirty="0">
                <a:solidFill>
                  <a:srgbClr val="002060"/>
                </a:solidFill>
                <a:latin typeface="Century Gothic" panose="020B0502020202020204" pitchFamily="34" charset="0"/>
                <a:hlinkClick r:id="rId2"/>
              </a:rPr>
            </a:br>
            <a:r>
              <a:rPr lang="en-GB" sz="1400" dirty="0">
                <a:solidFill>
                  <a:srgbClr val="002060"/>
                </a:solidFill>
                <a:latin typeface="Century Gothic" panose="020B0502020202020204" pitchFamily="34" charset="0"/>
                <a:hlinkClick r:id="rId3"/>
              </a:rPr>
              <a:t>Ofsted research review: languages</a:t>
            </a:r>
            <a:br>
              <a:rPr lang="en-GB" sz="1400" dirty="0">
                <a:solidFill>
                  <a:srgbClr val="002060"/>
                </a:solidFill>
                <a:latin typeface="Century Gothic" panose="020B0502020202020204" pitchFamily="34" charset="0"/>
              </a:rPr>
            </a:br>
            <a:r>
              <a:rPr lang="en-GB" sz="1400" dirty="0">
                <a:solidFill>
                  <a:srgbClr val="002060"/>
                </a:solidFill>
                <a:latin typeface="Century Gothic" panose="020B0502020202020204" pitchFamily="34" charset="0"/>
                <a:hlinkClick r:id="rId4"/>
              </a:rPr>
              <a:t>Marc Hayes’ summary of the Ofsted languages research review</a:t>
            </a:r>
            <a:br>
              <a:rPr lang="en-GB" sz="1400" dirty="0">
                <a:solidFill>
                  <a:srgbClr val="002060"/>
                </a:solidFill>
                <a:latin typeface="Century Gothic" panose="020B0502020202020204" pitchFamily="34" charset="0"/>
              </a:rPr>
            </a:br>
            <a:r>
              <a:rPr lang="en-GB" sz="1400" dirty="0">
                <a:solidFill>
                  <a:srgbClr val="002060"/>
                </a:solidFill>
                <a:latin typeface="Century Gothic" panose="020B0502020202020204" pitchFamily="34" charset="0"/>
                <a:hlinkClick r:id="rId5"/>
              </a:rPr>
              <a:t>RiPL White Paper</a:t>
            </a:r>
            <a:br>
              <a:rPr lang="en-GB" sz="1400" dirty="0">
                <a:solidFill>
                  <a:srgbClr val="002060"/>
                </a:solidFill>
                <a:latin typeface="Century Gothic" panose="020B0502020202020204" pitchFamily="34" charset="0"/>
              </a:rPr>
            </a:br>
            <a:r>
              <a:rPr lang="en-GB" sz="1400" dirty="0">
                <a:solidFill>
                  <a:srgbClr val="002060"/>
                </a:solidFill>
                <a:latin typeface="Century Gothic" panose="020B0502020202020204" pitchFamily="34" charset="0"/>
                <a:hlinkClick r:id="rId6"/>
              </a:rPr>
              <a:t>KS2 Grammar presentation (Dr Rowena Kasprowicz)</a:t>
            </a:r>
            <a:br>
              <a:rPr lang="en-GB" sz="1400" dirty="0">
                <a:solidFill>
                  <a:srgbClr val="002060"/>
                </a:solidFill>
                <a:latin typeface="Century Gothic" panose="020B0502020202020204" pitchFamily="34" charset="0"/>
                <a:hlinkClick r:id="rId6"/>
              </a:rPr>
            </a:br>
            <a:r>
              <a:rPr lang="en-GB" sz="1400" dirty="0">
                <a:solidFill>
                  <a:srgbClr val="002060"/>
                </a:solidFill>
                <a:latin typeface="Century Gothic" panose="020B0502020202020204" pitchFamily="34" charset="0"/>
                <a:hlinkClick r:id="rId7"/>
              </a:rPr>
              <a:t>French and Spanish schemes of work and lesson resources</a:t>
            </a:r>
            <a:br>
              <a:rPr lang="en-GB" sz="1400" dirty="0">
                <a:solidFill>
                  <a:srgbClr val="002060"/>
                </a:solidFill>
                <a:latin typeface="Century Gothic" panose="020B0502020202020204" pitchFamily="34" charset="0"/>
              </a:rPr>
            </a:br>
            <a:r>
              <a:rPr lang="en-GB" sz="1400" dirty="0">
                <a:solidFill>
                  <a:srgbClr val="002060"/>
                </a:solidFill>
                <a:latin typeface="Century Gothic" panose="020B0502020202020204" pitchFamily="34" charset="0"/>
                <a:hlinkClick r:id="rId8" action="ppaction://hlinkfile"/>
              </a:rPr>
              <a:t>German scheme of work and lesson resources</a:t>
            </a:r>
            <a:br>
              <a:rPr lang="en-GB" sz="1400" dirty="0">
                <a:solidFill>
                  <a:srgbClr val="002060"/>
                </a:solidFill>
                <a:latin typeface="Century Gothic" panose="020B0502020202020204" pitchFamily="34" charset="0"/>
              </a:rPr>
            </a:br>
            <a:endParaRPr lang="en-GB" sz="1400" dirty="0">
              <a:solidFill>
                <a:srgbClr val="002060"/>
              </a:solidFill>
              <a:latin typeface="Century Gothic" panose="020B0502020202020204" pitchFamily="34" charset="0"/>
            </a:endParaRPr>
          </a:p>
        </p:txBody>
      </p:sp>
    </p:spTree>
    <p:extLst>
      <p:ext uri="{BB962C8B-B14F-4D97-AF65-F5344CB8AC3E}">
        <p14:creationId xmlns:p14="http://schemas.microsoft.com/office/powerpoint/2010/main" val="359730968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184</TotalTime>
  <Words>438</Words>
  <Application>Microsoft Office PowerPoint</Application>
  <PresentationFormat>On-screen Show (4:3)</PresentationFormat>
  <Paragraphs>18</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Century Gothic</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55WD</dc:creator>
  <cp:lastModifiedBy>Rachel Hawkes</cp:lastModifiedBy>
  <cp:revision>16</cp:revision>
  <dcterms:created xsi:type="dcterms:W3CDTF">2015-09-29T06:11:08Z</dcterms:created>
  <dcterms:modified xsi:type="dcterms:W3CDTF">2023-05-15T05:47:50Z</dcterms:modified>
</cp:coreProperties>
</file>